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51"/>
  </p:notesMasterIdLst>
  <p:sldIdLst>
    <p:sldId id="256" r:id="rId2"/>
    <p:sldId id="257" r:id="rId3"/>
    <p:sldId id="263" r:id="rId4"/>
    <p:sldId id="273" r:id="rId5"/>
    <p:sldId id="258" r:id="rId6"/>
    <p:sldId id="274" r:id="rId7"/>
    <p:sldId id="275" r:id="rId8"/>
    <p:sldId id="276" r:id="rId9"/>
    <p:sldId id="277" r:id="rId10"/>
    <p:sldId id="280" r:id="rId11"/>
    <p:sldId id="289" r:id="rId12"/>
    <p:sldId id="288" r:id="rId13"/>
    <p:sldId id="290" r:id="rId14"/>
    <p:sldId id="291" r:id="rId15"/>
    <p:sldId id="284" r:id="rId16"/>
    <p:sldId id="281" r:id="rId17"/>
    <p:sldId id="285" r:id="rId18"/>
    <p:sldId id="282" r:id="rId19"/>
    <p:sldId id="292" r:id="rId20"/>
    <p:sldId id="283" r:id="rId21"/>
    <p:sldId id="304" r:id="rId22"/>
    <p:sldId id="293" r:id="rId23"/>
    <p:sldId id="305" r:id="rId24"/>
    <p:sldId id="294" r:id="rId25"/>
    <p:sldId id="306" r:id="rId26"/>
    <p:sldId id="295" r:id="rId27"/>
    <p:sldId id="307" r:id="rId28"/>
    <p:sldId id="296" r:id="rId29"/>
    <p:sldId id="308" r:id="rId30"/>
    <p:sldId id="297" r:id="rId31"/>
    <p:sldId id="310" r:id="rId32"/>
    <p:sldId id="312" r:id="rId33"/>
    <p:sldId id="311" r:id="rId34"/>
    <p:sldId id="298" r:id="rId35"/>
    <p:sldId id="309" r:id="rId36"/>
    <p:sldId id="300" r:id="rId37"/>
    <p:sldId id="301" r:id="rId38"/>
    <p:sldId id="302" r:id="rId39"/>
    <p:sldId id="303" r:id="rId40"/>
    <p:sldId id="267" r:id="rId41"/>
    <p:sldId id="313" r:id="rId42"/>
    <p:sldId id="314" r:id="rId43"/>
    <p:sldId id="268" r:id="rId44"/>
    <p:sldId id="260" r:id="rId45"/>
    <p:sldId id="270" r:id="rId46"/>
    <p:sldId id="262" r:id="rId47"/>
    <p:sldId id="272" r:id="rId48"/>
    <p:sldId id="261" r:id="rId49"/>
    <p:sldId id="271" r:id="rId5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7648" autoAdjust="0"/>
  </p:normalViewPr>
  <p:slideViewPr>
    <p:cSldViewPr>
      <p:cViewPr varScale="1">
        <p:scale>
          <a:sx n="107" d="100"/>
          <a:sy n="107" d="100"/>
        </p:scale>
        <p:origin x="-17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190"/>
    </p:cViewPr>
  </p:sorterViewPr>
  <p:notesViewPr>
    <p:cSldViewPr>
      <p:cViewPr varScale="1">
        <p:scale>
          <a:sx n="104" d="100"/>
          <a:sy n="104" d="100"/>
        </p:scale>
        <p:origin x="-318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1EC5EC-8A27-4680-B3FE-2DA02E7A88B6}" type="datetimeFigureOut">
              <a:rPr lang="cs-CZ" smtClean="0"/>
              <a:pPr/>
              <a:t>20.8.2010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1295A1-BADC-4778-A434-72F4AE7E2727}"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dirty="0" smtClean="0">
                <a:solidFill>
                  <a:srgbClr val="FF0000"/>
                </a:solidFill>
              </a:rPr>
              <a:t>Jednotlivé níže </a:t>
            </a:r>
            <a:r>
              <a:rPr lang="cs-CZ" dirty="0" err="1" smtClean="0">
                <a:solidFill>
                  <a:srgbClr val="FF0000"/>
                </a:solidFill>
              </a:rPr>
              <a:t>pops</a:t>
            </a:r>
            <a:r>
              <a:rPr lang="cs-CZ" dirty="0" smtClean="0">
                <a:solidFill>
                  <a:srgbClr val="FF0000"/>
                </a:solidFill>
              </a:rPr>
              <a:t>. snímky</a:t>
            </a:r>
          </a:p>
          <a:p>
            <a:endParaRPr lang="cs-CZ" dirty="0"/>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2</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Byly sesbírány a analyzovány uživatelské požadavky a</a:t>
            </a:r>
            <a:r>
              <a:rPr lang="cs-CZ" baseline="0" dirty="0" smtClean="0"/>
              <a:t> navržen základní (konceptuální) model </a:t>
            </a:r>
          </a:p>
          <a:p>
            <a:endParaRPr lang="cs-CZ" baseline="0" dirty="0" smtClean="0"/>
          </a:p>
          <a:p>
            <a:pPr lvl="1"/>
            <a:r>
              <a:rPr lang="cs-CZ" dirty="0" smtClean="0"/>
              <a:t>Strukturní jádro systému – geomorfologická databáze</a:t>
            </a:r>
          </a:p>
          <a:p>
            <a:pPr lvl="1"/>
            <a:r>
              <a:rPr lang="cs-CZ" dirty="0" smtClean="0"/>
              <a:t>Procesní jádro systému – činnosti vykonávané prostřednictvím </a:t>
            </a:r>
            <a:r>
              <a:rPr lang="cs-CZ" dirty="0" err="1" smtClean="0"/>
              <a:t>gm</a:t>
            </a:r>
            <a:r>
              <a:rPr lang="cs-CZ" dirty="0" smtClean="0"/>
              <a:t> nástrojů</a:t>
            </a:r>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11</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Byly sesbírány a analyzovány uživatelské požadavky a</a:t>
            </a:r>
            <a:r>
              <a:rPr lang="cs-CZ" baseline="0" dirty="0" smtClean="0"/>
              <a:t> navržen základní (konceptuální) model </a:t>
            </a:r>
          </a:p>
          <a:p>
            <a:endParaRPr lang="cs-CZ" baseline="0" dirty="0" smtClean="0"/>
          </a:p>
          <a:p>
            <a:pPr lvl="1"/>
            <a:r>
              <a:rPr lang="cs-CZ" dirty="0" smtClean="0"/>
              <a:t>Strukturní jádro systému – geomorfologická databáze</a:t>
            </a:r>
          </a:p>
          <a:p>
            <a:pPr lvl="1"/>
            <a:r>
              <a:rPr lang="cs-CZ" dirty="0" smtClean="0"/>
              <a:t>Procesní jádro systému – činnosti vykonávané prostřednictvím </a:t>
            </a:r>
            <a:r>
              <a:rPr lang="cs-CZ" dirty="0" err="1" smtClean="0"/>
              <a:t>gm</a:t>
            </a:r>
            <a:r>
              <a:rPr lang="cs-CZ" dirty="0" smtClean="0"/>
              <a:t> nástrojů</a:t>
            </a:r>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12</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mtClean="0"/>
              <a:t>Volba technologií – krátce OS x komerční</a:t>
            </a:r>
          </a:p>
          <a:p>
            <a:endParaRPr lang="cs-CZ" smtClean="0"/>
          </a:p>
          <a:p>
            <a:r>
              <a:rPr lang="cs-CZ" dirty="0" smtClean="0"/>
              <a:t>Technologie:</a:t>
            </a:r>
          </a:p>
          <a:p>
            <a:r>
              <a:rPr lang="cs-CZ" dirty="0" smtClean="0"/>
              <a:t>- vysvětlit </a:t>
            </a:r>
            <a:r>
              <a:rPr lang="cs-CZ" dirty="0" err="1" smtClean="0"/>
              <a:t>Hofierkovu</a:t>
            </a:r>
            <a:r>
              <a:rPr lang="cs-CZ" dirty="0" smtClean="0"/>
              <a:t> a </a:t>
            </a:r>
            <a:r>
              <a:rPr lang="cs-CZ" dirty="0" err="1" smtClean="0"/>
              <a:t>Minárovu</a:t>
            </a:r>
            <a:r>
              <a:rPr lang="cs-CZ" dirty="0" smtClean="0"/>
              <a:t>? Poznámku o otevřenosti zdrojových kódů – zmínit současnou situaci (AG 10), úvahy o přechodu na Java a na server – viz. DP J. Šilhavého</a:t>
            </a:r>
            <a:endParaRPr lang="cs-CZ" dirty="0"/>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13</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mtClean="0"/>
              <a:t>Volba technologií – krátce OS x komerční</a:t>
            </a:r>
          </a:p>
          <a:p>
            <a:endParaRPr lang="cs-CZ" smtClean="0"/>
          </a:p>
          <a:p>
            <a:r>
              <a:rPr lang="cs-CZ" dirty="0" smtClean="0"/>
              <a:t>Technologie:</a:t>
            </a:r>
          </a:p>
          <a:p>
            <a:r>
              <a:rPr lang="cs-CZ" dirty="0" smtClean="0"/>
              <a:t>- vysvětlit </a:t>
            </a:r>
            <a:r>
              <a:rPr lang="cs-CZ" dirty="0" err="1" smtClean="0"/>
              <a:t>Hofierkovu</a:t>
            </a:r>
            <a:r>
              <a:rPr lang="cs-CZ" dirty="0" smtClean="0"/>
              <a:t> a </a:t>
            </a:r>
            <a:r>
              <a:rPr lang="cs-CZ" dirty="0" err="1" smtClean="0"/>
              <a:t>Minárovu</a:t>
            </a:r>
            <a:r>
              <a:rPr lang="cs-CZ" dirty="0" smtClean="0"/>
              <a:t>? Poznámku o otevřenosti zdrojových kódů – zmínit současnou situaci (AG 10), úvahy o přechodu na Java a na server – viz. DP J. Šilhavého</a:t>
            </a:r>
            <a:endParaRPr lang="cs-CZ" dirty="0"/>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14</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tabLst>
                <a:tab pos="631825" algn="l"/>
                <a:tab pos="1266825" algn="l"/>
                <a:tab pos="1901825" algn="l"/>
                <a:tab pos="2535238" algn="l"/>
              </a:tabLst>
            </a:pPr>
            <a:fld id="{CE3B53D4-2B0F-433A-9C53-BCADFFC39EA2}" type="slidenum">
              <a:rPr lang="en-GB">
                <a:latin typeface="Arial" pitchFamily="34" charset="0"/>
              </a:rPr>
              <a:pPr>
                <a:tabLst>
                  <a:tab pos="631825" algn="l"/>
                  <a:tab pos="1266825" algn="l"/>
                  <a:tab pos="1901825" algn="l"/>
                  <a:tab pos="2535238" algn="l"/>
                </a:tabLst>
              </a:pPr>
              <a:t>16</a:t>
            </a:fld>
            <a:endParaRPr lang="en-GB">
              <a:latin typeface="Arial" pitchFamily="34" charset="0"/>
            </a:endParaRPr>
          </a:p>
        </p:txBody>
      </p:sp>
      <p:sp>
        <p:nvSpPr>
          <p:cNvPr id="33795" name="Rectangle 1"/>
          <p:cNvSpPr>
            <a:spLocks noGrp="1" noRot="1" noChangeAspect="1" noChangeArrowheads="1" noTextEdit="1"/>
          </p:cNvSpPr>
          <p:nvPr>
            <p:ph type="sldImg"/>
          </p:nvPr>
        </p:nvSpPr>
        <p:spPr bwMode="auto">
          <a:xfrm>
            <a:off x="1141413" y="446088"/>
            <a:ext cx="4573587" cy="3430587"/>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bwMode="auto">
          <a:xfrm>
            <a:off x="685800" y="4002088"/>
            <a:ext cx="5486400" cy="4541837"/>
          </a:xfrm>
          <a:noFill/>
        </p:spPr>
        <p:txBody>
          <a:bodyPr wrap="none" numCol="1" anchor="ctr" anchorCtr="0" compatLnSpc="1">
            <a:prstTxWarp prst="textNoShape">
              <a:avLst/>
            </a:prstTxWarp>
          </a:bodyPr>
          <a:lstStyle/>
          <a:p>
            <a:pPr>
              <a:spcBef>
                <a:spcPct val="0"/>
              </a:spcBef>
            </a:pPr>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tabLst>
                <a:tab pos="631825" algn="l"/>
                <a:tab pos="1266825" algn="l"/>
                <a:tab pos="1901825" algn="l"/>
                <a:tab pos="2535238" algn="l"/>
              </a:tabLst>
            </a:pPr>
            <a:fld id="{CE3B53D4-2B0F-433A-9C53-BCADFFC39EA2}" type="slidenum">
              <a:rPr lang="en-GB">
                <a:latin typeface="Arial" pitchFamily="34" charset="0"/>
              </a:rPr>
              <a:pPr>
                <a:tabLst>
                  <a:tab pos="631825" algn="l"/>
                  <a:tab pos="1266825" algn="l"/>
                  <a:tab pos="1901825" algn="l"/>
                  <a:tab pos="2535238" algn="l"/>
                </a:tabLst>
              </a:pPr>
              <a:t>18</a:t>
            </a:fld>
            <a:endParaRPr lang="en-GB">
              <a:latin typeface="Arial" pitchFamily="34" charset="0"/>
            </a:endParaRPr>
          </a:p>
        </p:txBody>
      </p:sp>
      <p:sp>
        <p:nvSpPr>
          <p:cNvPr id="33795" name="Rectangle 1"/>
          <p:cNvSpPr>
            <a:spLocks noGrp="1" noRot="1" noChangeAspect="1" noChangeArrowheads="1" noTextEdit="1"/>
          </p:cNvSpPr>
          <p:nvPr>
            <p:ph type="sldImg"/>
          </p:nvPr>
        </p:nvSpPr>
        <p:spPr bwMode="auto">
          <a:xfrm>
            <a:off x="1141413" y="446088"/>
            <a:ext cx="4573587" cy="3430587"/>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bwMode="auto">
          <a:xfrm>
            <a:off x="685800" y="4002088"/>
            <a:ext cx="5486400" cy="4541837"/>
          </a:xfrm>
          <a:noFill/>
        </p:spPr>
        <p:txBody>
          <a:bodyPr wrap="none" numCol="1" anchor="ctr" anchorCtr="0" compatLnSpc="1">
            <a:prstTxWarp prst="textNoShape">
              <a:avLst/>
            </a:prstTxWarp>
          </a:bodyPr>
          <a:lstStyle/>
          <a:p>
            <a:pPr>
              <a:spcBef>
                <a:spcPct val="0"/>
              </a:spcBef>
            </a:pPr>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tabLst>
                <a:tab pos="631825" algn="l"/>
                <a:tab pos="1266825" algn="l"/>
                <a:tab pos="1901825" algn="l"/>
                <a:tab pos="2535238" algn="l"/>
              </a:tabLst>
            </a:pPr>
            <a:fld id="{CE3B53D4-2B0F-433A-9C53-BCADFFC39EA2}" type="slidenum">
              <a:rPr lang="en-GB">
                <a:latin typeface="Arial" pitchFamily="34" charset="0"/>
              </a:rPr>
              <a:pPr>
                <a:tabLst>
                  <a:tab pos="631825" algn="l"/>
                  <a:tab pos="1266825" algn="l"/>
                  <a:tab pos="1901825" algn="l"/>
                  <a:tab pos="2535238" algn="l"/>
                </a:tabLst>
              </a:pPr>
              <a:t>20</a:t>
            </a:fld>
            <a:endParaRPr lang="en-GB">
              <a:latin typeface="Arial" pitchFamily="34" charset="0"/>
            </a:endParaRPr>
          </a:p>
        </p:txBody>
      </p:sp>
      <p:sp>
        <p:nvSpPr>
          <p:cNvPr id="33795" name="Rectangle 1"/>
          <p:cNvSpPr>
            <a:spLocks noGrp="1" noRot="1" noChangeAspect="1" noChangeArrowheads="1" noTextEdit="1"/>
          </p:cNvSpPr>
          <p:nvPr>
            <p:ph type="sldImg"/>
          </p:nvPr>
        </p:nvSpPr>
        <p:spPr bwMode="auto">
          <a:xfrm>
            <a:off x="1141413" y="446088"/>
            <a:ext cx="4573587" cy="3430587"/>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bwMode="auto">
          <a:xfrm>
            <a:off x="685800" y="4002088"/>
            <a:ext cx="5486400" cy="4541837"/>
          </a:xfrm>
          <a:noFill/>
        </p:spPr>
        <p:txBody>
          <a:bodyPr wrap="none" numCol="1" anchor="ctr" anchorCtr="0" compatLnSpc="1">
            <a:prstTxWarp prst="textNoShape">
              <a:avLst/>
            </a:prstTxWarp>
          </a:bodyPr>
          <a:lstStyle/>
          <a:p>
            <a:pPr>
              <a:spcBef>
                <a:spcPct val="0"/>
              </a:spcBef>
            </a:pPr>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tabLst>
                <a:tab pos="631825" algn="l"/>
                <a:tab pos="1266825" algn="l"/>
                <a:tab pos="1901825" algn="l"/>
                <a:tab pos="2535238" algn="l"/>
              </a:tabLst>
            </a:pPr>
            <a:fld id="{CE3B53D4-2B0F-433A-9C53-BCADFFC39EA2}" type="slidenum">
              <a:rPr lang="en-GB">
                <a:latin typeface="Arial" pitchFamily="34" charset="0"/>
              </a:rPr>
              <a:pPr>
                <a:tabLst>
                  <a:tab pos="631825" algn="l"/>
                  <a:tab pos="1266825" algn="l"/>
                  <a:tab pos="1901825" algn="l"/>
                  <a:tab pos="2535238" algn="l"/>
                </a:tabLst>
              </a:pPr>
              <a:t>22</a:t>
            </a:fld>
            <a:endParaRPr lang="en-GB">
              <a:latin typeface="Arial" pitchFamily="34" charset="0"/>
            </a:endParaRPr>
          </a:p>
        </p:txBody>
      </p:sp>
      <p:sp>
        <p:nvSpPr>
          <p:cNvPr id="33795" name="Rectangle 1"/>
          <p:cNvSpPr>
            <a:spLocks noGrp="1" noRot="1" noChangeAspect="1" noChangeArrowheads="1" noTextEdit="1"/>
          </p:cNvSpPr>
          <p:nvPr>
            <p:ph type="sldImg"/>
          </p:nvPr>
        </p:nvSpPr>
        <p:spPr bwMode="auto">
          <a:xfrm>
            <a:off x="1141413" y="446088"/>
            <a:ext cx="4573587" cy="3430587"/>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bwMode="auto">
          <a:xfrm>
            <a:off x="685800" y="4002088"/>
            <a:ext cx="5486400" cy="4541837"/>
          </a:xfrm>
          <a:noFill/>
        </p:spPr>
        <p:txBody>
          <a:bodyPr wrap="none" numCol="1" anchor="ctr" anchorCtr="0" compatLnSpc="1">
            <a:prstTxWarp prst="textNoShape">
              <a:avLst/>
            </a:prstTxWarp>
          </a:bodyPr>
          <a:lstStyle/>
          <a:p>
            <a:pPr>
              <a:spcBef>
                <a:spcPct val="0"/>
              </a:spcBef>
            </a:pPr>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tabLst>
                <a:tab pos="631825" algn="l"/>
                <a:tab pos="1266825" algn="l"/>
                <a:tab pos="1901825" algn="l"/>
                <a:tab pos="2535238" algn="l"/>
              </a:tabLst>
            </a:pPr>
            <a:fld id="{CE3B53D4-2B0F-433A-9C53-BCADFFC39EA2}" type="slidenum">
              <a:rPr lang="en-GB">
                <a:latin typeface="Arial" pitchFamily="34" charset="0"/>
              </a:rPr>
              <a:pPr>
                <a:tabLst>
                  <a:tab pos="631825" algn="l"/>
                  <a:tab pos="1266825" algn="l"/>
                  <a:tab pos="1901825" algn="l"/>
                  <a:tab pos="2535238" algn="l"/>
                </a:tabLst>
              </a:pPr>
              <a:t>24</a:t>
            </a:fld>
            <a:endParaRPr lang="en-GB">
              <a:latin typeface="Arial" pitchFamily="34" charset="0"/>
            </a:endParaRPr>
          </a:p>
        </p:txBody>
      </p:sp>
      <p:sp>
        <p:nvSpPr>
          <p:cNvPr id="33795" name="Rectangle 1"/>
          <p:cNvSpPr>
            <a:spLocks noGrp="1" noRot="1" noChangeAspect="1" noChangeArrowheads="1" noTextEdit="1"/>
          </p:cNvSpPr>
          <p:nvPr>
            <p:ph type="sldImg"/>
          </p:nvPr>
        </p:nvSpPr>
        <p:spPr bwMode="auto">
          <a:xfrm>
            <a:off x="1141413" y="446088"/>
            <a:ext cx="4573587" cy="3430587"/>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bwMode="auto">
          <a:xfrm>
            <a:off x="685800" y="4002088"/>
            <a:ext cx="5486400" cy="4541837"/>
          </a:xfrm>
          <a:noFill/>
        </p:spPr>
        <p:txBody>
          <a:bodyPr wrap="none" numCol="1" anchor="ctr" anchorCtr="0" compatLnSpc="1">
            <a:prstTxWarp prst="textNoShape">
              <a:avLst/>
            </a:prstTxWarp>
          </a:bodyPr>
          <a:lstStyle/>
          <a:p>
            <a:pPr>
              <a:spcBef>
                <a:spcPct val="0"/>
              </a:spcBef>
            </a:pPr>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tabLst>
                <a:tab pos="631825" algn="l"/>
                <a:tab pos="1266825" algn="l"/>
                <a:tab pos="1901825" algn="l"/>
                <a:tab pos="2535238" algn="l"/>
              </a:tabLst>
            </a:pPr>
            <a:fld id="{CE3B53D4-2B0F-433A-9C53-BCADFFC39EA2}" type="slidenum">
              <a:rPr lang="en-GB">
                <a:latin typeface="Arial" pitchFamily="34" charset="0"/>
              </a:rPr>
              <a:pPr>
                <a:tabLst>
                  <a:tab pos="631825" algn="l"/>
                  <a:tab pos="1266825" algn="l"/>
                  <a:tab pos="1901825" algn="l"/>
                  <a:tab pos="2535238" algn="l"/>
                </a:tabLst>
              </a:pPr>
              <a:t>26</a:t>
            </a:fld>
            <a:endParaRPr lang="en-GB">
              <a:latin typeface="Arial" pitchFamily="34" charset="0"/>
            </a:endParaRPr>
          </a:p>
        </p:txBody>
      </p:sp>
      <p:sp>
        <p:nvSpPr>
          <p:cNvPr id="33795" name="Rectangle 1"/>
          <p:cNvSpPr>
            <a:spLocks noGrp="1" noRot="1" noChangeAspect="1" noChangeArrowheads="1" noTextEdit="1"/>
          </p:cNvSpPr>
          <p:nvPr>
            <p:ph type="sldImg"/>
          </p:nvPr>
        </p:nvSpPr>
        <p:spPr bwMode="auto">
          <a:xfrm>
            <a:off x="1141413" y="446088"/>
            <a:ext cx="4573587" cy="3430587"/>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bwMode="auto">
          <a:xfrm>
            <a:off x="685800" y="4002088"/>
            <a:ext cx="5486400" cy="4541837"/>
          </a:xfrm>
          <a:noFill/>
        </p:spPr>
        <p:txBody>
          <a:bodyPr wrap="none" numCol="1" anchor="ctr" anchorCtr="0" compatLnSpc="1">
            <a:prstTxWarp prst="textNoShape">
              <a:avLst/>
            </a:prstTxWarp>
          </a:bodyPr>
          <a:lstStyle/>
          <a:p>
            <a:pPr>
              <a:spcBef>
                <a:spcPct val="0"/>
              </a:spcBef>
            </a:pP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Shrnutí stavu řešené problematiky</a:t>
            </a:r>
          </a:p>
          <a:p>
            <a:pPr lvl="1"/>
            <a:r>
              <a:rPr lang="cs-CZ" dirty="0" smtClean="0"/>
              <a:t>V práci je shrnut vývoj (pro GmIS) relevantních informačních technologií, zejména algoritmizace prostorových analýz a databázových systémů s přihlédnutím k způsobům uložení prostorových dat.</a:t>
            </a:r>
          </a:p>
          <a:p>
            <a:pPr lvl="1"/>
            <a:r>
              <a:rPr lang="cs-CZ" dirty="0" smtClean="0"/>
              <a:t>Dále jsou </a:t>
            </a:r>
            <a:r>
              <a:rPr lang="cs-CZ" dirty="0" err="1" smtClean="0"/>
              <a:t>rešeršovány</a:t>
            </a:r>
            <a:r>
              <a:rPr lang="cs-CZ" dirty="0" smtClean="0"/>
              <a:t> práce zabývající se problematikou převodu geomorfologických dat z analogových systémů do digitálních a práce, které se zabývají možnostmi využití GIS v geomorfologii. Podrobně je rozebírána </a:t>
            </a:r>
            <a:r>
              <a:rPr lang="cs-CZ" dirty="0" err="1" smtClean="0"/>
              <a:t>Gustavssonova</a:t>
            </a:r>
            <a:r>
              <a:rPr lang="cs-CZ" dirty="0" smtClean="0"/>
              <a:t> koncepce geomorfologického GIS </a:t>
            </a:r>
            <a:r>
              <a:rPr lang="cs-CZ" dirty="0" smtClean="0">
                <a:solidFill>
                  <a:srgbClr val="FF0000"/>
                </a:solidFill>
              </a:rPr>
              <a:t>(která má asi </a:t>
            </a:r>
            <a:r>
              <a:rPr lang="cs-CZ" dirty="0" err="1" smtClean="0">
                <a:solidFill>
                  <a:srgbClr val="FF0000"/>
                </a:solidFill>
              </a:rPr>
              <a:t>nejblíž</a:t>
            </a:r>
            <a:r>
              <a:rPr lang="cs-CZ" dirty="0" smtClean="0">
                <a:solidFill>
                  <a:srgbClr val="FF0000"/>
                </a:solidFill>
              </a:rPr>
              <a:t> k GmIS)</a:t>
            </a:r>
            <a:r>
              <a:rPr lang="cs-CZ" dirty="0" smtClean="0"/>
              <a:t>.</a:t>
            </a:r>
          </a:p>
          <a:p>
            <a:endParaRPr lang="cs-CZ" dirty="0"/>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3</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tabLst>
                <a:tab pos="631825" algn="l"/>
                <a:tab pos="1266825" algn="l"/>
                <a:tab pos="1901825" algn="l"/>
                <a:tab pos="2535238" algn="l"/>
              </a:tabLst>
            </a:pPr>
            <a:fld id="{CE3B53D4-2B0F-433A-9C53-BCADFFC39EA2}" type="slidenum">
              <a:rPr lang="en-GB">
                <a:latin typeface="Arial" pitchFamily="34" charset="0"/>
              </a:rPr>
              <a:pPr>
                <a:tabLst>
                  <a:tab pos="631825" algn="l"/>
                  <a:tab pos="1266825" algn="l"/>
                  <a:tab pos="1901825" algn="l"/>
                  <a:tab pos="2535238" algn="l"/>
                </a:tabLst>
              </a:pPr>
              <a:t>28</a:t>
            </a:fld>
            <a:endParaRPr lang="en-GB">
              <a:latin typeface="Arial" pitchFamily="34" charset="0"/>
            </a:endParaRPr>
          </a:p>
        </p:txBody>
      </p:sp>
      <p:sp>
        <p:nvSpPr>
          <p:cNvPr id="33795" name="Rectangle 1"/>
          <p:cNvSpPr>
            <a:spLocks noGrp="1" noRot="1" noChangeAspect="1" noChangeArrowheads="1" noTextEdit="1"/>
          </p:cNvSpPr>
          <p:nvPr>
            <p:ph type="sldImg"/>
          </p:nvPr>
        </p:nvSpPr>
        <p:spPr bwMode="auto">
          <a:xfrm>
            <a:off x="1141413" y="446088"/>
            <a:ext cx="4573587" cy="3430587"/>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bwMode="auto">
          <a:xfrm>
            <a:off x="685800" y="4002088"/>
            <a:ext cx="5486400" cy="4541837"/>
          </a:xfrm>
          <a:noFill/>
        </p:spPr>
        <p:txBody>
          <a:bodyPr wrap="none" numCol="1" anchor="ctr" anchorCtr="0" compatLnSpc="1">
            <a:prstTxWarp prst="textNoShape">
              <a:avLst/>
            </a:prstTxWarp>
          </a:bodyPr>
          <a:lstStyle/>
          <a:p>
            <a:pPr>
              <a:spcBef>
                <a:spcPct val="0"/>
              </a:spcBef>
            </a:pPr>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tabLst>
                <a:tab pos="631825" algn="l"/>
                <a:tab pos="1266825" algn="l"/>
                <a:tab pos="1901825" algn="l"/>
                <a:tab pos="2535238" algn="l"/>
              </a:tabLst>
            </a:pPr>
            <a:fld id="{CE3B53D4-2B0F-433A-9C53-BCADFFC39EA2}" type="slidenum">
              <a:rPr lang="en-GB">
                <a:latin typeface="Arial" pitchFamily="34" charset="0"/>
              </a:rPr>
              <a:pPr>
                <a:tabLst>
                  <a:tab pos="631825" algn="l"/>
                  <a:tab pos="1266825" algn="l"/>
                  <a:tab pos="1901825" algn="l"/>
                  <a:tab pos="2535238" algn="l"/>
                </a:tabLst>
              </a:pPr>
              <a:t>30</a:t>
            </a:fld>
            <a:endParaRPr lang="en-GB">
              <a:latin typeface="Arial" pitchFamily="34" charset="0"/>
            </a:endParaRPr>
          </a:p>
        </p:txBody>
      </p:sp>
      <p:sp>
        <p:nvSpPr>
          <p:cNvPr id="33795" name="Rectangle 1"/>
          <p:cNvSpPr>
            <a:spLocks noGrp="1" noRot="1" noChangeAspect="1" noChangeArrowheads="1" noTextEdit="1"/>
          </p:cNvSpPr>
          <p:nvPr>
            <p:ph type="sldImg"/>
          </p:nvPr>
        </p:nvSpPr>
        <p:spPr bwMode="auto">
          <a:xfrm>
            <a:off x="1141413" y="446088"/>
            <a:ext cx="4573587" cy="3430587"/>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bwMode="auto">
          <a:xfrm>
            <a:off x="685800" y="4002088"/>
            <a:ext cx="5486400" cy="4541837"/>
          </a:xfrm>
          <a:noFill/>
        </p:spPr>
        <p:txBody>
          <a:bodyPr wrap="none" numCol="1" anchor="ctr" anchorCtr="0" compatLnSpc="1">
            <a:prstTxWarp prst="textNoShape">
              <a:avLst/>
            </a:prstTxWarp>
          </a:bodyPr>
          <a:lstStyle/>
          <a:p>
            <a:pPr>
              <a:spcBef>
                <a:spcPct val="0"/>
              </a:spcBef>
            </a:pPr>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tabLst>
                <a:tab pos="631825" algn="l"/>
                <a:tab pos="1266825" algn="l"/>
                <a:tab pos="1901825" algn="l"/>
                <a:tab pos="2535238" algn="l"/>
              </a:tabLst>
            </a:pPr>
            <a:fld id="{CE3B53D4-2B0F-433A-9C53-BCADFFC39EA2}" type="slidenum">
              <a:rPr lang="en-GB">
                <a:latin typeface="Arial" pitchFamily="34" charset="0"/>
              </a:rPr>
              <a:pPr>
                <a:tabLst>
                  <a:tab pos="631825" algn="l"/>
                  <a:tab pos="1266825" algn="l"/>
                  <a:tab pos="1901825" algn="l"/>
                  <a:tab pos="2535238" algn="l"/>
                </a:tabLst>
              </a:pPr>
              <a:t>32</a:t>
            </a:fld>
            <a:endParaRPr lang="en-GB">
              <a:latin typeface="Arial" pitchFamily="34" charset="0"/>
            </a:endParaRPr>
          </a:p>
        </p:txBody>
      </p:sp>
      <p:sp>
        <p:nvSpPr>
          <p:cNvPr id="33795" name="Rectangle 1"/>
          <p:cNvSpPr>
            <a:spLocks noGrp="1" noRot="1" noChangeAspect="1" noChangeArrowheads="1" noTextEdit="1"/>
          </p:cNvSpPr>
          <p:nvPr>
            <p:ph type="sldImg"/>
          </p:nvPr>
        </p:nvSpPr>
        <p:spPr bwMode="auto">
          <a:xfrm>
            <a:off x="1141413" y="446088"/>
            <a:ext cx="4573587" cy="3430587"/>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bwMode="auto">
          <a:xfrm>
            <a:off x="685800" y="4002088"/>
            <a:ext cx="5486400" cy="4541837"/>
          </a:xfrm>
          <a:noFill/>
        </p:spPr>
        <p:txBody>
          <a:bodyPr wrap="none" numCol="1" anchor="ctr" anchorCtr="0" compatLnSpc="1">
            <a:prstTxWarp prst="textNoShape">
              <a:avLst/>
            </a:prstTxWarp>
          </a:bodyPr>
          <a:lstStyle/>
          <a:p>
            <a:pPr>
              <a:spcBef>
                <a:spcPct val="0"/>
              </a:spcBef>
            </a:pPr>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tabLst>
                <a:tab pos="631825" algn="l"/>
                <a:tab pos="1266825" algn="l"/>
                <a:tab pos="1901825" algn="l"/>
                <a:tab pos="2535238" algn="l"/>
              </a:tabLst>
            </a:pPr>
            <a:fld id="{CE3B53D4-2B0F-433A-9C53-BCADFFC39EA2}" type="slidenum">
              <a:rPr lang="en-GB">
                <a:latin typeface="Arial" pitchFamily="34" charset="0"/>
              </a:rPr>
              <a:pPr>
                <a:tabLst>
                  <a:tab pos="631825" algn="l"/>
                  <a:tab pos="1266825" algn="l"/>
                  <a:tab pos="1901825" algn="l"/>
                  <a:tab pos="2535238" algn="l"/>
                </a:tabLst>
              </a:pPr>
              <a:t>34</a:t>
            </a:fld>
            <a:endParaRPr lang="en-GB">
              <a:latin typeface="Arial" pitchFamily="34" charset="0"/>
            </a:endParaRPr>
          </a:p>
        </p:txBody>
      </p:sp>
      <p:sp>
        <p:nvSpPr>
          <p:cNvPr id="33795" name="Rectangle 1"/>
          <p:cNvSpPr>
            <a:spLocks noGrp="1" noRot="1" noChangeAspect="1" noChangeArrowheads="1" noTextEdit="1"/>
          </p:cNvSpPr>
          <p:nvPr>
            <p:ph type="sldImg"/>
          </p:nvPr>
        </p:nvSpPr>
        <p:spPr bwMode="auto">
          <a:xfrm>
            <a:off x="1141413" y="446088"/>
            <a:ext cx="4573587" cy="3430587"/>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bwMode="auto">
          <a:xfrm>
            <a:off x="685800" y="4002088"/>
            <a:ext cx="5486400" cy="4541837"/>
          </a:xfrm>
          <a:noFill/>
        </p:spPr>
        <p:txBody>
          <a:bodyPr wrap="none" numCol="1" anchor="ctr" anchorCtr="0" compatLnSpc="1">
            <a:prstTxWarp prst="textNoShape">
              <a:avLst/>
            </a:prstTxWarp>
          </a:bodyPr>
          <a:lstStyle/>
          <a:p>
            <a:pPr>
              <a:spcBef>
                <a:spcPct val="0"/>
              </a:spcBef>
            </a:pPr>
            <a:endParaRPr lang="cs-CZ"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tabLst>
                <a:tab pos="631825" algn="l"/>
                <a:tab pos="1266825" algn="l"/>
                <a:tab pos="1901825" algn="l"/>
                <a:tab pos="2535238" algn="l"/>
              </a:tabLst>
            </a:pPr>
            <a:fld id="{3B89CDAB-1DAA-477C-AEB5-D873D1C12DE6}" type="slidenum">
              <a:rPr lang="en-GB">
                <a:latin typeface="Arial" pitchFamily="34" charset="0"/>
              </a:rPr>
              <a:pPr>
                <a:tabLst>
                  <a:tab pos="631825" algn="l"/>
                  <a:tab pos="1266825" algn="l"/>
                  <a:tab pos="1901825" algn="l"/>
                  <a:tab pos="2535238" algn="l"/>
                </a:tabLst>
              </a:pPr>
              <a:t>36</a:t>
            </a:fld>
            <a:endParaRPr lang="en-GB">
              <a:latin typeface="Arial" pitchFamily="34" charset="0"/>
            </a:endParaRPr>
          </a:p>
        </p:txBody>
      </p:sp>
      <p:sp>
        <p:nvSpPr>
          <p:cNvPr id="34819" name="Rectangle 1"/>
          <p:cNvSpPr>
            <a:spLocks noGrp="1" noRot="1" noChangeAspect="1" noChangeArrowheads="1" noTextEdit="1"/>
          </p:cNvSpPr>
          <p:nvPr>
            <p:ph type="sldImg"/>
          </p:nvPr>
        </p:nvSpPr>
        <p:spPr bwMode="auto">
          <a:xfrm>
            <a:off x="1141413" y="446088"/>
            <a:ext cx="4573587" cy="3430587"/>
          </a:xfrm>
          <a:solidFill>
            <a:srgbClr val="FFFFFF"/>
          </a:solidFill>
          <a:ln>
            <a:solidFill>
              <a:srgbClr val="000000"/>
            </a:solidFill>
            <a:miter lim="800000"/>
            <a:headEnd/>
            <a:tailEnd/>
          </a:ln>
        </p:spPr>
      </p:sp>
      <p:sp>
        <p:nvSpPr>
          <p:cNvPr id="34820" name="Rectangle 2"/>
          <p:cNvSpPr>
            <a:spLocks noGrp="1" noChangeArrowheads="1"/>
          </p:cNvSpPr>
          <p:nvPr>
            <p:ph type="body" idx="1"/>
          </p:nvPr>
        </p:nvSpPr>
        <p:spPr bwMode="auto">
          <a:xfrm>
            <a:off x="685800" y="4002088"/>
            <a:ext cx="5486400" cy="4541837"/>
          </a:xfrm>
          <a:noFill/>
        </p:spPr>
        <p:txBody>
          <a:bodyPr wrap="none" numCol="1" anchor="ctr" anchorCtr="0" compatLnSpc="1">
            <a:prstTxWarp prst="textNoShape">
              <a:avLst/>
            </a:prstTxWarp>
          </a:bodyPr>
          <a:lstStyle/>
          <a:p>
            <a:pPr>
              <a:spcBef>
                <a:spcPct val="0"/>
              </a:spcBef>
            </a:pPr>
            <a:endParaRPr lang="cs-CZ"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tabLst>
                <a:tab pos="631825" algn="l"/>
                <a:tab pos="1266825" algn="l"/>
                <a:tab pos="1901825" algn="l"/>
                <a:tab pos="2535238" algn="l"/>
              </a:tabLst>
            </a:pPr>
            <a:fld id="{3B89CDAB-1DAA-477C-AEB5-D873D1C12DE6}" type="slidenum">
              <a:rPr lang="en-GB">
                <a:latin typeface="Arial" pitchFamily="34" charset="0"/>
              </a:rPr>
              <a:pPr>
                <a:tabLst>
                  <a:tab pos="631825" algn="l"/>
                  <a:tab pos="1266825" algn="l"/>
                  <a:tab pos="1901825" algn="l"/>
                  <a:tab pos="2535238" algn="l"/>
                </a:tabLst>
              </a:pPr>
              <a:t>37</a:t>
            </a:fld>
            <a:endParaRPr lang="en-GB">
              <a:latin typeface="Arial" pitchFamily="34" charset="0"/>
            </a:endParaRPr>
          </a:p>
        </p:txBody>
      </p:sp>
      <p:sp>
        <p:nvSpPr>
          <p:cNvPr id="34819" name="Rectangle 1"/>
          <p:cNvSpPr>
            <a:spLocks noGrp="1" noRot="1" noChangeAspect="1" noChangeArrowheads="1" noTextEdit="1"/>
          </p:cNvSpPr>
          <p:nvPr>
            <p:ph type="sldImg"/>
          </p:nvPr>
        </p:nvSpPr>
        <p:spPr bwMode="auto">
          <a:xfrm>
            <a:off x="1141413" y="446088"/>
            <a:ext cx="4573587" cy="3430587"/>
          </a:xfrm>
          <a:solidFill>
            <a:srgbClr val="FFFFFF"/>
          </a:solidFill>
          <a:ln>
            <a:solidFill>
              <a:srgbClr val="000000"/>
            </a:solidFill>
            <a:miter lim="800000"/>
            <a:headEnd/>
            <a:tailEnd/>
          </a:ln>
        </p:spPr>
      </p:sp>
      <p:sp>
        <p:nvSpPr>
          <p:cNvPr id="34820" name="Rectangle 2"/>
          <p:cNvSpPr>
            <a:spLocks noGrp="1" noChangeArrowheads="1"/>
          </p:cNvSpPr>
          <p:nvPr>
            <p:ph type="body" idx="1"/>
          </p:nvPr>
        </p:nvSpPr>
        <p:spPr bwMode="auto">
          <a:xfrm>
            <a:off x="685800" y="4002088"/>
            <a:ext cx="5486400" cy="4541837"/>
          </a:xfrm>
          <a:noFill/>
        </p:spPr>
        <p:txBody>
          <a:bodyPr wrap="none" numCol="1" anchor="ctr" anchorCtr="0" compatLnSpc="1">
            <a:prstTxWarp prst="textNoShape">
              <a:avLst/>
            </a:prstTxWarp>
          </a:bodyPr>
          <a:lstStyle/>
          <a:p>
            <a:pPr>
              <a:spcBef>
                <a:spcPct val="0"/>
              </a:spcBef>
            </a:pPr>
            <a:endParaRPr lang="cs-CZ"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tabLst>
                <a:tab pos="631825" algn="l"/>
                <a:tab pos="1266825" algn="l"/>
                <a:tab pos="1901825" algn="l"/>
                <a:tab pos="2535238" algn="l"/>
              </a:tabLst>
            </a:pPr>
            <a:fld id="{3B89CDAB-1DAA-477C-AEB5-D873D1C12DE6}" type="slidenum">
              <a:rPr lang="en-GB">
                <a:latin typeface="Arial" pitchFamily="34" charset="0"/>
              </a:rPr>
              <a:pPr>
                <a:tabLst>
                  <a:tab pos="631825" algn="l"/>
                  <a:tab pos="1266825" algn="l"/>
                  <a:tab pos="1901825" algn="l"/>
                  <a:tab pos="2535238" algn="l"/>
                </a:tabLst>
              </a:pPr>
              <a:t>38</a:t>
            </a:fld>
            <a:endParaRPr lang="en-GB">
              <a:latin typeface="Arial" pitchFamily="34" charset="0"/>
            </a:endParaRPr>
          </a:p>
        </p:txBody>
      </p:sp>
      <p:sp>
        <p:nvSpPr>
          <p:cNvPr id="34819" name="Rectangle 1"/>
          <p:cNvSpPr>
            <a:spLocks noGrp="1" noRot="1" noChangeAspect="1" noChangeArrowheads="1" noTextEdit="1"/>
          </p:cNvSpPr>
          <p:nvPr>
            <p:ph type="sldImg"/>
          </p:nvPr>
        </p:nvSpPr>
        <p:spPr bwMode="auto">
          <a:xfrm>
            <a:off x="1141413" y="446088"/>
            <a:ext cx="4573587" cy="3430587"/>
          </a:xfrm>
          <a:solidFill>
            <a:srgbClr val="FFFFFF"/>
          </a:solidFill>
          <a:ln>
            <a:solidFill>
              <a:srgbClr val="000000"/>
            </a:solidFill>
            <a:miter lim="800000"/>
            <a:headEnd/>
            <a:tailEnd/>
          </a:ln>
        </p:spPr>
      </p:sp>
      <p:sp>
        <p:nvSpPr>
          <p:cNvPr id="34820" name="Rectangle 2"/>
          <p:cNvSpPr>
            <a:spLocks noGrp="1" noChangeArrowheads="1"/>
          </p:cNvSpPr>
          <p:nvPr>
            <p:ph type="body" idx="1"/>
          </p:nvPr>
        </p:nvSpPr>
        <p:spPr bwMode="auto">
          <a:xfrm>
            <a:off x="685800" y="4002088"/>
            <a:ext cx="5486400" cy="4541837"/>
          </a:xfrm>
          <a:noFill/>
        </p:spPr>
        <p:txBody>
          <a:bodyPr wrap="none" numCol="1" anchor="ctr" anchorCtr="0" compatLnSpc="1">
            <a:prstTxWarp prst="textNoShape">
              <a:avLst/>
            </a:prstTxWarp>
          </a:bodyPr>
          <a:lstStyle/>
          <a:p>
            <a:pPr>
              <a:spcBef>
                <a:spcPct val="0"/>
              </a:spcBef>
            </a:pPr>
            <a:endParaRPr lang="cs-CZ"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tabLst>
                <a:tab pos="631825" algn="l"/>
                <a:tab pos="1266825" algn="l"/>
                <a:tab pos="1901825" algn="l"/>
                <a:tab pos="2535238" algn="l"/>
              </a:tabLst>
            </a:pPr>
            <a:fld id="{3B89CDAB-1DAA-477C-AEB5-D873D1C12DE6}" type="slidenum">
              <a:rPr lang="en-GB">
                <a:latin typeface="Arial" pitchFamily="34" charset="0"/>
              </a:rPr>
              <a:pPr>
                <a:tabLst>
                  <a:tab pos="631825" algn="l"/>
                  <a:tab pos="1266825" algn="l"/>
                  <a:tab pos="1901825" algn="l"/>
                  <a:tab pos="2535238" algn="l"/>
                </a:tabLst>
              </a:pPr>
              <a:t>39</a:t>
            </a:fld>
            <a:endParaRPr lang="en-GB">
              <a:latin typeface="Arial" pitchFamily="34" charset="0"/>
            </a:endParaRPr>
          </a:p>
        </p:txBody>
      </p:sp>
      <p:sp>
        <p:nvSpPr>
          <p:cNvPr id="34819" name="Rectangle 1"/>
          <p:cNvSpPr>
            <a:spLocks noGrp="1" noRot="1" noChangeAspect="1" noChangeArrowheads="1" noTextEdit="1"/>
          </p:cNvSpPr>
          <p:nvPr>
            <p:ph type="sldImg"/>
          </p:nvPr>
        </p:nvSpPr>
        <p:spPr bwMode="auto">
          <a:xfrm>
            <a:off x="1141413" y="446088"/>
            <a:ext cx="4573587" cy="3430587"/>
          </a:xfrm>
          <a:solidFill>
            <a:srgbClr val="FFFFFF"/>
          </a:solidFill>
          <a:ln>
            <a:solidFill>
              <a:srgbClr val="000000"/>
            </a:solidFill>
            <a:miter lim="800000"/>
            <a:headEnd/>
            <a:tailEnd/>
          </a:ln>
        </p:spPr>
      </p:sp>
      <p:sp>
        <p:nvSpPr>
          <p:cNvPr id="34820" name="Rectangle 2"/>
          <p:cNvSpPr>
            <a:spLocks noGrp="1" noChangeArrowheads="1"/>
          </p:cNvSpPr>
          <p:nvPr>
            <p:ph type="body" idx="1"/>
          </p:nvPr>
        </p:nvSpPr>
        <p:spPr bwMode="auto">
          <a:xfrm>
            <a:off x="685800" y="4002088"/>
            <a:ext cx="5486400" cy="4541837"/>
          </a:xfrm>
          <a:noFill/>
        </p:spPr>
        <p:txBody>
          <a:bodyPr wrap="none" numCol="1" anchor="ctr" anchorCtr="0" compatLnSpc="1">
            <a:prstTxWarp prst="textNoShape">
              <a:avLst/>
            </a:prstTxWarp>
          </a:bodyPr>
          <a:lstStyle/>
          <a:p>
            <a:pPr>
              <a:spcBef>
                <a:spcPct val="0"/>
              </a:spcBef>
            </a:pPr>
            <a:endParaRPr lang="cs-CZ"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Ověření koncepce a testování funkcionality GmIS postaveného nad elementárními formami reliéfu proběhlo v okolí Prášilského jezera. Geomorfologický informační systém byl na tomto území využit pro všechny činnosti (mimo vymezení povodí), které byly identifikovány v koncepční fázi návrhu systému, a byla naplněna geomorfologická databáze.</a:t>
            </a:r>
          </a:p>
          <a:p>
            <a:endParaRPr lang="cs-CZ" dirty="0" smtClean="0"/>
          </a:p>
          <a:p>
            <a:r>
              <a:rPr lang="cs-CZ" dirty="0" smtClean="0"/>
              <a:t>Nenásilně vysvětlit, proč je tato</a:t>
            </a:r>
            <a:r>
              <a:rPr lang="cs-CZ" baseline="0" dirty="0" smtClean="0"/>
              <a:t> kapitola dostatečná/proč je stručná podle názoru některých oponentů (Minár?)</a:t>
            </a:r>
            <a:endParaRPr lang="cs-CZ" dirty="0"/>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40</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I když byly morfometrické charakteristiky areálů a hranic forem vypočítány i pro okolí Prášilského jezera, vývoj a testování algoritmů pro jejich výpočet probíhalo nejprve nad fiktivními daty (viz obr. 4.6) a poté nad daty v lokalitě Slovinec v oblasti Devínské kobyly. Důvodem pro tento krok byl malý objem dat a možnost ručního ověření výsledků. Algoritmy pro výpočet morfometrických charakteristik byly publikovány v Jedlička (2009a).</a:t>
            </a:r>
          </a:p>
          <a:p>
            <a:endParaRPr lang="cs-CZ" dirty="0" smtClean="0"/>
          </a:p>
          <a:p>
            <a:r>
              <a:rPr lang="cs-CZ" dirty="0" smtClean="0"/>
              <a:t>Nenásilně vysvětlit, proč je tato</a:t>
            </a:r>
            <a:r>
              <a:rPr lang="cs-CZ" baseline="0" dirty="0" smtClean="0"/>
              <a:t> kapitola dostatečná/proč je stručná podle názoru některých oponentů (Minár?)</a:t>
            </a:r>
            <a:endParaRPr lang="cs-CZ" dirty="0"/>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41</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solidFill>
                  <a:srgbClr val="FF0000"/>
                </a:solidFill>
              </a:rPr>
              <a:t>(co existuje je třeba jen </a:t>
            </a:r>
            <a:r>
              <a:rPr lang="cs-CZ" dirty="0" err="1" smtClean="0">
                <a:solidFill>
                  <a:srgbClr val="FF0000"/>
                </a:solidFill>
              </a:rPr>
              <a:t>flat</a:t>
            </a:r>
            <a:r>
              <a:rPr lang="cs-CZ" dirty="0" smtClean="0">
                <a:solidFill>
                  <a:srgbClr val="FF0000"/>
                </a:solidFill>
              </a:rPr>
              <a:t> struktura pro účely prezentace geomorfologických map – </a:t>
            </a:r>
            <a:r>
              <a:rPr lang="cs-CZ" dirty="0" err="1" smtClean="0">
                <a:solidFill>
                  <a:srgbClr val="FF0000"/>
                </a:solidFill>
              </a:rPr>
              <a:t>Gustavsson</a:t>
            </a:r>
            <a:r>
              <a:rPr lang="cs-CZ" dirty="0" smtClean="0">
                <a:solidFill>
                  <a:srgbClr val="FF0000"/>
                </a:solidFill>
              </a:rPr>
              <a:t>)</a:t>
            </a:r>
            <a:endParaRPr lang="cs-CZ" dirty="0"/>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4</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Schopnost GmIS ukládat, zpracovávat a analyzovat velké datové objemy byla ověřena v okolí Turčianské kotliny. Na tomto zájmovém území bylo využito alternativní segmentace reliéfu na povodí. Byla zavedena </a:t>
            </a:r>
            <a:r>
              <a:rPr lang="cs-CZ" sz="1200" kern="1200" dirty="0" err="1" smtClean="0">
                <a:solidFill>
                  <a:schemeClr val="tx1"/>
                </a:solidFill>
                <a:latin typeface="+mn-lt"/>
                <a:ea typeface="+mn-ea"/>
                <a:cs typeface="+mn-cs"/>
              </a:rPr>
              <a:t>Strahlerova</a:t>
            </a:r>
            <a:r>
              <a:rPr lang="cs-CZ" sz="1200" kern="1200" dirty="0" smtClean="0">
                <a:solidFill>
                  <a:schemeClr val="tx1"/>
                </a:solidFill>
                <a:latin typeface="+mn-lt"/>
                <a:ea typeface="+mn-ea"/>
                <a:cs typeface="+mn-cs"/>
              </a:rPr>
              <a:t> hierarchie vodních toků a vytvořeny bázové povrchy. Protože jihozápadní čtvrtina území již byla geomorfologicky manuálně zpracována, existuje datová sada, se kterou je možné výstupy GmIS porovnávat. Pro nástroje vymezující bázové povrchy vyšlo srovnání uspokojivě (Jedlička &amp; Sládek (2009)). Pro zájmové území byly vypočteny rastry vyšších morfometrických charakteristik, jejich afinit a ostrostí, ze kterých lze v budoucnu vymezit elementární formy.</a:t>
            </a:r>
          </a:p>
          <a:p>
            <a:endParaRPr lang="cs-CZ" dirty="0" smtClean="0"/>
          </a:p>
          <a:p>
            <a:endParaRPr lang="cs-CZ" dirty="0" smtClean="0"/>
          </a:p>
          <a:p>
            <a:r>
              <a:rPr lang="cs-CZ" dirty="0" smtClean="0"/>
              <a:t>Nenásilně vysvětlit, proč je tato</a:t>
            </a:r>
            <a:r>
              <a:rPr lang="cs-CZ" baseline="0" dirty="0" smtClean="0"/>
              <a:t> kapitola dostatečná/proč je stručná podle názoru některých oponentů (Minár?)</a:t>
            </a:r>
            <a:endParaRPr lang="cs-CZ" dirty="0"/>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42</a:t>
            </a:fld>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cs-CZ" sz="1600" b="1" dirty="0" smtClean="0"/>
              <a:t>GmIS postavený na koncepci elementárních forem má omezenou aplikovatelnost. Významnou část geomorfologického výzkumu tvoří geomorfologické procesy (morfodynamické jevy), které není možné jednoznačně vázat pouze na elementární formy reliéfu:</a:t>
            </a:r>
          </a:p>
          <a:p>
            <a:pPr marL="0" marR="0" lvl="2" indent="0" algn="l" defTabSz="914400" rtl="0" eaLnBrk="1" fontAlgn="auto" latinLnBrk="0" hangingPunct="1">
              <a:lnSpc>
                <a:spcPct val="100000"/>
              </a:lnSpc>
              <a:spcBef>
                <a:spcPts val="0"/>
              </a:spcBef>
              <a:spcAft>
                <a:spcPts val="0"/>
              </a:spcAft>
              <a:buClrTx/>
              <a:buSzTx/>
              <a:buFontTx/>
              <a:buNone/>
              <a:tabLst/>
              <a:defRPr/>
            </a:pPr>
            <a:endParaRPr lang="cs-CZ" sz="16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cs-CZ" sz="1600" dirty="0" smtClean="0"/>
              <a:t>Je připravená poměrně robustní struktura pro</a:t>
            </a:r>
            <a:r>
              <a:rPr lang="cs-CZ" sz="1600" baseline="0" dirty="0" smtClean="0"/>
              <a:t> ukládání recentních forem, je aplikovatelná i na jiné jevy (GmDB je rozšiřitelná, algoritmy </a:t>
            </a:r>
            <a:r>
              <a:rPr lang="cs-CZ" sz="1600" baseline="0" dirty="0" err="1" smtClean="0"/>
              <a:t>vyvinutelné</a:t>
            </a:r>
            <a:r>
              <a:rPr lang="cs-CZ" sz="1600" baseline="0" dirty="0" smtClean="0"/>
              <a:t>). Zatím tímto směrem nebádáno. Chápu to jako naznačení směru dalšího vývoje.</a:t>
            </a:r>
            <a:endParaRPr lang="cs-CZ" sz="1600" dirty="0" smtClean="0"/>
          </a:p>
          <a:p>
            <a:endParaRPr lang="cs-CZ" dirty="0"/>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44</a:t>
            </a:fld>
            <a:endParaRPr 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cs-CZ" b="1" dirty="0" smtClean="0">
                <a:cs typeface="Arial" pitchFamily="34" charset="0"/>
              </a:rPr>
              <a:t>Technologické jádro GmIS může tvořit libovolný GIS, který splní definované požadavky:</a:t>
            </a:r>
          </a:p>
          <a:p>
            <a:pPr marL="0" marR="0" lvl="2" indent="0" algn="l" defTabSz="914400" rtl="0" eaLnBrk="1" fontAlgn="auto" latinLnBrk="0" hangingPunct="1">
              <a:lnSpc>
                <a:spcPct val="100000"/>
              </a:lnSpc>
              <a:spcBef>
                <a:spcPts val="0"/>
              </a:spcBef>
              <a:spcAft>
                <a:spcPts val="0"/>
              </a:spcAft>
              <a:buClrTx/>
              <a:buSzTx/>
              <a:buFontTx/>
              <a:buNone/>
              <a:tabLst/>
              <a:defRPr/>
            </a:pPr>
            <a:r>
              <a:rPr lang="cs-CZ" dirty="0" smtClean="0">
                <a:cs typeface="Arial" pitchFamily="34" charset="0"/>
              </a:rPr>
              <a:t>Takových GIS moc není, stávající</a:t>
            </a:r>
            <a:r>
              <a:rPr lang="cs-CZ" baseline="0" dirty="0" smtClean="0">
                <a:cs typeface="Arial" pitchFamily="34" charset="0"/>
              </a:rPr>
              <a:t> GIS využívané v geomorfologii jsou hodně rastrově a pouze omezeně vektorově orientované. </a:t>
            </a:r>
            <a:r>
              <a:rPr lang="cs-CZ" dirty="0" smtClean="0">
                <a:cs typeface="Arial" pitchFamily="34" charset="0"/>
              </a:rPr>
              <a:t>V podstatě jediná platforma umožňující práci s topologiemi (a dalšími strukturami pro</a:t>
            </a:r>
            <a:r>
              <a:rPr lang="cs-CZ" baseline="0" dirty="0" smtClean="0">
                <a:cs typeface="Arial" pitchFamily="34" charset="0"/>
              </a:rPr>
              <a:t> prostorová data) je ESRI Geodatabase. Oracle nevyhovuje (příliš složité dostat data do </a:t>
            </a:r>
            <a:r>
              <a:rPr lang="cs-CZ" baseline="0" dirty="0" err="1" smtClean="0">
                <a:cs typeface="Arial" pitchFamily="34" charset="0"/>
              </a:rPr>
              <a:t>topo</a:t>
            </a:r>
            <a:r>
              <a:rPr lang="cs-CZ" baseline="0" dirty="0" smtClean="0">
                <a:cs typeface="Arial" pitchFamily="34" charset="0"/>
              </a:rPr>
              <a:t> </a:t>
            </a:r>
            <a:r>
              <a:rPr lang="cs-CZ" baseline="0" dirty="0" err="1" smtClean="0">
                <a:cs typeface="Arial" pitchFamily="34" charset="0"/>
              </a:rPr>
              <a:t>fomátu</a:t>
            </a:r>
            <a:r>
              <a:rPr lang="cs-CZ" baseline="0" dirty="0" smtClean="0">
                <a:cs typeface="Arial" pitchFamily="34" charset="0"/>
              </a:rPr>
              <a:t>, user </a:t>
            </a:r>
            <a:r>
              <a:rPr lang="cs-CZ" baseline="0" dirty="0" err="1" smtClean="0">
                <a:cs typeface="Arial" pitchFamily="34" charset="0"/>
              </a:rPr>
              <a:t>unfriendly</a:t>
            </a:r>
            <a:r>
              <a:rPr lang="cs-CZ" baseline="0" dirty="0" smtClean="0">
                <a:cs typeface="Arial" pitchFamily="34" charset="0"/>
              </a:rPr>
              <a:t>). </a:t>
            </a:r>
            <a:r>
              <a:rPr lang="cs-CZ" baseline="0" dirty="0" err="1" smtClean="0">
                <a:cs typeface="Arial" pitchFamily="34" charset="0"/>
              </a:rPr>
              <a:t>PostGIS</a:t>
            </a:r>
            <a:r>
              <a:rPr lang="cs-CZ" baseline="0" dirty="0" smtClean="0">
                <a:cs typeface="Arial" pitchFamily="34" charset="0"/>
              </a:rPr>
              <a:t> má potenciál, ale zatím nevyužitý.</a:t>
            </a:r>
          </a:p>
          <a:p>
            <a:pPr marL="0" marR="0" lvl="2" indent="0" algn="l" defTabSz="914400" rtl="0" eaLnBrk="1" fontAlgn="auto" latinLnBrk="0" hangingPunct="1">
              <a:lnSpc>
                <a:spcPct val="100000"/>
              </a:lnSpc>
              <a:spcBef>
                <a:spcPts val="0"/>
              </a:spcBef>
              <a:spcAft>
                <a:spcPts val="0"/>
              </a:spcAft>
              <a:buClrTx/>
              <a:buSzTx/>
              <a:buFontTx/>
              <a:buChar char="-"/>
              <a:tabLst/>
              <a:defRPr/>
            </a:pPr>
            <a:endParaRPr lang="cs-CZ" dirty="0" smtClean="0">
              <a:cs typeface="Arial" pitchFamily="34" charset="0"/>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cs-CZ" b="1" dirty="0" smtClean="0">
                <a:cs typeface="Arial" pitchFamily="34" charset="0"/>
              </a:rPr>
              <a:t>Otevřenost zdrojového kódu je v případě komerčního systému ArcGIS sporná:</a:t>
            </a:r>
          </a:p>
          <a:p>
            <a:pPr marL="0" marR="0" lvl="2" indent="0" algn="l" defTabSz="914400" rtl="0" eaLnBrk="1" fontAlgn="auto" latinLnBrk="0" hangingPunct="1">
              <a:lnSpc>
                <a:spcPct val="100000"/>
              </a:lnSpc>
              <a:spcBef>
                <a:spcPts val="0"/>
              </a:spcBef>
              <a:spcAft>
                <a:spcPts val="0"/>
              </a:spcAft>
              <a:buClrTx/>
              <a:buSzTx/>
              <a:buFontTx/>
              <a:buNone/>
              <a:tabLst/>
              <a:defRPr/>
            </a:pPr>
            <a:r>
              <a:rPr lang="cs-CZ" dirty="0" smtClean="0">
                <a:cs typeface="Arial" pitchFamily="34" charset="0"/>
              </a:rPr>
              <a:t>ArcGIS</a:t>
            </a:r>
            <a:r>
              <a:rPr lang="cs-CZ" baseline="0" dirty="0" smtClean="0">
                <a:cs typeface="Arial" pitchFamily="34" charset="0"/>
              </a:rPr>
              <a:t> nemá otevřený zdrojový kód, GmIS ano (což je dostatečné). Vycházeno z rozšířenosti platformy ESRI =&gt; snížení nákladů, penetrace k uživatelům a z její kompletnosti (síla vývojářské a uživatelské komunity). V případě OS technologií: neuniformnost ovládání, chybí topologie. (Kap 4.1, </a:t>
            </a:r>
            <a:r>
              <a:rPr lang="cs-CZ" baseline="0" dirty="0" err="1" smtClean="0">
                <a:cs typeface="Arial" pitchFamily="34" charset="0"/>
              </a:rPr>
              <a:t>str</a:t>
            </a:r>
            <a:r>
              <a:rPr lang="cs-CZ" baseline="0" dirty="0" smtClean="0">
                <a:cs typeface="Arial" pitchFamily="34" charset="0"/>
              </a:rPr>
              <a:t> 68)</a:t>
            </a:r>
            <a:endParaRPr lang="cs-CZ" dirty="0" smtClean="0">
              <a:cs typeface="Arial" pitchFamily="34" charset="0"/>
            </a:endParaRPr>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45</a:t>
            </a:fld>
            <a:endParaRPr 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a:xfrm>
            <a:off x="685800" y="4343400"/>
            <a:ext cx="5486400" cy="4800600"/>
          </a:xfrm>
        </p:spPr>
        <p:txBody>
          <a:bodyPr>
            <a:normAutofit lnSpcReduction="10000"/>
          </a:bodyPr>
          <a:lstStyle/>
          <a:p>
            <a:r>
              <a:rPr lang="cs-CZ" b="1" dirty="0" smtClean="0"/>
              <a:t>V rešeršní části opominuta </a:t>
            </a:r>
            <a:r>
              <a:rPr lang="cs-CZ" b="1" dirty="0" err="1" smtClean="0"/>
              <a:t>geomorfometrie</a:t>
            </a:r>
            <a:r>
              <a:rPr lang="cs-CZ" b="1" dirty="0" smtClean="0"/>
              <a:t> (</a:t>
            </a:r>
            <a:r>
              <a:rPr lang="cs-CZ" b="1" dirty="0" err="1" smtClean="0"/>
              <a:t>Shary</a:t>
            </a:r>
            <a:r>
              <a:rPr lang="cs-CZ" b="1" dirty="0" smtClean="0"/>
              <a:t>, </a:t>
            </a:r>
            <a:r>
              <a:rPr lang="cs-CZ" b="1" dirty="0" err="1" smtClean="0"/>
              <a:t>Wood</a:t>
            </a:r>
            <a:r>
              <a:rPr lang="cs-CZ" b="1" dirty="0" smtClean="0"/>
              <a:t>, </a:t>
            </a:r>
            <a:r>
              <a:rPr lang="cs-CZ" b="1" dirty="0" err="1" smtClean="0"/>
              <a:t>Pike</a:t>
            </a:r>
            <a:r>
              <a:rPr lang="cs-CZ" b="1" dirty="0" smtClean="0"/>
              <a:t>, </a:t>
            </a:r>
            <a:r>
              <a:rPr lang="cs-CZ" b="1" dirty="0" err="1" smtClean="0"/>
              <a:t>Gallant</a:t>
            </a:r>
            <a:r>
              <a:rPr lang="cs-CZ" b="1" dirty="0" smtClean="0"/>
              <a:t> a </a:t>
            </a:r>
            <a:r>
              <a:rPr lang="cs-CZ" b="1" dirty="0" err="1" smtClean="0"/>
              <a:t>Hutchinson</a:t>
            </a:r>
            <a:r>
              <a:rPr lang="cs-CZ" b="1" dirty="0" smtClean="0"/>
              <a:t>).</a:t>
            </a:r>
          </a:p>
          <a:p>
            <a:r>
              <a:rPr lang="cs-CZ" dirty="0" smtClean="0"/>
              <a:t>Požadované morfometrické charakteristiky přebírány od </a:t>
            </a:r>
            <a:r>
              <a:rPr lang="cs-CZ" dirty="0" err="1" smtClean="0"/>
              <a:t>Mentlíka</a:t>
            </a:r>
            <a:r>
              <a:rPr lang="cs-CZ" dirty="0" smtClean="0"/>
              <a:t> „formou</a:t>
            </a:r>
            <a:r>
              <a:rPr lang="cs-CZ" baseline="0" dirty="0" smtClean="0"/>
              <a:t> zakázky“ – rešerše měla být hlubší.</a:t>
            </a:r>
          </a:p>
          <a:p>
            <a:pPr>
              <a:buFontTx/>
              <a:buChar char="-"/>
            </a:pPr>
            <a:endParaRPr lang="cs-CZ" dirty="0" smtClean="0"/>
          </a:p>
          <a:p>
            <a:r>
              <a:rPr lang="cs-CZ" b="1" dirty="0" smtClean="0"/>
              <a:t>Při analýze dosavadních GIS opomenut systém SAGA, který poskytuje řadu nadstandardních nástrojů pro analýzy georeliéfu:</a:t>
            </a:r>
          </a:p>
          <a:p>
            <a:r>
              <a:rPr lang="cs-CZ" dirty="0" smtClean="0"/>
              <a:t>SAGA mohl být zahrnut, stejně jako mnoho dalších otevřených </a:t>
            </a:r>
            <a:r>
              <a:rPr lang="cs-CZ" strike="sngStrike" dirty="0" smtClean="0"/>
              <a:t>(i komerčních)</a:t>
            </a:r>
            <a:r>
              <a:rPr lang="cs-CZ" dirty="0" smtClean="0"/>
              <a:t> GIS, nicméně byla zvolena jaká si „OS technologická linka GRASS </a:t>
            </a:r>
            <a:r>
              <a:rPr lang="cs-CZ" dirty="0" err="1" smtClean="0"/>
              <a:t>PostgreSQL</a:t>
            </a:r>
            <a:r>
              <a:rPr lang="cs-CZ" dirty="0" smtClean="0"/>
              <a:t>-</a:t>
            </a:r>
            <a:r>
              <a:rPr lang="cs-CZ" dirty="0" err="1" smtClean="0"/>
              <a:t>PostGIS</a:t>
            </a:r>
            <a:r>
              <a:rPr lang="cs-CZ" dirty="0" smtClean="0"/>
              <a:t>-</a:t>
            </a:r>
            <a:r>
              <a:rPr lang="cs-CZ" dirty="0" err="1" smtClean="0"/>
              <a:t>SilnýKlient</a:t>
            </a:r>
            <a:r>
              <a:rPr lang="cs-CZ" dirty="0" smtClean="0"/>
              <a:t>(</a:t>
            </a:r>
            <a:r>
              <a:rPr lang="cs-CZ" dirty="0" err="1" smtClean="0"/>
              <a:t>Jump</a:t>
            </a:r>
            <a:r>
              <a:rPr lang="cs-CZ" dirty="0" smtClean="0"/>
              <a:t>)-</a:t>
            </a:r>
            <a:r>
              <a:rPr lang="cs-CZ" dirty="0" err="1" smtClean="0"/>
              <a:t>ServerProVizualizaci</a:t>
            </a:r>
            <a:r>
              <a:rPr lang="cs-CZ" dirty="0" smtClean="0"/>
              <a:t> (</a:t>
            </a:r>
            <a:r>
              <a:rPr lang="cs-CZ" dirty="0" err="1" smtClean="0"/>
              <a:t>MapServer</a:t>
            </a:r>
            <a:r>
              <a:rPr lang="cs-CZ" dirty="0" smtClean="0"/>
              <a:t>), která propadla při porovnání s ESRI, viz odpověď </a:t>
            </a:r>
            <a:r>
              <a:rPr lang="cs-CZ" dirty="0" err="1" smtClean="0"/>
              <a:t>Hofierkovi</a:t>
            </a:r>
            <a:r>
              <a:rPr lang="cs-CZ" dirty="0" smtClean="0"/>
              <a:t>.</a:t>
            </a:r>
          </a:p>
          <a:p>
            <a:endParaRPr lang="cs-CZ" dirty="0" smtClean="0"/>
          </a:p>
          <a:p>
            <a:r>
              <a:rPr lang="cs-CZ" b="1" dirty="0" smtClean="0"/>
              <a:t>Mapové výstupy prezentované v kapitole 5 jeví formální nedostatky (mají-li</a:t>
            </a:r>
            <a:r>
              <a:rPr lang="cs-CZ" b="1" baseline="0" dirty="0" smtClean="0"/>
              <a:t> být za ně považovány)</a:t>
            </a:r>
            <a:r>
              <a:rPr lang="cs-CZ" b="1" dirty="0" smtClean="0"/>
              <a:t>. Zejména obrázky 5.3 a 5.4 jsou bez dalšího popisu obtížně interpretovatelné a schází širší geomorfologická diskuse k pochopení podstaty problému:</a:t>
            </a:r>
          </a:p>
          <a:p>
            <a:r>
              <a:rPr lang="cs-CZ" dirty="0" smtClean="0"/>
              <a:t>Obrázky jsou poněkud nepřehledné, mají demonstrovat to, že existuje propojení na </a:t>
            </a:r>
            <a:r>
              <a:rPr lang="cs-CZ" dirty="0" err="1" smtClean="0"/>
              <a:t>Pacinu</a:t>
            </a:r>
            <a:r>
              <a:rPr lang="cs-CZ" dirty="0" smtClean="0"/>
              <a:t>, který se pokoušel detekovat linie nespojitosti, nicméně zatím je to ve fázi, že na to stejně musí sednout geomorfolog a interpretovat to ve vektoru ručně. Stejný pokus byl proveden i dále na </a:t>
            </a:r>
            <a:r>
              <a:rPr lang="cs-CZ" dirty="0" err="1" smtClean="0"/>
              <a:t>Turč</a:t>
            </a:r>
            <a:r>
              <a:rPr lang="cs-CZ" dirty="0" smtClean="0"/>
              <a:t>. kotlině, ale nikdo už tu plochu neinterpretoval. Podrobně se této problematiky věnuje Pacina. Téma bylo nad rámec této práce.</a:t>
            </a:r>
          </a:p>
          <a:p>
            <a:endParaRPr lang="cs-CZ" dirty="0" smtClean="0"/>
          </a:p>
          <a:p>
            <a:r>
              <a:rPr lang="cs-CZ" b="1" dirty="0" smtClean="0"/>
              <a:t>Termín „geomorfologická mřížka“ mi nepřipadá vhodný, může autor navrhnout alternativu?</a:t>
            </a:r>
          </a:p>
          <a:p>
            <a:r>
              <a:rPr lang="cs-CZ" dirty="0" smtClean="0"/>
              <a:t>Nejsem geomorfolog, nicméně v geomorfologické komunitě, ve které jsem se pohyboval () bylo termínu mřížka rozumět. Je otázka zda překladu geomorfologická síť (</a:t>
            </a:r>
            <a:r>
              <a:rPr lang="cs-CZ" dirty="0" err="1" smtClean="0"/>
              <a:t>geomorphic</a:t>
            </a:r>
            <a:r>
              <a:rPr lang="cs-CZ" dirty="0" smtClean="0"/>
              <a:t> network) by bylo rozumět líp, ale jako </a:t>
            </a:r>
            <a:r>
              <a:rPr lang="cs-CZ" dirty="0" err="1" smtClean="0"/>
              <a:t>negeomorfolog</a:t>
            </a:r>
            <a:r>
              <a:rPr lang="cs-CZ" dirty="0" smtClean="0"/>
              <a:t> si netroufám to hodnotit.</a:t>
            </a:r>
          </a:p>
          <a:p>
            <a:endParaRPr lang="cs-CZ" dirty="0"/>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46</a:t>
            </a:fld>
            <a:endParaRPr 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1" kern="1200" baseline="0" dirty="0" smtClean="0">
                <a:solidFill>
                  <a:schemeClr val="tx1"/>
                </a:solidFill>
                <a:latin typeface="+mn-lt"/>
                <a:ea typeface="+mn-ea"/>
                <a:cs typeface="+mn-cs"/>
              </a:rPr>
              <a:t>Za podstatný koncepční cíl práce považuji identifikaci geomorfologických požadavků na GmIS. V práci definované požadavky (cíle) představují hlavně základní potřeby tradičního geomorfologického mapování. Z hlediska současné geomorfologie by měl optimální GmIS obsahovat celou řadu dalších funkcionalit:</a:t>
            </a:r>
          </a:p>
          <a:p>
            <a:r>
              <a:rPr lang="cs-CZ" sz="1200" kern="1200" baseline="0" dirty="0" smtClean="0">
                <a:solidFill>
                  <a:schemeClr val="tx1"/>
                </a:solidFill>
                <a:latin typeface="+mn-lt"/>
                <a:ea typeface="+mn-ea"/>
                <a:cs typeface="+mn-cs"/>
              </a:rPr>
              <a:t>Oponent konstatuje, že takovýto GmIS přesahuje rámec jedné DSP. Při návrhu GmIS byl kladen důraz na robustní strukturní jádro (GmDB) a dobru rozšiřitelnost (otevřené API, síla vývojářské komunity, pokrytí od mobilního přes desktop až po server GIS).</a:t>
            </a:r>
          </a:p>
          <a:p>
            <a:endParaRPr lang="cs-CZ" sz="1200" kern="1200" baseline="0" dirty="0" smtClean="0">
              <a:solidFill>
                <a:schemeClr val="tx1"/>
              </a:solidFill>
              <a:latin typeface="+mn-lt"/>
              <a:ea typeface="+mn-ea"/>
              <a:cs typeface="+mn-cs"/>
            </a:endParaRPr>
          </a:p>
          <a:p>
            <a:r>
              <a:rPr lang="cs-CZ" sz="1200" b="1" kern="1200" baseline="0" dirty="0" smtClean="0">
                <a:solidFill>
                  <a:schemeClr val="tx1"/>
                </a:solidFill>
                <a:latin typeface="+mn-lt"/>
                <a:ea typeface="+mn-ea"/>
                <a:cs typeface="+mn-cs"/>
              </a:rPr>
              <a:t>Z hlediska realizačních cílů je třeba podotknout, že v práci jsou prezentovány jen vybrané fundamentální geomorfologické operace a analýzy:</a:t>
            </a:r>
          </a:p>
          <a:p>
            <a:r>
              <a:rPr lang="cs-CZ" sz="1200" b="0" kern="1200" baseline="0" dirty="0" smtClean="0">
                <a:solidFill>
                  <a:schemeClr val="tx1"/>
                </a:solidFill>
                <a:latin typeface="+mn-lt"/>
                <a:ea typeface="+mn-ea"/>
                <a:cs typeface="+mn-cs"/>
              </a:rPr>
              <a:t>Dtto. Můžu něco přihodit o ArcGIS 10 a v současné době řešené migraci na server.</a:t>
            </a:r>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47</a:t>
            </a:fld>
            <a:endParaRPr 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sz="1000" b="1" kern="1200" baseline="0" dirty="0" smtClean="0">
                <a:solidFill>
                  <a:schemeClr val="tx1"/>
                </a:solidFill>
                <a:latin typeface="+mn-lt"/>
                <a:ea typeface="+mn-ea"/>
                <a:cs typeface="+mn-cs"/>
              </a:rPr>
              <a:t>Kapitola: „Nasazení GmIS v zájmových územích“ je rozsahově i obsahově podhodnocená.</a:t>
            </a:r>
          </a:p>
          <a:p>
            <a:r>
              <a:rPr lang="cs-CZ" sz="1000" b="0" kern="1200" baseline="0" dirty="0" smtClean="0">
                <a:solidFill>
                  <a:schemeClr val="tx1"/>
                </a:solidFill>
                <a:latin typeface="+mn-lt"/>
                <a:ea typeface="+mn-ea"/>
                <a:cs typeface="+mn-cs"/>
              </a:rPr>
              <a:t>Moje chyba, nejsem geomorfolog, měl jsem více klást důraz na interpretaci mnou dosažených výsledků, pomocí konzultací s geomorfology … je to riziko interdisciplinárního výzkumu/spolupráce.</a:t>
            </a:r>
          </a:p>
          <a:p>
            <a:endParaRPr lang="cs-CZ" sz="1000" b="0" kern="1200" baseline="0" dirty="0" smtClean="0">
              <a:solidFill>
                <a:schemeClr val="tx1"/>
              </a:solidFill>
              <a:latin typeface="+mn-lt"/>
              <a:ea typeface="+mn-ea"/>
              <a:cs typeface="+mn-cs"/>
            </a:endParaRPr>
          </a:p>
          <a:p>
            <a:r>
              <a:rPr lang="cs-CZ" sz="1000" b="1" kern="1200" baseline="0" dirty="0" smtClean="0">
                <a:solidFill>
                  <a:schemeClr val="tx1"/>
                </a:solidFill>
                <a:latin typeface="+mn-lt"/>
                <a:ea typeface="+mn-ea"/>
                <a:cs typeface="+mn-cs"/>
              </a:rPr>
              <a:t>Užívané </a:t>
            </a:r>
            <a:r>
              <a:rPr lang="cs-CZ" sz="1000" b="1" kern="1200" baseline="0" dirty="0" err="1" smtClean="0">
                <a:solidFill>
                  <a:schemeClr val="tx1"/>
                </a:solidFill>
                <a:latin typeface="+mn-lt"/>
                <a:ea typeface="+mn-ea"/>
                <a:cs typeface="+mn-cs"/>
              </a:rPr>
              <a:t>morfografické</a:t>
            </a:r>
            <a:r>
              <a:rPr lang="cs-CZ" sz="1000" b="1" kern="1200" baseline="0" dirty="0" smtClean="0">
                <a:solidFill>
                  <a:schemeClr val="tx1"/>
                </a:solidFill>
                <a:latin typeface="+mn-lt"/>
                <a:ea typeface="+mn-ea"/>
                <a:cs typeface="+mn-cs"/>
              </a:rPr>
              <a:t> typy georeliéfu jsou jiné, než autor specifikuje v závorce (s. 17).</a:t>
            </a:r>
          </a:p>
          <a:p>
            <a:r>
              <a:rPr lang="cs-CZ" sz="1000" b="0" kern="1200" baseline="0" dirty="0" smtClean="0">
                <a:solidFill>
                  <a:schemeClr val="tx1"/>
                </a:solidFill>
                <a:latin typeface="+mn-lt"/>
                <a:ea typeface="+mn-ea"/>
                <a:cs typeface="+mn-cs"/>
              </a:rPr>
              <a:t>Použitá špatná terminologie, omlouvám se. </a:t>
            </a:r>
            <a:r>
              <a:rPr lang="cs-CZ" sz="1000" b="0" kern="1200" baseline="0" dirty="0" smtClean="0">
                <a:solidFill>
                  <a:srgbClr val="FF0000"/>
                </a:solidFill>
                <a:latin typeface="+mn-lt"/>
                <a:ea typeface="+mn-ea"/>
                <a:cs typeface="+mn-cs"/>
              </a:rPr>
              <a:t>Errata?</a:t>
            </a:r>
          </a:p>
          <a:p>
            <a:endParaRPr lang="cs-CZ" sz="1000" kern="1200" baseline="0" dirty="0" smtClean="0">
              <a:solidFill>
                <a:schemeClr val="tx1"/>
              </a:solidFill>
              <a:latin typeface="+mn-lt"/>
              <a:ea typeface="+mn-ea"/>
              <a:cs typeface="+mn-cs"/>
            </a:endParaRPr>
          </a:p>
          <a:p>
            <a:r>
              <a:rPr lang="cs-CZ" sz="1000" b="1" kern="1200" baseline="0" dirty="0" smtClean="0">
                <a:solidFill>
                  <a:schemeClr val="tx1"/>
                </a:solidFill>
                <a:latin typeface="+mn-lt"/>
                <a:ea typeface="+mn-ea"/>
                <a:cs typeface="+mn-cs"/>
              </a:rPr>
              <a:t>Jak autor chápe obecnou křivost (s. 28 a jinde?)</a:t>
            </a:r>
          </a:p>
          <a:p>
            <a:r>
              <a:rPr lang="cs-CZ" sz="1000" b="0" kern="1200" baseline="0" dirty="0" smtClean="0">
                <a:solidFill>
                  <a:schemeClr val="tx1"/>
                </a:solidFill>
                <a:latin typeface="+mn-lt"/>
                <a:ea typeface="+mn-ea"/>
                <a:cs typeface="+mn-cs"/>
              </a:rPr>
              <a:t>Tak jak ji ESRI implementovala v algoritmu pro </a:t>
            </a:r>
            <a:r>
              <a:rPr lang="cs-CZ" sz="1000" b="0" kern="1200" baseline="0" dirty="0" err="1" smtClean="0">
                <a:solidFill>
                  <a:schemeClr val="tx1"/>
                </a:solidFill>
                <a:latin typeface="+mn-lt"/>
                <a:ea typeface="+mn-ea"/>
                <a:cs typeface="+mn-cs"/>
              </a:rPr>
              <a:t>Curvature</a:t>
            </a:r>
            <a:endParaRPr lang="cs-CZ" sz="1000" b="0" kern="1200" baseline="0" dirty="0" smtClean="0">
              <a:solidFill>
                <a:schemeClr val="tx1"/>
              </a:solidFill>
              <a:latin typeface="+mn-lt"/>
              <a:ea typeface="+mn-ea"/>
              <a:cs typeface="+mn-cs"/>
            </a:endParaRPr>
          </a:p>
          <a:p>
            <a:r>
              <a:rPr lang="cs-CZ" sz="1000" b="0" kern="1200" baseline="0" dirty="0" smtClean="0">
                <a:solidFill>
                  <a:schemeClr val="tx1"/>
                </a:solidFill>
                <a:latin typeface="+mn-lt"/>
                <a:ea typeface="+mn-ea"/>
                <a:cs typeface="+mn-cs"/>
              </a:rPr>
              <a:t>http://resources.esri.com/help/9.3/ArcGISDesktop/com/Gp_ToolRef/spatial_analyst_tools/how_curvature_works.htm</a:t>
            </a:r>
          </a:p>
          <a:p>
            <a:endParaRPr lang="cs-CZ" sz="1000" b="0" kern="1200" baseline="0" dirty="0" smtClean="0">
              <a:solidFill>
                <a:schemeClr val="tx1"/>
              </a:solidFill>
              <a:latin typeface="+mn-lt"/>
              <a:ea typeface="+mn-ea"/>
              <a:cs typeface="+mn-cs"/>
            </a:endParaRPr>
          </a:p>
          <a:p>
            <a:r>
              <a:rPr lang="cs-CZ" sz="1000" b="1" kern="1200" baseline="0" dirty="0" smtClean="0">
                <a:solidFill>
                  <a:schemeClr val="tx1"/>
                </a:solidFill>
                <a:latin typeface="+mn-lt"/>
                <a:ea typeface="+mn-ea"/>
                <a:cs typeface="+mn-cs"/>
              </a:rPr>
              <a:t>Proč diagram pro import datových vrstev obsahuje i činnost „exportuje datové vrstvy“?</a:t>
            </a:r>
          </a:p>
          <a:p>
            <a:r>
              <a:rPr lang="cs-CZ" sz="1000" kern="1200" baseline="0" dirty="0" smtClean="0">
                <a:solidFill>
                  <a:schemeClr val="tx1"/>
                </a:solidFill>
                <a:latin typeface="+mn-lt"/>
                <a:ea typeface="+mn-ea"/>
                <a:cs typeface="+mn-cs"/>
              </a:rPr>
              <a:t>Může jít o import (zejména převzatých podkladových) vrstev z již existující GmDB – jedná se o rozšiřující (</a:t>
            </a:r>
            <a:r>
              <a:rPr lang="cs-CZ" sz="1000" kern="1200" baseline="0" dirty="0" err="1" smtClean="0">
                <a:solidFill>
                  <a:schemeClr val="tx1"/>
                </a:solidFill>
                <a:latin typeface="+mn-lt"/>
                <a:ea typeface="+mn-ea"/>
                <a:cs typeface="+mn-cs"/>
              </a:rPr>
              <a:t>extend</a:t>
            </a:r>
            <a:r>
              <a:rPr lang="cs-CZ" sz="1000" kern="1200" baseline="0" dirty="0" smtClean="0">
                <a:solidFill>
                  <a:schemeClr val="tx1"/>
                </a:solidFill>
                <a:latin typeface="+mn-lt"/>
                <a:ea typeface="+mn-ea"/>
                <a:cs typeface="+mn-cs"/>
              </a:rPr>
              <a:t>) scénář</a:t>
            </a:r>
          </a:p>
          <a:p>
            <a:endParaRPr lang="cs-CZ" sz="1000" kern="1200" baseline="0" dirty="0" smtClean="0">
              <a:solidFill>
                <a:schemeClr val="tx1"/>
              </a:solidFill>
              <a:latin typeface="+mn-lt"/>
              <a:ea typeface="+mn-ea"/>
              <a:cs typeface="+mn-cs"/>
            </a:endParaRPr>
          </a:p>
          <a:p>
            <a:r>
              <a:rPr lang="cs-CZ" sz="1000" b="1" kern="1200" baseline="0" dirty="0" smtClean="0">
                <a:solidFill>
                  <a:schemeClr val="tx1"/>
                </a:solidFill>
                <a:latin typeface="+mn-lt"/>
                <a:ea typeface="+mn-ea"/>
                <a:cs typeface="+mn-cs"/>
              </a:rPr>
              <a:t>Povrchy sklonů a orientací nejsou povrchy křivostí, jak vyplývá z formulace v prvním odstavci kapitoly 3.4.4. </a:t>
            </a:r>
          </a:p>
          <a:p>
            <a:r>
              <a:rPr lang="cs-CZ" sz="1000" dirty="0" smtClean="0"/>
              <a:t>Možná nejasná formulace, nicméně se domnívám,</a:t>
            </a:r>
            <a:r>
              <a:rPr lang="cs-CZ" sz="1000" baseline="0" dirty="0" smtClean="0"/>
              <a:t> že to z ní nevyplývá.</a:t>
            </a:r>
            <a:endParaRPr lang="cs-CZ" sz="1000" dirty="0" smtClean="0"/>
          </a:p>
          <a:p>
            <a:endParaRPr lang="cs-CZ" sz="1000" kern="1200" baseline="0" dirty="0" smtClean="0">
              <a:solidFill>
                <a:schemeClr val="tx1"/>
              </a:solidFill>
              <a:latin typeface="+mn-lt"/>
              <a:ea typeface="+mn-ea"/>
              <a:cs typeface="+mn-cs"/>
            </a:endParaRPr>
          </a:p>
          <a:p>
            <a:r>
              <a:rPr lang="cs-CZ" sz="1000" b="1" kern="1200" baseline="0" dirty="0" smtClean="0">
                <a:solidFill>
                  <a:schemeClr val="tx1"/>
                </a:solidFill>
                <a:latin typeface="+mn-lt"/>
                <a:ea typeface="+mn-ea"/>
                <a:cs typeface="+mn-cs"/>
              </a:rPr>
              <a:t>Specifikace případu užití pro manuální vymezení elementárních forem obsahuje alternativní scénář „vymezit hranice elementárních forem (manuálně)“. Jak se tato alternativa liší?</a:t>
            </a:r>
          </a:p>
          <a:p>
            <a:r>
              <a:rPr lang="cs-CZ" sz="1000" b="0" kern="1200" baseline="0" dirty="0" smtClean="0">
                <a:solidFill>
                  <a:schemeClr val="tx1"/>
                </a:solidFill>
                <a:latin typeface="+mn-lt"/>
                <a:ea typeface="+mn-ea"/>
                <a:cs typeface="+mn-cs"/>
              </a:rPr>
              <a:t>Obecně je možno nejdříve vymezit areály a následně z nich vygenerovat hranice nebo obráceně. Záleží na </a:t>
            </a:r>
            <a:r>
              <a:rPr lang="cs-CZ" sz="1000" b="0" kern="1200" baseline="0" dirty="0" err="1" smtClean="0">
                <a:solidFill>
                  <a:schemeClr val="tx1"/>
                </a:solidFill>
                <a:latin typeface="+mn-lt"/>
                <a:ea typeface="+mn-ea"/>
                <a:cs typeface="+mn-cs"/>
              </a:rPr>
              <a:t>Gmologovi</a:t>
            </a:r>
            <a:r>
              <a:rPr lang="cs-CZ" sz="1000" b="0" kern="1200" baseline="0" dirty="0" smtClean="0">
                <a:solidFill>
                  <a:schemeClr val="tx1"/>
                </a:solidFill>
                <a:latin typeface="+mn-lt"/>
                <a:ea typeface="+mn-ea"/>
                <a:cs typeface="+mn-cs"/>
              </a:rPr>
              <a:t> co zvolí při terénním mapování. V určitém momentu (před výpočty morfometrických statistik) ovšem musí již existovat topologicky svázaná duální reprezentace.</a:t>
            </a:r>
          </a:p>
          <a:p>
            <a:endParaRPr lang="cs-CZ" sz="1000" b="0" kern="1200" baseline="0" dirty="0" smtClean="0">
              <a:solidFill>
                <a:schemeClr val="tx1"/>
              </a:solidFill>
              <a:latin typeface="+mn-lt"/>
              <a:ea typeface="+mn-ea"/>
              <a:cs typeface="+mn-cs"/>
            </a:endParaRPr>
          </a:p>
          <a:p>
            <a:r>
              <a:rPr lang="cs-CZ" sz="1000" b="1" kern="1200" baseline="0" dirty="0" smtClean="0">
                <a:solidFill>
                  <a:schemeClr val="tx1"/>
                </a:solidFill>
                <a:latin typeface="+mn-lt"/>
                <a:ea typeface="+mn-ea"/>
                <a:cs typeface="+mn-cs"/>
              </a:rPr>
              <a:t>Proč specifikace v tab. 3.17 neobsahuje výpočet mohutnosti formy, která je avizovaná na s. 50?</a:t>
            </a:r>
          </a:p>
          <a:p>
            <a:r>
              <a:rPr lang="cs-CZ" sz="1000" b="0" kern="1200" baseline="0" dirty="0" smtClean="0">
                <a:solidFill>
                  <a:schemeClr val="tx1"/>
                </a:solidFill>
                <a:latin typeface="+mn-lt"/>
                <a:ea typeface="+mn-ea"/>
                <a:cs typeface="+mn-cs"/>
              </a:rPr>
              <a:t>To je chyba, měla tam být dopsána. </a:t>
            </a:r>
            <a:r>
              <a:rPr lang="cs-CZ" sz="1000" b="0" kern="1200" baseline="0" dirty="0" smtClean="0">
                <a:solidFill>
                  <a:srgbClr val="FF0000"/>
                </a:solidFill>
                <a:latin typeface="+mn-lt"/>
                <a:ea typeface="+mn-ea"/>
                <a:cs typeface="+mn-cs"/>
              </a:rPr>
              <a:t>Errata?</a:t>
            </a:r>
            <a:endParaRPr lang="cs-CZ" sz="1000" b="0" kern="1200" baseline="0" dirty="0" smtClean="0">
              <a:solidFill>
                <a:schemeClr val="tx1"/>
              </a:solidFill>
              <a:latin typeface="+mn-lt"/>
              <a:ea typeface="+mn-ea"/>
              <a:cs typeface="+mn-cs"/>
            </a:endParaRPr>
          </a:p>
          <a:p>
            <a:endParaRPr lang="cs-CZ" sz="1000" kern="1200" baseline="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48</a:t>
            </a:fld>
            <a:endParaRPr 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b="1" dirty="0" smtClean="0"/>
              <a:t>V </a:t>
            </a:r>
            <a:r>
              <a:rPr lang="cs-CZ" b="1" dirty="0" err="1" smtClean="0"/>
              <a:t>tab</a:t>
            </a:r>
            <a:r>
              <a:rPr lang="cs-CZ" b="1" dirty="0" smtClean="0"/>
              <a:t> 3.18 autor zaměňuje pojmy morfometrický a morfogenetický:</a:t>
            </a:r>
          </a:p>
          <a:p>
            <a:r>
              <a:rPr lang="cs-CZ" dirty="0" smtClean="0"/>
              <a:t>To je chyba, způsobená zkopírováním z tabulky 3.17. </a:t>
            </a:r>
            <a:r>
              <a:rPr lang="cs-CZ" dirty="0" smtClean="0">
                <a:solidFill>
                  <a:srgbClr val="FF0000"/>
                </a:solidFill>
              </a:rPr>
              <a:t>Errata?</a:t>
            </a:r>
          </a:p>
          <a:p>
            <a:endParaRPr lang="cs-CZ" dirty="0" smtClean="0">
              <a:solidFill>
                <a:srgbClr val="FF0000"/>
              </a:solidFill>
            </a:endParaRPr>
          </a:p>
          <a:p>
            <a:r>
              <a:rPr lang="cs-CZ" b="1" dirty="0" smtClean="0"/>
              <a:t>Rastrová mozaika x rastrový </a:t>
            </a:r>
            <a:r>
              <a:rPr lang="cs-CZ" b="1" dirty="0" err="1" smtClean="0"/>
              <a:t>dataset</a:t>
            </a:r>
            <a:r>
              <a:rPr lang="cs-CZ" b="1" dirty="0" smtClean="0"/>
              <a:t> (různá terminologie</a:t>
            </a:r>
            <a:r>
              <a:rPr lang="cs-CZ" b="1" baseline="0" dirty="0" smtClean="0"/>
              <a:t> </a:t>
            </a:r>
            <a:r>
              <a:rPr lang="cs-CZ" b="1" dirty="0" smtClean="0"/>
              <a:t>s. 73 x obr 4.2)?</a:t>
            </a:r>
          </a:p>
          <a:p>
            <a:r>
              <a:rPr lang="cs-CZ" b="0" dirty="0" smtClean="0"/>
              <a:t>Používají</a:t>
            </a:r>
            <a:r>
              <a:rPr lang="cs-CZ" b="0" baseline="0" dirty="0" smtClean="0"/>
              <a:t> se oba pojmy, nicméně mělo být i v obrázku sjednoceno na rastrový </a:t>
            </a:r>
            <a:r>
              <a:rPr lang="cs-CZ" b="0" baseline="0" dirty="0" err="1" smtClean="0"/>
              <a:t>dataset</a:t>
            </a:r>
            <a:r>
              <a:rPr lang="cs-CZ" b="0" baseline="0" dirty="0" smtClean="0"/>
              <a:t> (nebo lépe vysvětleno).</a:t>
            </a:r>
          </a:p>
          <a:p>
            <a:endParaRPr lang="cs-CZ" b="1" dirty="0" smtClean="0"/>
          </a:p>
          <a:p>
            <a:r>
              <a:rPr lang="cs-CZ" b="1" dirty="0" smtClean="0"/>
              <a:t>Při popisu ESRI geodatabase mohl autor příklady využití hledat v potenciálních rozšířeních GmIS.</a:t>
            </a:r>
          </a:p>
          <a:p>
            <a:r>
              <a:rPr lang="cs-CZ" dirty="0" smtClean="0">
                <a:solidFill>
                  <a:srgbClr val="FF0000"/>
                </a:solidFill>
              </a:rPr>
              <a:t>Mohl, jeho chyba, že to neudělal.</a:t>
            </a:r>
          </a:p>
          <a:p>
            <a:endParaRPr lang="cs-CZ" dirty="0" smtClean="0">
              <a:solidFill>
                <a:srgbClr val="FF0000"/>
              </a:solidFill>
            </a:endParaRPr>
          </a:p>
          <a:p>
            <a:r>
              <a:rPr lang="cs-CZ" b="1" dirty="0" smtClean="0"/>
              <a:t>Jak souvisí geologické mapy s vymezováním povodí? </a:t>
            </a:r>
          </a:p>
          <a:p>
            <a:r>
              <a:rPr lang="cs-CZ" b="1" dirty="0" smtClean="0"/>
              <a:t>Jak je možné z mapy využití půdy získat informace o typu a hloubce půdy (s. 82)? </a:t>
            </a:r>
          </a:p>
          <a:p>
            <a:r>
              <a:rPr lang="cs-CZ" b="1" dirty="0" smtClean="0"/>
              <a:t>Z geologických map se těžko dají získat informace o geometrii a profilech zlomů (s. 83)</a:t>
            </a:r>
          </a:p>
          <a:p>
            <a:r>
              <a:rPr lang="cs-CZ" dirty="0" smtClean="0"/>
              <a:t>Povodí mohou být chápána v geomorfologickém smyslu (vymezená pouze po povrchu) nebo v geologickém smyslu (s přihlédnutím k podloží). Povodí v GmIS řešena pouze geomorfologicky. Mapy na to nicméně nestačí, chtělo by to vrty a z nich profily. Podklady o podloží jsem zúžil na (geologické) mapy – to byla chyba.</a:t>
            </a:r>
          </a:p>
          <a:p>
            <a:endParaRPr lang="cs-CZ" dirty="0" smtClean="0"/>
          </a:p>
          <a:p>
            <a:r>
              <a:rPr lang="cs-CZ" b="1" dirty="0" smtClean="0"/>
              <a:t>Pod obr. 4.10 je uvedená značka </a:t>
            </a:r>
            <a:r>
              <a:rPr lang="cs-CZ" b="1" dirty="0" err="1" smtClean="0"/>
              <a:t>Documentation</a:t>
            </a:r>
            <a:r>
              <a:rPr lang="cs-CZ" b="1" dirty="0" smtClean="0"/>
              <a:t> </a:t>
            </a:r>
            <a:r>
              <a:rPr lang="cs-CZ" b="1" dirty="0" err="1" smtClean="0"/>
              <a:t>points</a:t>
            </a:r>
            <a:r>
              <a:rPr lang="cs-CZ" b="1" dirty="0" smtClean="0"/>
              <a:t>, ale v obr. je uvedena </a:t>
            </a:r>
            <a:r>
              <a:rPr lang="cs-CZ" b="1" dirty="0" err="1" smtClean="0"/>
              <a:t>Documentation</a:t>
            </a:r>
            <a:r>
              <a:rPr lang="cs-CZ" b="1" dirty="0" smtClean="0"/>
              <a:t> Area.</a:t>
            </a:r>
          </a:p>
          <a:p>
            <a:endParaRPr lang="cs-CZ" dirty="0"/>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49</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Koncepce myšlena právě s důrazem</a:t>
            </a:r>
            <a:r>
              <a:rPr lang="cs-CZ" baseline="0" dirty="0" smtClean="0"/>
              <a:t> na silný GmDB základ a pro práci i s vektory.</a:t>
            </a:r>
          </a:p>
          <a:p>
            <a:endParaRPr lang="cs-CZ" baseline="0" dirty="0" smtClean="0"/>
          </a:p>
          <a:p>
            <a:r>
              <a:rPr lang="cs-CZ" baseline="0" dirty="0" smtClean="0"/>
              <a:t>Motivován jsem byl:</a:t>
            </a:r>
          </a:p>
          <a:p>
            <a:r>
              <a:rPr lang="cs-CZ" baseline="0" dirty="0" smtClean="0"/>
              <a:t>Zájem o okolní krajinu,</a:t>
            </a:r>
          </a:p>
          <a:p>
            <a:r>
              <a:rPr lang="cs-CZ" baseline="0" dirty="0" smtClean="0"/>
              <a:t>Spolupráce s geomorfologickou komunitou</a:t>
            </a:r>
          </a:p>
          <a:p>
            <a:endParaRPr lang="cs-CZ" baseline="0" dirty="0" smtClean="0"/>
          </a:p>
          <a:p>
            <a:r>
              <a:rPr lang="cs-CZ" baseline="0" dirty="0" smtClean="0"/>
              <a:t>Zvolená území budou komentována až u popisu nasazení</a:t>
            </a:r>
            <a:endParaRPr lang="cs-CZ" dirty="0"/>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Gm</a:t>
            </a:r>
            <a:r>
              <a:rPr lang="cs-CZ" dirty="0" smtClean="0"/>
              <a:t> znalosti – od komunity</a:t>
            </a:r>
            <a:r>
              <a:rPr lang="cs-CZ" baseline="0" dirty="0" smtClean="0"/>
              <a:t> geomorfologů, návštěvou konferencí, společnými publikacemi s </a:t>
            </a:r>
            <a:r>
              <a:rPr lang="cs-CZ" baseline="0" dirty="0" err="1" smtClean="0"/>
              <a:t>gmology</a:t>
            </a:r>
            <a:r>
              <a:rPr lang="cs-CZ" baseline="0" dirty="0" smtClean="0"/>
              <a:t>, návštěvy přednášek </a:t>
            </a:r>
            <a:r>
              <a:rPr lang="cs-CZ" baseline="0" dirty="0" err="1" smtClean="0"/>
              <a:t>gmologů</a:t>
            </a:r>
            <a:r>
              <a:rPr lang="cs-CZ" baseline="0" dirty="0" smtClean="0"/>
              <a:t>, přesto si netroufám tvrdit, že jsem geomorfolog, rozumím natolik, abych byl schopen </a:t>
            </a:r>
            <a:r>
              <a:rPr lang="cs-CZ" baseline="0" dirty="0" err="1" smtClean="0"/>
              <a:t>interdisiplinární</a:t>
            </a:r>
            <a:r>
              <a:rPr lang="cs-CZ" baseline="0" dirty="0" smtClean="0"/>
              <a:t> spolupráce s nimi.</a:t>
            </a:r>
            <a:endParaRPr lang="cs-CZ" dirty="0"/>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6</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7</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Okomentovat, že tady začíná vlastní přínos!</a:t>
            </a:r>
          </a:p>
          <a:p>
            <a:endParaRPr lang="cs-CZ" dirty="0" smtClean="0"/>
          </a:p>
          <a:p>
            <a:r>
              <a:rPr lang="cs-CZ" dirty="0" smtClean="0"/>
              <a:t>Založeno na konceptu elementárních forem </a:t>
            </a:r>
            <a:r>
              <a:rPr lang="cs-CZ" dirty="0" smtClean="0"/>
              <a:t>reliéfu </a:t>
            </a:r>
            <a:r>
              <a:rPr lang="cs-CZ" dirty="0" smtClean="0">
                <a:solidFill>
                  <a:srgbClr val="FF0000"/>
                </a:solidFill>
              </a:rPr>
              <a:t>– duální</a:t>
            </a:r>
            <a:r>
              <a:rPr lang="cs-CZ" baseline="0" dirty="0" smtClean="0">
                <a:solidFill>
                  <a:srgbClr val="FF0000"/>
                </a:solidFill>
              </a:rPr>
              <a:t> reprezentace!</a:t>
            </a:r>
            <a:endParaRPr lang="cs-CZ" dirty="0">
              <a:solidFill>
                <a:srgbClr val="FF0000"/>
              </a:solidFill>
            </a:endParaRPr>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8</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Byly sesbírány a analyzovány uživatelské požadavky a</a:t>
            </a:r>
            <a:r>
              <a:rPr lang="cs-CZ" baseline="0" dirty="0" smtClean="0"/>
              <a:t> navržen základní (konceptuální) model </a:t>
            </a:r>
            <a:endParaRPr lang="cs-CZ" dirty="0" smtClean="0"/>
          </a:p>
          <a:p>
            <a:endParaRPr lang="cs-CZ" dirty="0" smtClean="0"/>
          </a:p>
          <a:p>
            <a:r>
              <a:rPr lang="cs-CZ" dirty="0" smtClean="0"/>
              <a:t>Modelováno pomocí UC a UP</a:t>
            </a:r>
            <a:endParaRPr lang="cs-CZ" dirty="0"/>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9</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Byly sesbírány a analyzovány uživatelské požadavky a</a:t>
            </a:r>
            <a:r>
              <a:rPr lang="cs-CZ" baseline="0" dirty="0" smtClean="0"/>
              <a:t> navržen základní (konceptuální) model </a:t>
            </a:r>
          </a:p>
          <a:p>
            <a:endParaRPr lang="cs-CZ" baseline="0" dirty="0" smtClean="0"/>
          </a:p>
          <a:p>
            <a:pPr lvl="1"/>
            <a:r>
              <a:rPr lang="cs-CZ" dirty="0" smtClean="0"/>
              <a:t>Strukturní jádro systému – geomorfologická databáze</a:t>
            </a:r>
          </a:p>
          <a:p>
            <a:pPr lvl="1"/>
            <a:r>
              <a:rPr lang="cs-CZ" dirty="0" smtClean="0"/>
              <a:t>Procesní jádro systému – činnosti vykonávané prostřednictvím </a:t>
            </a:r>
            <a:r>
              <a:rPr lang="cs-CZ" dirty="0" err="1" smtClean="0"/>
              <a:t>gm</a:t>
            </a:r>
            <a:r>
              <a:rPr lang="cs-CZ" dirty="0" smtClean="0"/>
              <a:t> nástrojů</a:t>
            </a:r>
          </a:p>
        </p:txBody>
      </p:sp>
      <p:sp>
        <p:nvSpPr>
          <p:cNvPr id="4" name="Zástupný symbol pro číslo snímku 3"/>
          <p:cNvSpPr>
            <a:spLocks noGrp="1"/>
          </p:cNvSpPr>
          <p:nvPr>
            <p:ph type="sldNum" sz="quarter" idx="10"/>
          </p:nvPr>
        </p:nvSpPr>
        <p:spPr/>
        <p:txBody>
          <a:bodyPr/>
          <a:lstStyle/>
          <a:p>
            <a:fld id="{B51295A1-BADC-4778-A434-72F4AE7E2727}" type="slidenum">
              <a:rPr lang="cs-CZ" smtClean="0"/>
              <a:pPr/>
              <a:t>10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lvl1pPr>
              <a:defRPr b="1">
                <a:solidFill>
                  <a:srgbClr val="006600"/>
                </a:solidFill>
                <a:effectLst>
                  <a:outerShdw blurRad="38100" dist="38100" dir="2700000" algn="tl">
                    <a:srgbClr val="000000">
                      <a:alpha val="43137"/>
                    </a:srgbClr>
                  </a:outerShdw>
                </a:effectLst>
              </a:defRPr>
            </a:lvl1pPr>
          </a:lstStyle>
          <a:p>
            <a:r>
              <a:rPr lang="cs-CZ" dirty="0" smtClean="0"/>
              <a:t>Klepnutím lze upravit styl předlohy nadpisů.</a:t>
            </a:r>
            <a:endParaRPr lang="cs-CZ" dirty="0"/>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25F13851-4F86-4A21-A2D3-14B349DAEA68}" type="datetimeFigureOut">
              <a:rPr lang="cs-CZ" smtClean="0"/>
              <a:pPr/>
              <a:t>20.8.2010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9BCCA66-0E2E-4101-A45D-08944E3D6159}"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5F13851-4F86-4A21-A2D3-14B349DAEA68}" type="datetimeFigureOut">
              <a:rPr lang="cs-CZ" smtClean="0"/>
              <a:pPr/>
              <a:t>20.8.2010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9BCCA66-0E2E-4101-A45D-08944E3D615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5F13851-4F86-4A21-A2D3-14B349DAEA68}" type="datetimeFigureOut">
              <a:rPr lang="cs-CZ" smtClean="0"/>
              <a:pPr/>
              <a:t>20.8.2010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9BCCA66-0E2E-4101-A45D-08944E3D6159}"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1026" name="Picture 2" descr="D:\Projekty\PhD-Smrk\Disertace\Obrazky\BoundaryAndPolygonRepresentation.png"/>
          <p:cNvPicPr>
            <a:picLocks noChangeAspect="1" noChangeArrowheads="1"/>
          </p:cNvPicPr>
          <p:nvPr userDrawn="1"/>
        </p:nvPicPr>
        <p:blipFill>
          <a:blip r:embed="rId2" cstate="print"/>
          <a:srcRect/>
          <a:stretch>
            <a:fillRect/>
          </a:stretch>
        </p:blipFill>
        <p:spPr bwMode="auto">
          <a:xfrm>
            <a:off x="7884368" y="55552"/>
            <a:ext cx="1246837" cy="1141200"/>
          </a:xfrm>
          <a:prstGeom prst="rect">
            <a:avLst/>
          </a:prstGeom>
          <a:noFill/>
        </p:spPr>
      </p:pic>
      <p:pic>
        <p:nvPicPr>
          <p:cNvPr id="7" name="Obrázek 6"/>
          <p:cNvPicPr/>
          <p:nvPr userDrawn="1"/>
        </p:nvPicPr>
        <p:blipFill>
          <a:blip r:embed="rId3" cstate="print"/>
          <a:srcRect/>
          <a:stretch>
            <a:fillRect/>
          </a:stretch>
        </p:blipFill>
        <p:spPr bwMode="auto">
          <a:xfrm>
            <a:off x="71608" y="55552"/>
            <a:ext cx="972000" cy="1141200"/>
          </a:xfrm>
          <a:prstGeom prst="rect">
            <a:avLst/>
          </a:prstGeom>
          <a:noFill/>
          <a:ln w="9525">
            <a:noFill/>
            <a:miter lim="800000"/>
            <a:headEnd/>
            <a:tailEnd/>
          </a:ln>
        </p:spPr>
      </p:pic>
      <p:sp>
        <p:nvSpPr>
          <p:cNvPr id="2" name="Nadpis 1"/>
          <p:cNvSpPr>
            <a:spLocks noGrp="1"/>
          </p:cNvSpPr>
          <p:nvPr>
            <p:ph type="title"/>
          </p:nvPr>
        </p:nvSpPr>
        <p:spPr/>
        <p:txBody>
          <a:bodyPr>
            <a:noAutofit/>
          </a:bodyPr>
          <a:lstStyle>
            <a:lvl1pPr>
              <a:defRPr sz="4000" b="1">
                <a:solidFill>
                  <a:srgbClr val="006600"/>
                </a:solidFill>
                <a:effectLst>
                  <a:outerShdw blurRad="38100" dist="38100" dir="2700000" algn="tl">
                    <a:srgbClr val="000000">
                      <a:alpha val="43137"/>
                    </a:srgbClr>
                  </a:outerShdw>
                </a:effectLst>
              </a:defRPr>
            </a:lvl1pPr>
          </a:lstStyle>
          <a:p>
            <a:r>
              <a:rPr lang="cs-CZ" dirty="0" smtClean="0"/>
              <a:t>Klepnutím lze upravit styl předlohy nadpisů.</a:t>
            </a:r>
            <a:endParaRPr lang="cs-CZ" dirty="0"/>
          </a:p>
        </p:txBody>
      </p:sp>
      <p:sp>
        <p:nvSpPr>
          <p:cNvPr id="3" name="Zástupný symbol pro obsah 2"/>
          <p:cNvSpPr>
            <a:spLocks noGrp="1"/>
          </p:cNvSpPr>
          <p:nvPr>
            <p:ph idx="1"/>
          </p:nvPr>
        </p:nvSpPr>
        <p:spPr>
          <a:xfrm>
            <a:off x="457200" y="1268760"/>
            <a:ext cx="8229600" cy="5256584"/>
          </a:xfrm>
        </p:spPr>
        <p:txBody>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25F13851-4F86-4A21-A2D3-14B349DAEA68}" type="datetimeFigureOut">
              <a:rPr lang="cs-CZ" smtClean="0"/>
              <a:pPr/>
              <a:t>20.8.2010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9BCCA66-0E2E-4101-A45D-08944E3D6159}"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5F13851-4F86-4A21-A2D3-14B349DAEA68}" type="datetimeFigureOut">
              <a:rPr lang="cs-CZ" smtClean="0"/>
              <a:pPr/>
              <a:t>20.8.2010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9BCCA66-0E2E-4101-A45D-08944E3D6159}"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5F13851-4F86-4A21-A2D3-14B349DAEA68}" type="datetimeFigureOut">
              <a:rPr lang="cs-CZ" smtClean="0"/>
              <a:pPr/>
              <a:t>20.8.2010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9BCCA66-0E2E-4101-A45D-08944E3D6159}"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25F13851-4F86-4A21-A2D3-14B349DAEA68}" type="datetimeFigureOut">
              <a:rPr lang="cs-CZ" smtClean="0"/>
              <a:pPr/>
              <a:t>20.8.2010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9BCCA66-0E2E-4101-A45D-08944E3D6159}"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5F13851-4F86-4A21-A2D3-14B349DAEA68}" type="datetimeFigureOut">
              <a:rPr lang="cs-CZ" smtClean="0"/>
              <a:pPr/>
              <a:t>20.8.2010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9BCCA66-0E2E-4101-A45D-08944E3D6159}"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5F13851-4F86-4A21-A2D3-14B349DAEA68}" type="datetimeFigureOut">
              <a:rPr lang="cs-CZ" smtClean="0"/>
              <a:pPr/>
              <a:t>20.8.2010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9BCCA66-0E2E-4101-A45D-08944E3D6159}"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5F13851-4F86-4A21-A2D3-14B349DAEA68}" type="datetimeFigureOut">
              <a:rPr lang="cs-CZ" smtClean="0"/>
              <a:pPr/>
              <a:t>20.8.2010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9BCCA66-0E2E-4101-A45D-08944E3D6159}"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13851-4F86-4A21-A2D3-14B349DAEA68}" type="datetimeFigureOut">
              <a:rPr lang="cs-CZ" smtClean="0"/>
              <a:pPr/>
              <a:t>20.8.2010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CCA66-0E2E-4101-A45D-08944E3D615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 Id="rId1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5.xml"/><Relationship Id="rId3" Type="http://schemas.openxmlformats.org/officeDocument/2006/relationships/slide" Target="slide15.xml"/><Relationship Id="rId7" Type="http://schemas.openxmlformats.org/officeDocument/2006/relationships/slide" Target="slide23.xml"/><Relationship Id="rId12" Type="http://schemas.openxmlformats.org/officeDocument/2006/relationships/slide" Target="slide3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33.xml"/><Relationship Id="rId5" Type="http://schemas.openxmlformats.org/officeDocument/2006/relationships/slide" Target="slide19.xml"/><Relationship Id="rId10" Type="http://schemas.openxmlformats.org/officeDocument/2006/relationships/slide" Target="slide29.xml"/><Relationship Id="rId4" Type="http://schemas.openxmlformats.org/officeDocument/2006/relationships/slide" Target="slide17.xml"/><Relationship Id="rId9" Type="http://schemas.openxmlformats.org/officeDocument/2006/relationships/slide" Target="slide2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7.png"/><Relationship Id="rId9" Type="http://schemas.openxmlformats.org/officeDocument/2006/relationships/slide" Target="slide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6.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8.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0.wmf"/><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slide" Target="slide14.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6.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slide" Target="slide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slide" Target="slide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14.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image" Target="../media/image59.png"/><Relationship Id="rId3" Type="http://schemas.openxmlformats.org/officeDocument/2006/relationships/image" Target="../media/image6.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8.png"/><Relationship Id="rId10" Type="http://schemas.openxmlformats.org/officeDocument/2006/relationships/image" Target="../media/image56.emf"/><Relationship Id="rId4" Type="http://schemas.openxmlformats.org/officeDocument/2006/relationships/image" Target="../media/image7.png"/><Relationship Id="rId9" Type="http://schemas.openxmlformats.org/officeDocument/2006/relationships/image" Target="../media/image55.emf"/></Relationships>
</file>

<file path=ppt/slides/_rels/slide3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slide" Target="slide14.xml"/><Relationship Id="rId3" Type="http://schemas.openxmlformats.org/officeDocument/2006/relationships/image" Target="../media/image6.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emf"/><Relationship Id="rId2" Type="http://schemas.openxmlformats.org/officeDocument/2006/relationships/notesSlide" Target="../notesSlides/notesSlide25.xml"/><Relationship Id="rId16" Type="http://schemas.openxmlformats.org/officeDocument/2006/relationships/image" Target="../media/image70.emf"/><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8.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7.png"/><Relationship Id="rId9" Type="http://schemas.openxmlformats.org/officeDocument/2006/relationships/image" Target="../media/image63.png"/><Relationship Id="rId14" Type="http://schemas.openxmlformats.org/officeDocument/2006/relationships/image" Target="../media/image68.png"/></Relationships>
</file>

<file path=ppt/slides/_rels/slide38.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image" Target="../media/image6.png"/><Relationship Id="rId7" Type="http://schemas.openxmlformats.org/officeDocument/2006/relationships/image" Target="../media/image73.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slide" Target="slide14.xml"/></Relationships>
</file>

<file path=ppt/slides/_rels/slide3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6.png"/><Relationship Id="rId7"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6.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Projekty\GmIS\Web\wiki\GmIS256b.png"/>
          <p:cNvPicPr>
            <a:picLocks noChangeAspect="1" noChangeArrowheads="1"/>
          </p:cNvPicPr>
          <p:nvPr/>
        </p:nvPicPr>
        <p:blipFill>
          <a:blip r:embed="rId2" cstate="print">
            <a:lum bright="10000"/>
          </a:blip>
          <a:srcRect/>
          <a:stretch>
            <a:fillRect/>
          </a:stretch>
        </p:blipFill>
        <p:spPr bwMode="auto">
          <a:xfrm>
            <a:off x="1134888" y="2204864"/>
            <a:ext cx="6821488" cy="4176464"/>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ctrTitle"/>
          </p:nvPr>
        </p:nvSpPr>
        <p:spPr/>
        <p:txBody>
          <a:bodyPr/>
          <a:lstStyle/>
          <a:p>
            <a:r>
              <a:rPr lang="cs-CZ" b="1" dirty="0" smtClean="0">
                <a:solidFill>
                  <a:srgbClr val="006600"/>
                </a:solidFill>
                <a:effectLst>
                  <a:outerShdw blurRad="38100" dist="38100" dir="2700000" algn="tl">
                    <a:srgbClr val="000000">
                      <a:alpha val="43137"/>
                    </a:srgbClr>
                  </a:outerShdw>
                </a:effectLst>
              </a:rPr>
              <a:t>Geomorfologický informační systém</a:t>
            </a:r>
            <a:endParaRPr lang="cs-CZ" b="1" dirty="0">
              <a:solidFill>
                <a:srgbClr val="006600"/>
              </a:solidFill>
              <a:effectLst>
                <a:outerShdw blurRad="38100" dist="38100" dir="2700000" algn="tl">
                  <a:srgbClr val="000000">
                    <a:alpha val="43137"/>
                  </a:srgbClr>
                </a:outerShdw>
              </a:effectLst>
            </a:endParaRPr>
          </a:p>
        </p:txBody>
      </p:sp>
      <p:sp>
        <p:nvSpPr>
          <p:cNvPr id="3" name="Podnadpis 2"/>
          <p:cNvSpPr>
            <a:spLocks noGrp="1"/>
          </p:cNvSpPr>
          <p:nvPr>
            <p:ph type="subTitle" idx="1"/>
          </p:nvPr>
        </p:nvSpPr>
        <p:spPr>
          <a:xfrm>
            <a:off x="1371600" y="4221088"/>
            <a:ext cx="6400800" cy="2160240"/>
          </a:xfrm>
        </p:spPr>
        <p:txBody>
          <a:bodyPr>
            <a:normAutofit fontScale="92500" lnSpcReduction="20000"/>
          </a:bodyPr>
          <a:lstStyle/>
          <a:p>
            <a:r>
              <a:rPr lang="cs-CZ" b="1" dirty="0" smtClean="0">
                <a:solidFill>
                  <a:schemeClr val="tx1"/>
                </a:solidFill>
                <a:effectLst>
                  <a:outerShdw blurRad="38100" dist="38100" dir="2700000" algn="tl">
                    <a:srgbClr val="000000">
                      <a:alpha val="43137"/>
                    </a:srgbClr>
                  </a:outerShdw>
                </a:effectLst>
              </a:rPr>
              <a:t>Karel Jedlička</a:t>
            </a:r>
          </a:p>
          <a:p>
            <a:endParaRPr lang="cs-CZ" sz="2200" dirty="0" smtClean="0"/>
          </a:p>
          <a:p>
            <a:r>
              <a:rPr lang="cs-CZ" sz="3000" dirty="0" smtClean="0">
                <a:solidFill>
                  <a:schemeClr val="tx1"/>
                </a:solidFill>
                <a:effectLst>
                  <a:outerShdw blurRad="38100" dist="38100" dir="2700000" algn="tl">
                    <a:srgbClr val="000000">
                      <a:alpha val="43137"/>
                    </a:srgbClr>
                  </a:outerShdw>
                </a:effectLst>
              </a:rPr>
              <a:t>obhajoba disertační práce</a:t>
            </a:r>
          </a:p>
          <a:p>
            <a:r>
              <a:rPr lang="cs-CZ" sz="3000" dirty="0" smtClean="0">
                <a:solidFill>
                  <a:schemeClr val="tx1"/>
                </a:solidFill>
                <a:effectLst>
                  <a:outerShdw blurRad="38100" dist="38100" dir="2700000" algn="tl">
                    <a:srgbClr val="000000">
                      <a:alpha val="43137"/>
                    </a:srgbClr>
                  </a:outerShdw>
                </a:effectLst>
              </a:rPr>
              <a:t>23. 8. 2010</a:t>
            </a:r>
          </a:p>
          <a:p>
            <a:r>
              <a:rPr lang="cs-CZ" sz="3000" dirty="0" smtClean="0">
                <a:solidFill>
                  <a:schemeClr val="tx1"/>
                </a:solidFill>
                <a:effectLst>
                  <a:outerShdw blurRad="38100" dist="38100" dir="2700000" algn="tl">
                    <a:srgbClr val="000000">
                      <a:alpha val="43137"/>
                    </a:srgbClr>
                  </a:outerShdw>
                </a:effectLst>
              </a:rPr>
              <a:t>HGF, VŠB-TU v Ostravě</a:t>
            </a:r>
            <a:endParaRPr lang="cs-CZ" sz="3000" dirty="0">
              <a:solidFill>
                <a:schemeClr val="tx1"/>
              </a:solidFill>
              <a:effectLst>
                <a:outerShdw blurRad="38100" dist="38100" dir="2700000" algn="tl">
                  <a:srgbClr val="000000">
                    <a:alpha val="43137"/>
                  </a:srgbClr>
                </a:outerShdw>
              </a:effectLst>
            </a:endParaRPr>
          </a:p>
        </p:txBody>
      </p:sp>
      <p:pic>
        <p:nvPicPr>
          <p:cNvPr id="4" name="Obrázek 3"/>
          <p:cNvPicPr/>
          <p:nvPr/>
        </p:nvPicPr>
        <p:blipFill>
          <a:blip r:embed="rId3" cstate="print">
            <a:clrChange>
              <a:clrFrom>
                <a:srgbClr val="FFFFFF"/>
              </a:clrFrom>
              <a:clrTo>
                <a:srgbClr val="FFFFFF">
                  <a:alpha val="0"/>
                </a:srgbClr>
              </a:clrTo>
            </a:clrChange>
          </a:blip>
          <a:srcRect/>
          <a:stretch>
            <a:fillRect/>
          </a:stretch>
        </p:blipFill>
        <p:spPr bwMode="auto">
          <a:xfrm>
            <a:off x="172930" y="205715"/>
            <a:ext cx="1518750" cy="1783125"/>
          </a:xfrm>
          <a:prstGeom prst="rect">
            <a:avLst/>
          </a:prstGeom>
          <a:noFill/>
          <a:ln w="9525">
            <a:noFill/>
            <a:miter lim="800000"/>
            <a:headEnd/>
            <a:tailEnd/>
          </a:ln>
        </p:spPr>
      </p:pic>
      <p:pic>
        <p:nvPicPr>
          <p:cNvPr id="6" name="Picture 2" descr="D:\Projekty\PhD-Smrk\Disertace\Obrazky\BoundaryAndPolygonRepresentation.png"/>
          <p:cNvPicPr>
            <a:picLocks noChangeAspect="1" noChangeArrowheads="1"/>
          </p:cNvPicPr>
          <p:nvPr/>
        </p:nvPicPr>
        <p:blipFill>
          <a:blip r:embed="rId4" cstate="print">
            <a:clrChange>
              <a:clrFrom>
                <a:srgbClr val="FEFFFF"/>
              </a:clrFrom>
              <a:clrTo>
                <a:srgbClr val="FEFFFF">
                  <a:alpha val="0"/>
                </a:srgbClr>
              </a:clrTo>
            </a:clrChange>
          </a:blip>
          <a:srcRect/>
          <a:stretch>
            <a:fillRect/>
          </a:stretch>
        </p:blipFill>
        <p:spPr bwMode="auto">
          <a:xfrm>
            <a:off x="7020272" y="188568"/>
            <a:ext cx="1966917" cy="18002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Návrh GmIS</a:t>
            </a:r>
            <a:endParaRPr lang="cs-CZ" dirty="0"/>
          </a:p>
        </p:txBody>
      </p:sp>
      <p:grpSp>
        <p:nvGrpSpPr>
          <p:cNvPr id="5" name="Skupina 6"/>
          <p:cNvGrpSpPr>
            <a:grpSpLocks/>
          </p:cNvGrpSpPr>
          <p:nvPr/>
        </p:nvGrpSpPr>
        <p:grpSpPr bwMode="auto">
          <a:xfrm>
            <a:off x="1893904" y="1484784"/>
            <a:ext cx="5486408" cy="3751878"/>
            <a:chOff x="252413" y="179388"/>
            <a:chExt cx="7400925" cy="5060950"/>
          </a:xfrm>
        </p:grpSpPr>
        <p:pic>
          <p:nvPicPr>
            <p:cNvPr id="6" name="Picture 1"/>
            <p:cNvPicPr>
              <a:picLocks noChangeAspect="1" noChangeArrowheads="1"/>
            </p:cNvPicPr>
            <p:nvPr/>
          </p:nvPicPr>
          <p:blipFill>
            <a:blip r:embed="rId3" cstate="print"/>
            <a:srcRect/>
            <a:stretch>
              <a:fillRect/>
            </a:stretch>
          </p:blipFill>
          <p:spPr bwMode="auto">
            <a:xfrm>
              <a:off x="252413" y="179388"/>
              <a:ext cx="7400925" cy="5060950"/>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4" cstate="print"/>
            <a:srcRect/>
            <a:stretch>
              <a:fillRect/>
            </a:stretch>
          </p:blipFill>
          <p:spPr bwMode="auto">
            <a:xfrm>
              <a:off x="252413" y="179388"/>
              <a:ext cx="2582862" cy="1603375"/>
            </a:xfrm>
            <a:prstGeom prst="rect">
              <a:avLst/>
            </a:prstGeom>
            <a:ln>
              <a:noFill/>
            </a:ln>
            <a:effectLst>
              <a:outerShdw blurRad="292100" dist="139700" dir="2700000" algn="tl" rotWithShape="0">
                <a:srgbClr val="333333">
                  <a:alpha val="65000"/>
                </a:srgbClr>
              </a:outerShdw>
            </a:effectLst>
          </p:spPr>
        </p:pic>
      </p:grpSp>
      <p:pic>
        <p:nvPicPr>
          <p:cNvPr id="8" name="Picture 3"/>
          <p:cNvPicPr>
            <a:picLocks noChangeAspect="1" noChangeArrowheads="1"/>
          </p:cNvPicPr>
          <p:nvPr/>
        </p:nvPicPr>
        <p:blipFill>
          <a:blip r:embed="rId5" cstate="print"/>
          <a:srcRect b="20541"/>
          <a:stretch>
            <a:fillRect/>
          </a:stretch>
        </p:blipFill>
        <p:spPr bwMode="auto">
          <a:xfrm>
            <a:off x="3148434" y="5339252"/>
            <a:ext cx="3079750" cy="15187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Návrh GmIS</a:t>
            </a:r>
            <a:endParaRPr lang="cs-CZ" dirty="0"/>
          </a:p>
        </p:txBody>
      </p:sp>
      <p:pic>
        <p:nvPicPr>
          <p:cNvPr id="66562" name="Picture 2" descr="D:\Projekty\PhD-Smrk\Disertace\Obrazky\LogickyModelGmDB.emf"/>
          <p:cNvPicPr>
            <a:picLocks noChangeAspect="1" noChangeArrowheads="1"/>
          </p:cNvPicPr>
          <p:nvPr/>
        </p:nvPicPr>
        <p:blipFill>
          <a:blip r:embed="rId3" cstate="print"/>
          <a:srcRect/>
          <a:stretch>
            <a:fillRect/>
          </a:stretch>
        </p:blipFill>
        <p:spPr bwMode="auto">
          <a:xfrm>
            <a:off x="1691680" y="1124744"/>
            <a:ext cx="5976664" cy="57158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Návrh GmIS</a:t>
            </a:r>
            <a:endParaRPr lang="cs-CZ" dirty="0"/>
          </a:p>
        </p:txBody>
      </p:sp>
      <p:pic>
        <p:nvPicPr>
          <p:cNvPr id="22" name="Picture 6" descr="D:\Projekty\PhD-Smrk\Disertace\Obrazky\UC_ImportPrevzatychVrstev.emf"/>
          <p:cNvPicPr>
            <a:picLocks noChangeAspect="1" noChangeArrowheads="1"/>
          </p:cNvPicPr>
          <p:nvPr/>
        </p:nvPicPr>
        <p:blipFill>
          <a:blip r:embed="rId3" cstate="print"/>
          <a:srcRect/>
          <a:stretch>
            <a:fillRect/>
          </a:stretch>
        </p:blipFill>
        <p:spPr bwMode="auto">
          <a:xfrm>
            <a:off x="0" y="2188169"/>
            <a:ext cx="3184404" cy="1861519"/>
          </a:xfrm>
          <a:prstGeom prst="rect">
            <a:avLst/>
          </a:prstGeom>
          <a:noFill/>
        </p:spPr>
      </p:pic>
      <p:pic>
        <p:nvPicPr>
          <p:cNvPr id="23" name="Picture 8" descr="D:\Projekty\PhD-Smrk\Disertace\Obrazky\UC_TerenniMapovani-Digitalne.emf"/>
          <p:cNvPicPr>
            <a:picLocks noChangeAspect="1" noChangeArrowheads="1"/>
          </p:cNvPicPr>
          <p:nvPr/>
        </p:nvPicPr>
        <p:blipFill>
          <a:blip r:embed="rId4" cstate="print"/>
          <a:srcRect/>
          <a:stretch>
            <a:fillRect/>
          </a:stretch>
        </p:blipFill>
        <p:spPr bwMode="auto">
          <a:xfrm>
            <a:off x="2483768" y="1268760"/>
            <a:ext cx="2738679" cy="1290879"/>
          </a:xfrm>
          <a:prstGeom prst="rect">
            <a:avLst/>
          </a:prstGeom>
          <a:noFill/>
        </p:spPr>
      </p:pic>
      <p:pic>
        <p:nvPicPr>
          <p:cNvPr id="24" name="Picture 10" descr="D:\Projekty\PhD-Smrk\Disertace\Obrazky\UC_TransformaceUdajuZDocMaterialu.emf"/>
          <p:cNvPicPr>
            <a:picLocks noChangeAspect="1" noChangeArrowheads="1"/>
          </p:cNvPicPr>
          <p:nvPr/>
        </p:nvPicPr>
        <p:blipFill>
          <a:blip r:embed="rId5" cstate="print"/>
          <a:srcRect/>
          <a:stretch>
            <a:fillRect/>
          </a:stretch>
        </p:blipFill>
        <p:spPr bwMode="auto">
          <a:xfrm>
            <a:off x="3273325" y="5805263"/>
            <a:ext cx="2954736" cy="781323"/>
          </a:xfrm>
          <a:prstGeom prst="rect">
            <a:avLst/>
          </a:prstGeom>
          <a:noFill/>
        </p:spPr>
      </p:pic>
      <p:pic>
        <p:nvPicPr>
          <p:cNvPr id="25" name="Picture 11" descr="D:\Projekty\PhD-Smrk\Disertace\Obrazky\UC_TvorbaDMRaOdvozenychPovrchu.emf"/>
          <p:cNvPicPr>
            <a:picLocks noChangeAspect="1" noChangeArrowheads="1"/>
          </p:cNvPicPr>
          <p:nvPr/>
        </p:nvPicPr>
        <p:blipFill>
          <a:blip r:embed="rId6" cstate="print"/>
          <a:srcRect/>
          <a:stretch>
            <a:fillRect/>
          </a:stretch>
        </p:blipFill>
        <p:spPr bwMode="auto">
          <a:xfrm>
            <a:off x="683568" y="4077072"/>
            <a:ext cx="1905216" cy="907477"/>
          </a:xfrm>
          <a:prstGeom prst="rect">
            <a:avLst/>
          </a:prstGeom>
          <a:noFill/>
        </p:spPr>
      </p:pic>
      <p:pic>
        <p:nvPicPr>
          <p:cNvPr id="26" name="Picture 12" descr="D:\Projekty\PhD-Smrk\Disertace\Obrazky\UC_TvorbaGeomorfologickeMrizky.emf"/>
          <p:cNvPicPr>
            <a:picLocks noChangeAspect="1" noChangeArrowheads="1"/>
          </p:cNvPicPr>
          <p:nvPr/>
        </p:nvPicPr>
        <p:blipFill>
          <a:blip r:embed="rId7" cstate="print"/>
          <a:srcRect/>
          <a:stretch>
            <a:fillRect/>
          </a:stretch>
        </p:blipFill>
        <p:spPr bwMode="auto">
          <a:xfrm>
            <a:off x="6300192" y="5589240"/>
            <a:ext cx="2736525" cy="1164634"/>
          </a:xfrm>
          <a:prstGeom prst="rect">
            <a:avLst/>
          </a:prstGeom>
          <a:noFill/>
        </p:spPr>
      </p:pic>
      <p:pic>
        <p:nvPicPr>
          <p:cNvPr id="27" name="Picture 13" descr="D:\Projekty\PhD-Smrk\Disertace\Obrazky\UC_TvorbaGmDB.emf"/>
          <p:cNvPicPr>
            <a:picLocks noChangeAspect="1" noChangeArrowheads="1"/>
          </p:cNvPicPr>
          <p:nvPr/>
        </p:nvPicPr>
        <p:blipFill>
          <a:blip r:embed="rId8" cstate="print"/>
          <a:srcRect/>
          <a:stretch>
            <a:fillRect/>
          </a:stretch>
        </p:blipFill>
        <p:spPr bwMode="auto">
          <a:xfrm>
            <a:off x="506544" y="1340768"/>
            <a:ext cx="1905216" cy="600605"/>
          </a:xfrm>
          <a:prstGeom prst="rect">
            <a:avLst/>
          </a:prstGeom>
          <a:noFill/>
        </p:spPr>
      </p:pic>
      <p:pic>
        <p:nvPicPr>
          <p:cNvPr id="28" name="Picture 14" descr="D:\Projekty\PhD-Smrk\Disertace\Obrazky\UC_TvorbaVyssichHierarchickychForem.emf"/>
          <p:cNvPicPr>
            <a:picLocks noChangeAspect="1" noChangeArrowheads="1"/>
          </p:cNvPicPr>
          <p:nvPr/>
        </p:nvPicPr>
        <p:blipFill>
          <a:blip r:embed="rId9" cstate="print"/>
          <a:srcRect/>
          <a:stretch>
            <a:fillRect/>
          </a:stretch>
        </p:blipFill>
        <p:spPr bwMode="auto">
          <a:xfrm>
            <a:off x="5796136" y="1196752"/>
            <a:ext cx="3357806" cy="1800200"/>
          </a:xfrm>
          <a:prstGeom prst="rect">
            <a:avLst/>
          </a:prstGeom>
          <a:noFill/>
        </p:spPr>
      </p:pic>
      <p:pic>
        <p:nvPicPr>
          <p:cNvPr id="29" name="Picture 16" descr="D:\Projekty\PhD-Smrk\Disertace\Obrazky\UC_VymezeniPovodi.emf"/>
          <p:cNvPicPr>
            <a:picLocks noChangeAspect="1" noChangeArrowheads="1"/>
          </p:cNvPicPr>
          <p:nvPr/>
        </p:nvPicPr>
        <p:blipFill>
          <a:blip r:embed="rId10" cstate="print"/>
          <a:srcRect/>
          <a:stretch>
            <a:fillRect/>
          </a:stretch>
        </p:blipFill>
        <p:spPr bwMode="auto">
          <a:xfrm>
            <a:off x="6660232" y="3068960"/>
            <a:ext cx="1444373" cy="533797"/>
          </a:xfrm>
          <a:prstGeom prst="rect">
            <a:avLst/>
          </a:prstGeom>
          <a:noFill/>
        </p:spPr>
      </p:pic>
      <p:pic>
        <p:nvPicPr>
          <p:cNvPr id="30" name="Picture 17" descr="D:\Projekty\PhD-Smrk\Disertace\Obrazky\UC_VypocetClenitostiPoloPovodi.emf"/>
          <p:cNvPicPr>
            <a:picLocks noChangeAspect="1" noChangeArrowheads="1"/>
          </p:cNvPicPr>
          <p:nvPr/>
        </p:nvPicPr>
        <p:blipFill>
          <a:blip r:embed="rId11" cstate="print"/>
          <a:srcRect/>
          <a:stretch>
            <a:fillRect/>
          </a:stretch>
        </p:blipFill>
        <p:spPr bwMode="auto">
          <a:xfrm>
            <a:off x="6012160" y="3700021"/>
            <a:ext cx="3110063" cy="809099"/>
          </a:xfrm>
          <a:prstGeom prst="rect">
            <a:avLst/>
          </a:prstGeom>
          <a:noFill/>
        </p:spPr>
      </p:pic>
      <p:pic>
        <p:nvPicPr>
          <p:cNvPr id="31" name="Picture 18" descr="D:\Projekty\PhD-Smrk\Disertace\Obrazky\UC_VypocetMorfometrickychVlastnostiHranic.emf"/>
          <p:cNvPicPr>
            <a:picLocks noChangeAspect="1" noChangeArrowheads="1"/>
          </p:cNvPicPr>
          <p:nvPr/>
        </p:nvPicPr>
        <p:blipFill>
          <a:blip r:embed="rId12" cstate="print"/>
          <a:srcRect/>
          <a:stretch>
            <a:fillRect/>
          </a:stretch>
        </p:blipFill>
        <p:spPr bwMode="auto">
          <a:xfrm>
            <a:off x="3275856" y="4005064"/>
            <a:ext cx="3359544" cy="1574301"/>
          </a:xfrm>
          <a:prstGeom prst="rect">
            <a:avLst/>
          </a:prstGeom>
          <a:noFill/>
        </p:spPr>
      </p:pic>
      <p:pic>
        <p:nvPicPr>
          <p:cNvPr id="32" name="Picture 19" descr="D:\Projekty\PhD-Smrk\Disertace\Obrazky\UC_VypocetMorfometrickychVlastnostiPlochy.emf"/>
          <p:cNvPicPr>
            <a:picLocks noChangeAspect="1" noChangeArrowheads="1"/>
          </p:cNvPicPr>
          <p:nvPr/>
        </p:nvPicPr>
        <p:blipFill>
          <a:blip r:embed="rId13" cstate="print"/>
          <a:srcRect/>
          <a:stretch>
            <a:fillRect/>
          </a:stretch>
        </p:blipFill>
        <p:spPr bwMode="auto">
          <a:xfrm>
            <a:off x="3275856" y="2780928"/>
            <a:ext cx="2954552" cy="985203"/>
          </a:xfrm>
          <a:prstGeom prst="rect">
            <a:avLst/>
          </a:prstGeom>
          <a:noFill/>
        </p:spPr>
      </p:pic>
      <p:pic>
        <p:nvPicPr>
          <p:cNvPr id="33" name="Picture 3" descr="D:\Projekty\PhD-Smrk\Disertace\Obrazky\UC_ElementarizaceReliefu.emf"/>
          <p:cNvPicPr>
            <a:picLocks noChangeAspect="1" noChangeArrowheads="1"/>
          </p:cNvPicPr>
          <p:nvPr/>
        </p:nvPicPr>
        <p:blipFill>
          <a:blip r:embed="rId14" cstate="print"/>
          <a:srcRect/>
          <a:stretch>
            <a:fillRect/>
          </a:stretch>
        </p:blipFill>
        <p:spPr bwMode="auto">
          <a:xfrm>
            <a:off x="-1" y="5013117"/>
            <a:ext cx="3270727" cy="1772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Realizace GmIS</a:t>
            </a:r>
            <a:endParaRPr lang="cs-CZ" dirty="0"/>
          </a:p>
        </p:txBody>
      </p:sp>
      <p:pic>
        <p:nvPicPr>
          <p:cNvPr id="4" name="obrázek 1" descr="D:\Projekty\Konference\ICC-Chile\GmIS\images\GmISPrototype.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2844" y="1400390"/>
            <a:ext cx="5786478" cy="5171882"/>
          </a:xfrm>
          <a:prstGeom prst="rect">
            <a:avLst/>
          </a:prstGeom>
          <a:noFill/>
          <a:ln w="9525">
            <a:noFill/>
            <a:miter lim="800000"/>
            <a:headEnd/>
            <a:tailEnd/>
          </a:ln>
        </p:spPr>
      </p:pic>
      <p:grpSp>
        <p:nvGrpSpPr>
          <p:cNvPr id="3" name="Skupina 4"/>
          <p:cNvGrpSpPr/>
          <p:nvPr/>
        </p:nvGrpSpPr>
        <p:grpSpPr>
          <a:xfrm>
            <a:off x="6643702" y="1285860"/>
            <a:ext cx="2358643" cy="5572140"/>
            <a:chOff x="6643702" y="1285860"/>
            <a:chExt cx="2358643" cy="5572140"/>
          </a:xfrm>
        </p:grpSpPr>
        <p:pic>
          <p:nvPicPr>
            <p:cNvPr id="6" name="Picture 3"/>
            <p:cNvPicPr>
              <a:picLocks noChangeAspect="1" noChangeArrowheads="1"/>
            </p:cNvPicPr>
            <p:nvPr/>
          </p:nvPicPr>
          <p:blipFill>
            <a:blip r:embed="rId4" cstate="print">
              <a:clrChange>
                <a:clrFrom>
                  <a:srgbClr val="FFFFFF"/>
                </a:clrFrom>
                <a:clrTo>
                  <a:srgbClr val="FFFFFF">
                    <a:alpha val="0"/>
                  </a:srgbClr>
                </a:clrTo>
              </a:clrChange>
            </a:blip>
            <a:srcRect l="2217" t="1414" r="2490" b="3001"/>
            <a:stretch>
              <a:fillRect/>
            </a:stretch>
          </p:blipFill>
          <p:spPr bwMode="auto">
            <a:xfrm>
              <a:off x="6943382" y="3286124"/>
              <a:ext cx="2022831" cy="1928810"/>
            </a:xfrm>
            <a:prstGeom prst="rect">
              <a:avLst/>
            </a:prstGeom>
            <a:noFill/>
            <a:ln w="9525">
              <a:noFill/>
              <a:miter lim="800000"/>
              <a:headEnd/>
              <a:tailEnd/>
            </a:ln>
          </p:spPr>
        </p:pic>
        <p:pic>
          <p:nvPicPr>
            <p:cNvPr id="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29520" y="1285860"/>
              <a:ext cx="674688" cy="820737"/>
            </a:xfrm>
            <a:prstGeom prst="rect">
              <a:avLst/>
            </a:prstGeom>
            <a:noFill/>
            <a:ln w="9525">
              <a:noFill/>
              <a:miter lim="800000"/>
              <a:headEnd/>
              <a:tailEnd/>
            </a:ln>
          </p:spPr>
        </p:pic>
        <p:pic>
          <p:nvPicPr>
            <p:cNvPr id="8"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15140" y="5143488"/>
              <a:ext cx="2287205" cy="1714512"/>
            </a:xfrm>
            <a:prstGeom prst="rect">
              <a:avLst/>
            </a:prstGeom>
            <a:noFill/>
            <a:ln w="9525">
              <a:noFill/>
              <a:miter lim="800000"/>
              <a:headEnd/>
              <a:tailEnd/>
            </a:ln>
          </p:spPr>
        </p:pic>
        <p:grpSp>
          <p:nvGrpSpPr>
            <p:cNvPr id="5" name="Skupina 13"/>
            <p:cNvGrpSpPr/>
            <p:nvPr/>
          </p:nvGrpSpPr>
          <p:grpSpPr>
            <a:xfrm>
              <a:off x="6643702" y="3143248"/>
              <a:ext cx="1207311" cy="676275"/>
              <a:chOff x="6643702" y="2714620"/>
              <a:chExt cx="1207311" cy="676275"/>
            </a:xfrm>
          </p:grpSpPr>
          <p:pic>
            <p:nvPicPr>
              <p:cNvPr id="8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43702" y="2714620"/>
                <a:ext cx="550862" cy="676275"/>
              </a:xfrm>
              <a:prstGeom prst="rect">
                <a:avLst/>
              </a:prstGeom>
              <a:noFill/>
              <a:ln w="9525">
                <a:noFill/>
                <a:miter lim="800000"/>
                <a:headEnd/>
                <a:tailEnd/>
              </a:ln>
            </p:spPr>
          </p:pic>
          <p:sp>
            <p:nvSpPr>
              <p:cNvPr id="87" name="Obdélník 86"/>
              <p:cNvSpPr/>
              <p:nvPr/>
            </p:nvSpPr>
            <p:spPr>
              <a:xfrm>
                <a:off x="7143768" y="2866249"/>
                <a:ext cx="707245" cy="276999"/>
              </a:xfrm>
              <a:prstGeom prst="rect">
                <a:avLst/>
              </a:prstGeom>
            </p:spPr>
            <p:txBody>
              <a:bodyPr wrap="none">
                <a:spAutoFit/>
              </a:bodyPr>
              <a:lstStyle/>
              <a:p>
                <a:r>
                  <a:rPr lang="cs-CZ" sz="1200" b="1" dirty="0" smtClean="0">
                    <a:solidFill>
                      <a:srgbClr val="008000"/>
                    </a:solidFill>
                  </a:rPr>
                  <a:t>Python</a:t>
                </a:r>
                <a:endParaRPr lang="en-US" sz="1200" b="1" dirty="0"/>
              </a:p>
            </p:txBody>
          </p:sp>
        </p:grpSp>
        <p:grpSp>
          <p:nvGrpSpPr>
            <p:cNvPr id="9" name="Skupina 126"/>
            <p:cNvGrpSpPr/>
            <p:nvPr/>
          </p:nvGrpSpPr>
          <p:grpSpPr>
            <a:xfrm>
              <a:off x="6929354" y="2214558"/>
              <a:ext cx="1643076" cy="857257"/>
              <a:chOff x="7143750" y="2357438"/>
              <a:chExt cx="1400176" cy="525462"/>
            </a:xfrm>
          </p:grpSpPr>
          <p:sp>
            <p:nvSpPr>
              <p:cNvPr id="11" name="Freeform 5"/>
              <p:cNvSpPr>
                <a:spLocks/>
              </p:cNvSpPr>
              <p:nvPr/>
            </p:nvSpPr>
            <p:spPr bwMode="auto">
              <a:xfrm>
                <a:off x="7743825" y="2568575"/>
                <a:ext cx="200025" cy="158750"/>
              </a:xfrm>
              <a:custGeom>
                <a:avLst/>
                <a:gdLst/>
                <a:ahLst/>
                <a:cxnLst>
                  <a:cxn ang="0">
                    <a:pos x="2384" y="878"/>
                  </a:cxn>
                  <a:cxn ang="0">
                    <a:pos x="2352" y="996"/>
                  </a:cxn>
                  <a:cxn ang="0">
                    <a:pos x="2296" y="1107"/>
                  </a:cxn>
                  <a:cxn ang="0">
                    <a:pos x="2217" y="1210"/>
                  </a:cxn>
                  <a:cxn ang="0">
                    <a:pos x="2118" y="1304"/>
                  </a:cxn>
                  <a:cxn ang="0">
                    <a:pos x="1999" y="1386"/>
                  </a:cxn>
                  <a:cxn ang="0">
                    <a:pos x="1864" y="1457"/>
                  </a:cxn>
                  <a:cxn ang="0">
                    <a:pos x="1716" y="1515"/>
                  </a:cxn>
                  <a:cxn ang="0">
                    <a:pos x="1555" y="1557"/>
                  </a:cxn>
                  <a:cxn ang="0">
                    <a:pos x="1385" y="1583"/>
                  </a:cxn>
                  <a:cxn ang="0">
                    <a:pos x="1205" y="1592"/>
                  </a:cxn>
                  <a:cxn ang="0">
                    <a:pos x="1022" y="1583"/>
                  </a:cxn>
                  <a:cxn ang="0">
                    <a:pos x="846" y="1557"/>
                  </a:cxn>
                  <a:cxn ang="0">
                    <a:pos x="682" y="1515"/>
                  </a:cxn>
                  <a:cxn ang="0">
                    <a:pos x="531" y="1457"/>
                  </a:cxn>
                  <a:cxn ang="0">
                    <a:pos x="394" y="1386"/>
                  </a:cxn>
                  <a:cxn ang="0">
                    <a:pos x="274" y="1304"/>
                  </a:cxn>
                  <a:cxn ang="0">
                    <a:pos x="174" y="1210"/>
                  </a:cxn>
                  <a:cxn ang="0">
                    <a:pos x="94" y="1107"/>
                  </a:cxn>
                  <a:cxn ang="0">
                    <a:pos x="38" y="996"/>
                  </a:cxn>
                  <a:cxn ang="0">
                    <a:pos x="6" y="878"/>
                  </a:cxn>
                  <a:cxn ang="0">
                    <a:pos x="1" y="755"/>
                  </a:cxn>
                  <a:cxn ang="0">
                    <a:pos x="24" y="635"/>
                  </a:cxn>
                  <a:cxn ang="0">
                    <a:pos x="72" y="522"/>
                  </a:cxn>
                  <a:cxn ang="0">
                    <a:pos x="144" y="416"/>
                  </a:cxn>
                  <a:cxn ang="0">
                    <a:pos x="239" y="319"/>
                  </a:cxn>
                  <a:cxn ang="0">
                    <a:pos x="352" y="232"/>
                  </a:cxn>
                  <a:cxn ang="0">
                    <a:pos x="484" y="158"/>
                  </a:cxn>
                  <a:cxn ang="0">
                    <a:pos x="630" y="96"/>
                  </a:cxn>
                  <a:cxn ang="0">
                    <a:pos x="791" y="49"/>
                  </a:cxn>
                  <a:cxn ang="0">
                    <a:pos x="962" y="17"/>
                  </a:cxn>
                  <a:cxn ang="0">
                    <a:pos x="1144" y="1"/>
                  </a:cxn>
                  <a:cxn ang="0">
                    <a:pos x="1326" y="5"/>
                  </a:cxn>
                  <a:cxn ang="0">
                    <a:pos x="1499" y="26"/>
                  </a:cxn>
                  <a:cxn ang="0">
                    <a:pos x="1663" y="63"/>
                  </a:cxn>
                  <a:cxn ang="0">
                    <a:pos x="1816" y="115"/>
                  </a:cxn>
                  <a:cxn ang="0">
                    <a:pos x="1956" y="182"/>
                  </a:cxn>
                  <a:cxn ang="0">
                    <a:pos x="2080" y="261"/>
                  </a:cxn>
                  <a:cxn ang="0">
                    <a:pos x="2186" y="351"/>
                  </a:cxn>
                  <a:cxn ang="0">
                    <a:pos x="2273" y="450"/>
                  </a:cxn>
                  <a:cxn ang="0">
                    <a:pos x="2337" y="559"/>
                  </a:cxn>
                  <a:cxn ang="0">
                    <a:pos x="2376" y="674"/>
                  </a:cxn>
                  <a:cxn ang="0">
                    <a:pos x="2390" y="796"/>
                  </a:cxn>
                </a:cxnLst>
                <a:rect l="0" t="0" r="r" b="b"/>
                <a:pathLst>
                  <a:path w="2390" h="1592">
                    <a:moveTo>
                      <a:pt x="2390" y="796"/>
                    </a:moveTo>
                    <a:lnTo>
                      <a:pt x="2389" y="838"/>
                    </a:lnTo>
                    <a:lnTo>
                      <a:pt x="2384" y="878"/>
                    </a:lnTo>
                    <a:lnTo>
                      <a:pt x="2376" y="918"/>
                    </a:lnTo>
                    <a:lnTo>
                      <a:pt x="2366" y="958"/>
                    </a:lnTo>
                    <a:lnTo>
                      <a:pt x="2352" y="996"/>
                    </a:lnTo>
                    <a:lnTo>
                      <a:pt x="2337" y="1034"/>
                    </a:lnTo>
                    <a:lnTo>
                      <a:pt x="2318" y="1071"/>
                    </a:lnTo>
                    <a:lnTo>
                      <a:pt x="2296" y="1107"/>
                    </a:lnTo>
                    <a:lnTo>
                      <a:pt x="2273" y="1142"/>
                    </a:lnTo>
                    <a:lnTo>
                      <a:pt x="2246" y="1177"/>
                    </a:lnTo>
                    <a:lnTo>
                      <a:pt x="2217" y="1210"/>
                    </a:lnTo>
                    <a:lnTo>
                      <a:pt x="2186" y="1242"/>
                    </a:lnTo>
                    <a:lnTo>
                      <a:pt x="2152" y="1273"/>
                    </a:lnTo>
                    <a:lnTo>
                      <a:pt x="2118" y="1304"/>
                    </a:lnTo>
                    <a:lnTo>
                      <a:pt x="2080" y="1333"/>
                    </a:lnTo>
                    <a:lnTo>
                      <a:pt x="2040" y="1360"/>
                    </a:lnTo>
                    <a:lnTo>
                      <a:pt x="1999" y="1386"/>
                    </a:lnTo>
                    <a:lnTo>
                      <a:pt x="1956" y="1412"/>
                    </a:lnTo>
                    <a:lnTo>
                      <a:pt x="1911" y="1435"/>
                    </a:lnTo>
                    <a:lnTo>
                      <a:pt x="1864" y="1457"/>
                    </a:lnTo>
                    <a:lnTo>
                      <a:pt x="1816" y="1478"/>
                    </a:lnTo>
                    <a:lnTo>
                      <a:pt x="1767" y="1496"/>
                    </a:lnTo>
                    <a:lnTo>
                      <a:pt x="1716" y="1515"/>
                    </a:lnTo>
                    <a:lnTo>
                      <a:pt x="1663" y="1530"/>
                    </a:lnTo>
                    <a:lnTo>
                      <a:pt x="1610" y="1545"/>
                    </a:lnTo>
                    <a:lnTo>
                      <a:pt x="1555" y="1557"/>
                    </a:lnTo>
                    <a:lnTo>
                      <a:pt x="1499" y="1567"/>
                    </a:lnTo>
                    <a:lnTo>
                      <a:pt x="1442" y="1576"/>
                    </a:lnTo>
                    <a:lnTo>
                      <a:pt x="1385" y="1583"/>
                    </a:lnTo>
                    <a:lnTo>
                      <a:pt x="1326" y="1588"/>
                    </a:lnTo>
                    <a:lnTo>
                      <a:pt x="1266" y="1591"/>
                    </a:lnTo>
                    <a:lnTo>
                      <a:pt x="1205" y="1592"/>
                    </a:lnTo>
                    <a:lnTo>
                      <a:pt x="1144" y="1591"/>
                    </a:lnTo>
                    <a:lnTo>
                      <a:pt x="1082" y="1588"/>
                    </a:lnTo>
                    <a:lnTo>
                      <a:pt x="1022" y="1583"/>
                    </a:lnTo>
                    <a:lnTo>
                      <a:pt x="962" y="1576"/>
                    </a:lnTo>
                    <a:lnTo>
                      <a:pt x="904" y="1567"/>
                    </a:lnTo>
                    <a:lnTo>
                      <a:pt x="846" y="1557"/>
                    </a:lnTo>
                    <a:lnTo>
                      <a:pt x="791" y="1545"/>
                    </a:lnTo>
                    <a:lnTo>
                      <a:pt x="735" y="1530"/>
                    </a:lnTo>
                    <a:lnTo>
                      <a:pt x="682" y="1515"/>
                    </a:lnTo>
                    <a:lnTo>
                      <a:pt x="630" y="1496"/>
                    </a:lnTo>
                    <a:lnTo>
                      <a:pt x="579" y="1478"/>
                    </a:lnTo>
                    <a:lnTo>
                      <a:pt x="531" y="1457"/>
                    </a:lnTo>
                    <a:lnTo>
                      <a:pt x="484" y="1435"/>
                    </a:lnTo>
                    <a:lnTo>
                      <a:pt x="438" y="1412"/>
                    </a:lnTo>
                    <a:lnTo>
                      <a:pt x="394" y="1386"/>
                    </a:lnTo>
                    <a:lnTo>
                      <a:pt x="352" y="1360"/>
                    </a:lnTo>
                    <a:lnTo>
                      <a:pt x="312" y="1333"/>
                    </a:lnTo>
                    <a:lnTo>
                      <a:pt x="274" y="1304"/>
                    </a:lnTo>
                    <a:lnTo>
                      <a:pt x="239" y="1273"/>
                    </a:lnTo>
                    <a:lnTo>
                      <a:pt x="205" y="1242"/>
                    </a:lnTo>
                    <a:lnTo>
                      <a:pt x="174" y="1210"/>
                    </a:lnTo>
                    <a:lnTo>
                      <a:pt x="144" y="1177"/>
                    </a:lnTo>
                    <a:lnTo>
                      <a:pt x="118" y="1142"/>
                    </a:lnTo>
                    <a:lnTo>
                      <a:pt x="94" y="1107"/>
                    </a:lnTo>
                    <a:lnTo>
                      <a:pt x="72" y="1071"/>
                    </a:lnTo>
                    <a:lnTo>
                      <a:pt x="53" y="1034"/>
                    </a:lnTo>
                    <a:lnTo>
                      <a:pt x="38" y="996"/>
                    </a:lnTo>
                    <a:lnTo>
                      <a:pt x="24" y="958"/>
                    </a:lnTo>
                    <a:lnTo>
                      <a:pt x="14" y="918"/>
                    </a:lnTo>
                    <a:lnTo>
                      <a:pt x="6" y="878"/>
                    </a:lnTo>
                    <a:lnTo>
                      <a:pt x="1" y="838"/>
                    </a:lnTo>
                    <a:lnTo>
                      <a:pt x="0" y="796"/>
                    </a:lnTo>
                    <a:lnTo>
                      <a:pt x="1" y="755"/>
                    </a:lnTo>
                    <a:lnTo>
                      <a:pt x="6" y="715"/>
                    </a:lnTo>
                    <a:lnTo>
                      <a:pt x="14" y="674"/>
                    </a:lnTo>
                    <a:lnTo>
                      <a:pt x="24" y="635"/>
                    </a:lnTo>
                    <a:lnTo>
                      <a:pt x="38" y="597"/>
                    </a:lnTo>
                    <a:lnTo>
                      <a:pt x="53" y="559"/>
                    </a:lnTo>
                    <a:lnTo>
                      <a:pt x="72" y="522"/>
                    </a:lnTo>
                    <a:lnTo>
                      <a:pt x="94" y="486"/>
                    </a:lnTo>
                    <a:lnTo>
                      <a:pt x="118" y="450"/>
                    </a:lnTo>
                    <a:lnTo>
                      <a:pt x="144" y="416"/>
                    </a:lnTo>
                    <a:lnTo>
                      <a:pt x="174" y="383"/>
                    </a:lnTo>
                    <a:lnTo>
                      <a:pt x="205" y="351"/>
                    </a:lnTo>
                    <a:lnTo>
                      <a:pt x="239" y="319"/>
                    </a:lnTo>
                    <a:lnTo>
                      <a:pt x="274" y="289"/>
                    </a:lnTo>
                    <a:lnTo>
                      <a:pt x="312" y="261"/>
                    </a:lnTo>
                    <a:lnTo>
                      <a:pt x="352" y="232"/>
                    </a:lnTo>
                    <a:lnTo>
                      <a:pt x="394" y="206"/>
                    </a:lnTo>
                    <a:lnTo>
                      <a:pt x="438" y="182"/>
                    </a:lnTo>
                    <a:lnTo>
                      <a:pt x="484" y="158"/>
                    </a:lnTo>
                    <a:lnTo>
                      <a:pt x="531" y="136"/>
                    </a:lnTo>
                    <a:lnTo>
                      <a:pt x="579" y="115"/>
                    </a:lnTo>
                    <a:lnTo>
                      <a:pt x="630" y="96"/>
                    </a:lnTo>
                    <a:lnTo>
                      <a:pt x="682" y="79"/>
                    </a:lnTo>
                    <a:lnTo>
                      <a:pt x="735" y="63"/>
                    </a:lnTo>
                    <a:lnTo>
                      <a:pt x="791" y="49"/>
                    </a:lnTo>
                    <a:lnTo>
                      <a:pt x="846" y="36"/>
                    </a:lnTo>
                    <a:lnTo>
                      <a:pt x="904" y="26"/>
                    </a:lnTo>
                    <a:lnTo>
                      <a:pt x="962" y="17"/>
                    </a:lnTo>
                    <a:lnTo>
                      <a:pt x="1022" y="10"/>
                    </a:lnTo>
                    <a:lnTo>
                      <a:pt x="1082" y="5"/>
                    </a:lnTo>
                    <a:lnTo>
                      <a:pt x="1144" y="1"/>
                    </a:lnTo>
                    <a:lnTo>
                      <a:pt x="1205" y="0"/>
                    </a:lnTo>
                    <a:lnTo>
                      <a:pt x="1266" y="1"/>
                    </a:lnTo>
                    <a:lnTo>
                      <a:pt x="1326" y="5"/>
                    </a:lnTo>
                    <a:lnTo>
                      <a:pt x="1385" y="10"/>
                    </a:lnTo>
                    <a:lnTo>
                      <a:pt x="1442" y="17"/>
                    </a:lnTo>
                    <a:lnTo>
                      <a:pt x="1499" y="26"/>
                    </a:lnTo>
                    <a:lnTo>
                      <a:pt x="1555" y="36"/>
                    </a:lnTo>
                    <a:lnTo>
                      <a:pt x="1610" y="49"/>
                    </a:lnTo>
                    <a:lnTo>
                      <a:pt x="1663" y="63"/>
                    </a:lnTo>
                    <a:lnTo>
                      <a:pt x="1716" y="79"/>
                    </a:lnTo>
                    <a:lnTo>
                      <a:pt x="1767" y="96"/>
                    </a:lnTo>
                    <a:lnTo>
                      <a:pt x="1816" y="115"/>
                    </a:lnTo>
                    <a:lnTo>
                      <a:pt x="1864" y="136"/>
                    </a:lnTo>
                    <a:lnTo>
                      <a:pt x="1911" y="158"/>
                    </a:lnTo>
                    <a:lnTo>
                      <a:pt x="1956" y="182"/>
                    </a:lnTo>
                    <a:lnTo>
                      <a:pt x="1999" y="206"/>
                    </a:lnTo>
                    <a:lnTo>
                      <a:pt x="2040" y="232"/>
                    </a:lnTo>
                    <a:lnTo>
                      <a:pt x="2080" y="261"/>
                    </a:lnTo>
                    <a:lnTo>
                      <a:pt x="2118" y="289"/>
                    </a:lnTo>
                    <a:lnTo>
                      <a:pt x="2152" y="319"/>
                    </a:lnTo>
                    <a:lnTo>
                      <a:pt x="2186" y="351"/>
                    </a:lnTo>
                    <a:lnTo>
                      <a:pt x="2217" y="383"/>
                    </a:lnTo>
                    <a:lnTo>
                      <a:pt x="2246" y="416"/>
                    </a:lnTo>
                    <a:lnTo>
                      <a:pt x="2273" y="450"/>
                    </a:lnTo>
                    <a:lnTo>
                      <a:pt x="2296" y="486"/>
                    </a:lnTo>
                    <a:lnTo>
                      <a:pt x="2318" y="522"/>
                    </a:lnTo>
                    <a:lnTo>
                      <a:pt x="2337" y="559"/>
                    </a:lnTo>
                    <a:lnTo>
                      <a:pt x="2352" y="597"/>
                    </a:lnTo>
                    <a:lnTo>
                      <a:pt x="2366" y="635"/>
                    </a:lnTo>
                    <a:lnTo>
                      <a:pt x="2376" y="674"/>
                    </a:lnTo>
                    <a:lnTo>
                      <a:pt x="2384" y="715"/>
                    </a:lnTo>
                    <a:lnTo>
                      <a:pt x="2389" y="755"/>
                    </a:lnTo>
                    <a:lnTo>
                      <a:pt x="2390" y="796"/>
                    </a:lnTo>
                    <a:close/>
                  </a:path>
                </a:pathLst>
              </a:custGeom>
              <a:solidFill>
                <a:srgbClr val="79C0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7843838" y="2647950"/>
                <a:ext cx="101600" cy="79375"/>
              </a:xfrm>
              <a:custGeom>
                <a:avLst/>
                <a:gdLst/>
                <a:ahLst/>
                <a:cxnLst>
                  <a:cxn ang="0">
                    <a:pos x="10" y="806"/>
                  </a:cxn>
                  <a:cxn ang="0">
                    <a:pos x="71" y="805"/>
                  </a:cxn>
                  <a:cxn ang="0">
                    <a:pos x="131" y="802"/>
                  </a:cxn>
                  <a:cxn ang="0">
                    <a:pos x="191" y="797"/>
                  </a:cxn>
                  <a:cxn ang="0">
                    <a:pos x="249" y="790"/>
                  </a:cxn>
                  <a:cxn ang="0">
                    <a:pos x="362" y="771"/>
                  </a:cxn>
                  <a:cxn ang="0">
                    <a:pos x="471" y="744"/>
                  </a:cxn>
                  <a:cxn ang="0">
                    <a:pos x="576" y="711"/>
                  </a:cxn>
                  <a:cxn ang="0">
                    <a:pos x="675" y="670"/>
                  </a:cxn>
                  <a:cxn ang="0">
                    <a:pos x="767" y="625"/>
                  </a:cxn>
                  <a:cxn ang="0">
                    <a:pos x="810" y="600"/>
                  </a:cxn>
                  <a:cxn ang="0">
                    <a:pos x="852" y="572"/>
                  </a:cxn>
                  <a:cxn ang="0">
                    <a:pos x="891" y="545"/>
                  </a:cxn>
                  <a:cxn ang="0">
                    <a:pos x="929" y="516"/>
                  </a:cxn>
                  <a:cxn ang="0">
                    <a:pos x="965" y="486"/>
                  </a:cxn>
                  <a:cxn ang="0">
                    <a:pos x="999" y="454"/>
                  </a:cxn>
                  <a:cxn ang="0">
                    <a:pos x="1031" y="421"/>
                  </a:cxn>
                  <a:cxn ang="0">
                    <a:pos x="1059" y="388"/>
                  </a:cxn>
                  <a:cxn ang="0">
                    <a:pos x="1086" y="352"/>
                  </a:cxn>
                  <a:cxn ang="0">
                    <a:pos x="1110" y="317"/>
                  </a:cxn>
                  <a:cxn ang="0">
                    <a:pos x="1132" y="280"/>
                  </a:cxn>
                  <a:cxn ang="0">
                    <a:pos x="1151" y="242"/>
                  </a:cxn>
                  <a:cxn ang="0">
                    <a:pos x="1168" y="204"/>
                  </a:cxn>
                  <a:cxn ang="0">
                    <a:pos x="1181" y="165"/>
                  </a:cxn>
                  <a:cxn ang="0">
                    <a:pos x="1192" y="124"/>
                  </a:cxn>
                  <a:cxn ang="0">
                    <a:pos x="1200" y="84"/>
                  </a:cxn>
                  <a:cxn ang="0">
                    <a:pos x="1204" y="43"/>
                  </a:cxn>
                  <a:cxn ang="0">
                    <a:pos x="1207" y="0"/>
                  </a:cxn>
                  <a:cxn ang="0">
                    <a:pos x="1185" y="21"/>
                  </a:cxn>
                  <a:cxn ang="0">
                    <a:pos x="1181" y="61"/>
                  </a:cxn>
                  <a:cxn ang="0">
                    <a:pos x="1175" y="100"/>
                  </a:cxn>
                  <a:cxn ang="0">
                    <a:pos x="1167" y="140"/>
                  </a:cxn>
                  <a:cxn ang="0">
                    <a:pos x="1154" y="178"/>
                  </a:cxn>
                  <a:cxn ang="0">
                    <a:pos x="1140" y="215"/>
                  </a:cxn>
                  <a:cxn ang="0">
                    <a:pos x="1123" y="253"/>
                  </a:cxn>
                  <a:cxn ang="0">
                    <a:pos x="1103" y="288"/>
                  </a:cxn>
                  <a:cxn ang="0">
                    <a:pos x="1081" y="323"/>
                  </a:cxn>
                  <a:cxn ang="0">
                    <a:pos x="1056" y="357"/>
                  </a:cxn>
                  <a:cxn ang="0">
                    <a:pos x="1029" y="392"/>
                  </a:cxn>
                  <a:cxn ang="0">
                    <a:pos x="999" y="424"/>
                  </a:cxn>
                  <a:cxn ang="0">
                    <a:pos x="967" y="455"/>
                  </a:cxn>
                  <a:cxn ang="0">
                    <a:pos x="933" y="486"/>
                  </a:cxn>
                  <a:cxn ang="0">
                    <a:pos x="898" y="515"/>
                  </a:cxn>
                  <a:cxn ang="0">
                    <a:pos x="859" y="542"/>
                  </a:cxn>
                  <a:cxn ang="0">
                    <a:pos x="819" y="569"/>
                  </a:cxn>
                  <a:cxn ang="0">
                    <a:pos x="777" y="595"/>
                  </a:cxn>
                  <a:cxn ang="0">
                    <a:pos x="711" y="630"/>
                  </a:cxn>
                  <a:cxn ang="0">
                    <a:pos x="617" y="672"/>
                  </a:cxn>
                  <a:cxn ang="0">
                    <a:pos x="517" y="708"/>
                  </a:cxn>
                  <a:cxn ang="0">
                    <a:pos x="413" y="739"/>
                  </a:cxn>
                  <a:cxn ang="0">
                    <a:pos x="303" y="761"/>
                  </a:cxn>
                  <a:cxn ang="0">
                    <a:pos x="217" y="774"/>
                  </a:cxn>
                  <a:cxn ang="0">
                    <a:pos x="159" y="780"/>
                  </a:cxn>
                  <a:cxn ang="0">
                    <a:pos x="101" y="784"/>
                  </a:cxn>
                  <a:cxn ang="0">
                    <a:pos x="41" y="786"/>
                  </a:cxn>
                  <a:cxn ang="0">
                    <a:pos x="10" y="786"/>
                  </a:cxn>
                  <a:cxn ang="0">
                    <a:pos x="6" y="787"/>
                  </a:cxn>
                  <a:cxn ang="0">
                    <a:pos x="1" y="792"/>
                  </a:cxn>
                  <a:cxn ang="0">
                    <a:pos x="1" y="800"/>
                  </a:cxn>
                  <a:cxn ang="0">
                    <a:pos x="6" y="806"/>
                  </a:cxn>
                </a:cxnLst>
                <a:rect l="0" t="0" r="r" b="b"/>
                <a:pathLst>
                  <a:path w="1207" h="806">
                    <a:moveTo>
                      <a:pt x="10" y="806"/>
                    </a:moveTo>
                    <a:lnTo>
                      <a:pt x="10" y="806"/>
                    </a:lnTo>
                    <a:lnTo>
                      <a:pt x="41" y="806"/>
                    </a:lnTo>
                    <a:lnTo>
                      <a:pt x="71" y="805"/>
                    </a:lnTo>
                    <a:lnTo>
                      <a:pt x="102" y="804"/>
                    </a:lnTo>
                    <a:lnTo>
                      <a:pt x="131" y="802"/>
                    </a:lnTo>
                    <a:lnTo>
                      <a:pt x="161" y="800"/>
                    </a:lnTo>
                    <a:lnTo>
                      <a:pt x="191" y="797"/>
                    </a:lnTo>
                    <a:lnTo>
                      <a:pt x="220" y="794"/>
                    </a:lnTo>
                    <a:lnTo>
                      <a:pt x="249" y="790"/>
                    </a:lnTo>
                    <a:lnTo>
                      <a:pt x="306" y="782"/>
                    </a:lnTo>
                    <a:lnTo>
                      <a:pt x="362" y="771"/>
                    </a:lnTo>
                    <a:lnTo>
                      <a:pt x="418" y="759"/>
                    </a:lnTo>
                    <a:lnTo>
                      <a:pt x="471" y="744"/>
                    </a:lnTo>
                    <a:lnTo>
                      <a:pt x="525" y="729"/>
                    </a:lnTo>
                    <a:lnTo>
                      <a:pt x="576" y="711"/>
                    </a:lnTo>
                    <a:lnTo>
                      <a:pt x="625" y="691"/>
                    </a:lnTo>
                    <a:lnTo>
                      <a:pt x="675" y="670"/>
                    </a:lnTo>
                    <a:lnTo>
                      <a:pt x="721" y="648"/>
                    </a:lnTo>
                    <a:lnTo>
                      <a:pt x="767" y="625"/>
                    </a:lnTo>
                    <a:lnTo>
                      <a:pt x="789" y="612"/>
                    </a:lnTo>
                    <a:lnTo>
                      <a:pt x="810" y="600"/>
                    </a:lnTo>
                    <a:lnTo>
                      <a:pt x="831" y="586"/>
                    </a:lnTo>
                    <a:lnTo>
                      <a:pt x="852" y="572"/>
                    </a:lnTo>
                    <a:lnTo>
                      <a:pt x="871" y="559"/>
                    </a:lnTo>
                    <a:lnTo>
                      <a:pt x="891" y="545"/>
                    </a:lnTo>
                    <a:lnTo>
                      <a:pt x="910" y="531"/>
                    </a:lnTo>
                    <a:lnTo>
                      <a:pt x="929" y="516"/>
                    </a:lnTo>
                    <a:lnTo>
                      <a:pt x="948" y="501"/>
                    </a:lnTo>
                    <a:lnTo>
                      <a:pt x="965" y="486"/>
                    </a:lnTo>
                    <a:lnTo>
                      <a:pt x="982" y="469"/>
                    </a:lnTo>
                    <a:lnTo>
                      <a:pt x="999" y="454"/>
                    </a:lnTo>
                    <a:lnTo>
                      <a:pt x="1015" y="438"/>
                    </a:lnTo>
                    <a:lnTo>
                      <a:pt x="1031" y="421"/>
                    </a:lnTo>
                    <a:lnTo>
                      <a:pt x="1045" y="405"/>
                    </a:lnTo>
                    <a:lnTo>
                      <a:pt x="1059" y="388"/>
                    </a:lnTo>
                    <a:lnTo>
                      <a:pt x="1073" y="371"/>
                    </a:lnTo>
                    <a:lnTo>
                      <a:pt x="1086" y="352"/>
                    </a:lnTo>
                    <a:lnTo>
                      <a:pt x="1099" y="335"/>
                    </a:lnTo>
                    <a:lnTo>
                      <a:pt x="1110" y="317"/>
                    </a:lnTo>
                    <a:lnTo>
                      <a:pt x="1122" y="299"/>
                    </a:lnTo>
                    <a:lnTo>
                      <a:pt x="1132" y="280"/>
                    </a:lnTo>
                    <a:lnTo>
                      <a:pt x="1142" y="262"/>
                    </a:lnTo>
                    <a:lnTo>
                      <a:pt x="1151" y="242"/>
                    </a:lnTo>
                    <a:lnTo>
                      <a:pt x="1159" y="223"/>
                    </a:lnTo>
                    <a:lnTo>
                      <a:pt x="1168" y="204"/>
                    </a:lnTo>
                    <a:lnTo>
                      <a:pt x="1175" y="184"/>
                    </a:lnTo>
                    <a:lnTo>
                      <a:pt x="1181" y="165"/>
                    </a:lnTo>
                    <a:lnTo>
                      <a:pt x="1187" y="145"/>
                    </a:lnTo>
                    <a:lnTo>
                      <a:pt x="1192" y="124"/>
                    </a:lnTo>
                    <a:lnTo>
                      <a:pt x="1196" y="104"/>
                    </a:lnTo>
                    <a:lnTo>
                      <a:pt x="1200" y="84"/>
                    </a:lnTo>
                    <a:lnTo>
                      <a:pt x="1202" y="63"/>
                    </a:lnTo>
                    <a:lnTo>
                      <a:pt x="1204" y="43"/>
                    </a:lnTo>
                    <a:lnTo>
                      <a:pt x="1206" y="22"/>
                    </a:lnTo>
                    <a:lnTo>
                      <a:pt x="1207" y="0"/>
                    </a:lnTo>
                    <a:lnTo>
                      <a:pt x="1185" y="0"/>
                    </a:lnTo>
                    <a:lnTo>
                      <a:pt x="1185" y="21"/>
                    </a:lnTo>
                    <a:lnTo>
                      <a:pt x="1184" y="41"/>
                    </a:lnTo>
                    <a:lnTo>
                      <a:pt x="1181" y="61"/>
                    </a:lnTo>
                    <a:lnTo>
                      <a:pt x="1178" y="81"/>
                    </a:lnTo>
                    <a:lnTo>
                      <a:pt x="1175" y="100"/>
                    </a:lnTo>
                    <a:lnTo>
                      <a:pt x="1171" y="120"/>
                    </a:lnTo>
                    <a:lnTo>
                      <a:pt x="1167" y="140"/>
                    </a:lnTo>
                    <a:lnTo>
                      <a:pt x="1160" y="159"/>
                    </a:lnTo>
                    <a:lnTo>
                      <a:pt x="1154" y="178"/>
                    </a:lnTo>
                    <a:lnTo>
                      <a:pt x="1148" y="197"/>
                    </a:lnTo>
                    <a:lnTo>
                      <a:pt x="1140" y="215"/>
                    </a:lnTo>
                    <a:lnTo>
                      <a:pt x="1131" y="234"/>
                    </a:lnTo>
                    <a:lnTo>
                      <a:pt x="1123" y="253"/>
                    </a:lnTo>
                    <a:lnTo>
                      <a:pt x="1113" y="271"/>
                    </a:lnTo>
                    <a:lnTo>
                      <a:pt x="1103" y="288"/>
                    </a:lnTo>
                    <a:lnTo>
                      <a:pt x="1092" y="306"/>
                    </a:lnTo>
                    <a:lnTo>
                      <a:pt x="1081" y="323"/>
                    </a:lnTo>
                    <a:lnTo>
                      <a:pt x="1068" y="340"/>
                    </a:lnTo>
                    <a:lnTo>
                      <a:pt x="1056" y="357"/>
                    </a:lnTo>
                    <a:lnTo>
                      <a:pt x="1042" y="375"/>
                    </a:lnTo>
                    <a:lnTo>
                      <a:pt x="1029" y="392"/>
                    </a:lnTo>
                    <a:lnTo>
                      <a:pt x="1014" y="408"/>
                    </a:lnTo>
                    <a:lnTo>
                      <a:pt x="999" y="424"/>
                    </a:lnTo>
                    <a:lnTo>
                      <a:pt x="983" y="439"/>
                    </a:lnTo>
                    <a:lnTo>
                      <a:pt x="967" y="455"/>
                    </a:lnTo>
                    <a:lnTo>
                      <a:pt x="950" y="470"/>
                    </a:lnTo>
                    <a:lnTo>
                      <a:pt x="933" y="486"/>
                    </a:lnTo>
                    <a:lnTo>
                      <a:pt x="915" y="500"/>
                    </a:lnTo>
                    <a:lnTo>
                      <a:pt x="898" y="515"/>
                    </a:lnTo>
                    <a:lnTo>
                      <a:pt x="879" y="529"/>
                    </a:lnTo>
                    <a:lnTo>
                      <a:pt x="859" y="542"/>
                    </a:lnTo>
                    <a:lnTo>
                      <a:pt x="839" y="556"/>
                    </a:lnTo>
                    <a:lnTo>
                      <a:pt x="819" y="569"/>
                    </a:lnTo>
                    <a:lnTo>
                      <a:pt x="798" y="581"/>
                    </a:lnTo>
                    <a:lnTo>
                      <a:pt x="777" y="595"/>
                    </a:lnTo>
                    <a:lnTo>
                      <a:pt x="756" y="607"/>
                    </a:lnTo>
                    <a:lnTo>
                      <a:pt x="711" y="630"/>
                    </a:lnTo>
                    <a:lnTo>
                      <a:pt x="665" y="652"/>
                    </a:lnTo>
                    <a:lnTo>
                      <a:pt x="617" y="672"/>
                    </a:lnTo>
                    <a:lnTo>
                      <a:pt x="568" y="691"/>
                    </a:lnTo>
                    <a:lnTo>
                      <a:pt x="517" y="708"/>
                    </a:lnTo>
                    <a:lnTo>
                      <a:pt x="465" y="725"/>
                    </a:lnTo>
                    <a:lnTo>
                      <a:pt x="413" y="739"/>
                    </a:lnTo>
                    <a:lnTo>
                      <a:pt x="358" y="751"/>
                    </a:lnTo>
                    <a:lnTo>
                      <a:pt x="303" y="761"/>
                    </a:lnTo>
                    <a:lnTo>
                      <a:pt x="245" y="770"/>
                    </a:lnTo>
                    <a:lnTo>
                      <a:pt x="217" y="774"/>
                    </a:lnTo>
                    <a:lnTo>
                      <a:pt x="189" y="777"/>
                    </a:lnTo>
                    <a:lnTo>
                      <a:pt x="159" y="780"/>
                    </a:lnTo>
                    <a:lnTo>
                      <a:pt x="130" y="782"/>
                    </a:lnTo>
                    <a:lnTo>
                      <a:pt x="101" y="784"/>
                    </a:lnTo>
                    <a:lnTo>
                      <a:pt x="70" y="785"/>
                    </a:lnTo>
                    <a:lnTo>
                      <a:pt x="41" y="786"/>
                    </a:lnTo>
                    <a:lnTo>
                      <a:pt x="10" y="786"/>
                    </a:lnTo>
                    <a:lnTo>
                      <a:pt x="10" y="786"/>
                    </a:lnTo>
                    <a:lnTo>
                      <a:pt x="10" y="786"/>
                    </a:lnTo>
                    <a:lnTo>
                      <a:pt x="6" y="787"/>
                    </a:lnTo>
                    <a:lnTo>
                      <a:pt x="3" y="789"/>
                    </a:lnTo>
                    <a:lnTo>
                      <a:pt x="1" y="792"/>
                    </a:lnTo>
                    <a:lnTo>
                      <a:pt x="0" y="796"/>
                    </a:lnTo>
                    <a:lnTo>
                      <a:pt x="1" y="800"/>
                    </a:lnTo>
                    <a:lnTo>
                      <a:pt x="3" y="803"/>
                    </a:lnTo>
                    <a:lnTo>
                      <a:pt x="6" y="806"/>
                    </a:lnTo>
                    <a:lnTo>
                      <a:pt x="10" y="80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7742238" y="2646363"/>
                <a:ext cx="103188" cy="80962"/>
              </a:xfrm>
              <a:custGeom>
                <a:avLst/>
                <a:gdLst/>
                <a:ahLst/>
                <a:cxnLst>
                  <a:cxn ang="0">
                    <a:pos x="0" y="10"/>
                  </a:cxn>
                  <a:cxn ang="0">
                    <a:pos x="3" y="53"/>
                  </a:cxn>
                  <a:cxn ang="0">
                    <a:pos x="7" y="94"/>
                  </a:cxn>
                  <a:cxn ang="0">
                    <a:pos x="15" y="134"/>
                  </a:cxn>
                  <a:cxn ang="0">
                    <a:pos x="26" y="175"/>
                  </a:cxn>
                  <a:cxn ang="0">
                    <a:pos x="39" y="214"/>
                  </a:cxn>
                  <a:cxn ang="0">
                    <a:pos x="56" y="252"/>
                  </a:cxn>
                  <a:cxn ang="0">
                    <a:pos x="75" y="290"/>
                  </a:cxn>
                  <a:cxn ang="0">
                    <a:pos x="97" y="327"/>
                  </a:cxn>
                  <a:cxn ang="0">
                    <a:pos x="122" y="362"/>
                  </a:cxn>
                  <a:cxn ang="0">
                    <a:pos x="148" y="398"/>
                  </a:cxn>
                  <a:cxn ang="0">
                    <a:pos x="177" y="431"/>
                  </a:cxn>
                  <a:cxn ang="0">
                    <a:pos x="210" y="464"/>
                  </a:cxn>
                  <a:cxn ang="0">
                    <a:pos x="243" y="496"/>
                  </a:cxn>
                  <a:cxn ang="0">
                    <a:pos x="280" y="526"/>
                  </a:cxn>
                  <a:cxn ang="0">
                    <a:pos x="318" y="555"/>
                  </a:cxn>
                  <a:cxn ang="0">
                    <a:pos x="359" y="582"/>
                  </a:cxn>
                  <a:cxn ang="0">
                    <a:pos x="401" y="610"/>
                  </a:cxn>
                  <a:cxn ang="0">
                    <a:pos x="445" y="635"/>
                  </a:cxn>
                  <a:cxn ang="0">
                    <a:pos x="491" y="658"/>
                  </a:cxn>
                  <a:cxn ang="0">
                    <a:pos x="539" y="680"/>
                  </a:cxn>
                  <a:cxn ang="0">
                    <a:pos x="638" y="721"/>
                  </a:cxn>
                  <a:cxn ang="0">
                    <a:pos x="745" y="754"/>
                  </a:cxn>
                  <a:cxn ang="0">
                    <a:pos x="856" y="781"/>
                  </a:cxn>
                  <a:cxn ang="0">
                    <a:pos x="972" y="800"/>
                  </a:cxn>
                  <a:cxn ang="0">
                    <a:pos x="1032" y="807"/>
                  </a:cxn>
                  <a:cxn ang="0">
                    <a:pos x="1094" y="812"/>
                  </a:cxn>
                  <a:cxn ang="0">
                    <a:pos x="1156" y="815"/>
                  </a:cxn>
                  <a:cxn ang="0">
                    <a:pos x="1217" y="816"/>
                  </a:cxn>
                  <a:cxn ang="0">
                    <a:pos x="1187" y="796"/>
                  </a:cxn>
                  <a:cxn ang="0">
                    <a:pos x="1125" y="794"/>
                  </a:cxn>
                  <a:cxn ang="0">
                    <a:pos x="1065" y="790"/>
                  </a:cxn>
                  <a:cxn ang="0">
                    <a:pos x="1005" y="784"/>
                  </a:cxn>
                  <a:cxn ang="0">
                    <a:pos x="918" y="771"/>
                  </a:cxn>
                  <a:cxn ang="0">
                    <a:pos x="805" y="749"/>
                  </a:cxn>
                  <a:cxn ang="0">
                    <a:pos x="697" y="718"/>
                  </a:cxn>
                  <a:cxn ang="0">
                    <a:pos x="595" y="682"/>
                  </a:cxn>
                  <a:cxn ang="0">
                    <a:pos x="523" y="651"/>
                  </a:cxn>
                  <a:cxn ang="0">
                    <a:pos x="477" y="629"/>
                  </a:cxn>
                  <a:cxn ang="0">
                    <a:pos x="433" y="605"/>
                  </a:cxn>
                  <a:cxn ang="0">
                    <a:pos x="391" y="579"/>
                  </a:cxn>
                  <a:cxn ang="0">
                    <a:pos x="350" y="552"/>
                  </a:cxn>
                  <a:cxn ang="0">
                    <a:pos x="311" y="525"/>
                  </a:cxn>
                  <a:cxn ang="0">
                    <a:pos x="276" y="496"/>
                  </a:cxn>
                  <a:cxn ang="0">
                    <a:pos x="241" y="465"/>
                  </a:cxn>
                  <a:cxn ang="0">
                    <a:pos x="209" y="434"/>
                  </a:cxn>
                  <a:cxn ang="0">
                    <a:pos x="180" y="401"/>
                  </a:cxn>
                  <a:cxn ang="0">
                    <a:pos x="152" y="367"/>
                  </a:cxn>
                  <a:cxn ang="0">
                    <a:pos x="127" y="333"/>
                  </a:cxn>
                  <a:cxn ang="0">
                    <a:pos x="104" y="298"/>
                  </a:cxn>
                  <a:cxn ang="0">
                    <a:pos x="84" y="263"/>
                  </a:cxn>
                  <a:cxn ang="0">
                    <a:pos x="67" y="225"/>
                  </a:cxn>
                  <a:cxn ang="0">
                    <a:pos x="53" y="188"/>
                  </a:cxn>
                  <a:cxn ang="0">
                    <a:pos x="40" y="150"/>
                  </a:cxn>
                  <a:cxn ang="0">
                    <a:pos x="32" y="110"/>
                  </a:cxn>
                  <a:cxn ang="0">
                    <a:pos x="26" y="71"/>
                  </a:cxn>
                  <a:cxn ang="0">
                    <a:pos x="22" y="31"/>
                  </a:cxn>
                  <a:cxn ang="0">
                    <a:pos x="22" y="10"/>
                  </a:cxn>
                  <a:cxn ang="0">
                    <a:pos x="21" y="6"/>
                  </a:cxn>
                  <a:cxn ang="0">
                    <a:pos x="15" y="1"/>
                  </a:cxn>
                  <a:cxn ang="0">
                    <a:pos x="8" y="1"/>
                  </a:cxn>
                  <a:cxn ang="0">
                    <a:pos x="1" y="6"/>
                  </a:cxn>
                </a:cxnLst>
                <a:rect l="0" t="0" r="r" b="b"/>
                <a:pathLst>
                  <a:path w="1217" h="816">
                    <a:moveTo>
                      <a:pt x="0" y="10"/>
                    </a:moveTo>
                    <a:lnTo>
                      <a:pt x="0" y="10"/>
                    </a:lnTo>
                    <a:lnTo>
                      <a:pt x="1" y="32"/>
                    </a:lnTo>
                    <a:lnTo>
                      <a:pt x="3" y="53"/>
                    </a:lnTo>
                    <a:lnTo>
                      <a:pt x="5" y="73"/>
                    </a:lnTo>
                    <a:lnTo>
                      <a:pt x="7" y="94"/>
                    </a:lnTo>
                    <a:lnTo>
                      <a:pt x="11" y="114"/>
                    </a:lnTo>
                    <a:lnTo>
                      <a:pt x="15" y="134"/>
                    </a:lnTo>
                    <a:lnTo>
                      <a:pt x="20" y="155"/>
                    </a:lnTo>
                    <a:lnTo>
                      <a:pt x="26" y="175"/>
                    </a:lnTo>
                    <a:lnTo>
                      <a:pt x="32" y="194"/>
                    </a:lnTo>
                    <a:lnTo>
                      <a:pt x="39" y="214"/>
                    </a:lnTo>
                    <a:lnTo>
                      <a:pt x="48" y="233"/>
                    </a:lnTo>
                    <a:lnTo>
                      <a:pt x="56" y="252"/>
                    </a:lnTo>
                    <a:lnTo>
                      <a:pt x="65" y="272"/>
                    </a:lnTo>
                    <a:lnTo>
                      <a:pt x="75" y="290"/>
                    </a:lnTo>
                    <a:lnTo>
                      <a:pt x="85" y="309"/>
                    </a:lnTo>
                    <a:lnTo>
                      <a:pt x="97" y="327"/>
                    </a:lnTo>
                    <a:lnTo>
                      <a:pt x="109" y="345"/>
                    </a:lnTo>
                    <a:lnTo>
                      <a:pt x="122" y="362"/>
                    </a:lnTo>
                    <a:lnTo>
                      <a:pt x="134" y="381"/>
                    </a:lnTo>
                    <a:lnTo>
                      <a:pt x="148" y="398"/>
                    </a:lnTo>
                    <a:lnTo>
                      <a:pt x="163" y="415"/>
                    </a:lnTo>
                    <a:lnTo>
                      <a:pt x="177" y="431"/>
                    </a:lnTo>
                    <a:lnTo>
                      <a:pt x="193" y="448"/>
                    </a:lnTo>
                    <a:lnTo>
                      <a:pt x="210" y="464"/>
                    </a:lnTo>
                    <a:lnTo>
                      <a:pt x="227" y="479"/>
                    </a:lnTo>
                    <a:lnTo>
                      <a:pt x="243" y="496"/>
                    </a:lnTo>
                    <a:lnTo>
                      <a:pt x="261" y="511"/>
                    </a:lnTo>
                    <a:lnTo>
                      <a:pt x="280" y="526"/>
                    </a:lnTo>
                    <a:lnTo>
                      <a:pt x="299" y="541"/>
                    </a:lnTo>
                    <a:lnTo>
                      <a:pt x="318" y="555"/>
                    </a:lnTo>
                    <a:lnTo>
                      <a:pt x="338" y="569"/>
                    </a:lnTo>
                    <a:lnTo>
                      <a:pt x="359" y="582"/>
                    </a:lnTo>
                    <a:lnTo>
                      <a:pt x="380" y="596"/>
                    </a:lnTo>
                    <a:lnTo>
                      <a:pt x="401" y="610"/>
                    </a:lnTo>
                    <a:lnTo>
                      <a:pt x="423" y="622"/>
                    </a:lnTo>
                    <a:lnTo>
                      <a:pt x="445" y="635"/>
                    </a:lnTo>
                    <a:lnTo>
                      <a:pt x="468" y="647"/>
                    </a:lnTo>
                    <a:lnTo>
                      <a:pt x="491" y="658"/>
                    </a:lnTo>
                    <a:lnTo>
                      <a:pt x="514" y="670"/>
                    </a:lnTo>
                    <a:lnTo>
                      <a:pt x="539" y="680"/>
                    </a:lnTo>
                    <a:lnTo>
                      <a:pt x="587" y="701"/>
                    </a:lnTo>
                    <a:lnTo>
                      <a:pt x="638" y="721"/>
                    </a:lnTo>
                    <a:lnTo>
                      <a:pt x="691" y="739"/>
                    </a:lnTo>
                    <a:lnTo>
                      <a:pt x="745" y="754"/>
                    </a:lnTo>
                    <a:lnTo>
                      <a:pt x="800" y="769"/>
                    </a:lnTo>
                    <a:lnTo>
                      <a:pt x="856" y="781"/>
                    </a:lnTo>
                    <a:lnTo>
                      <a:pt x="914" y="792"/>
                    </a:lnTo>
                    <a:lnTo>
                      <a:pt x="972" y="800"/>
                    </a:lnTo>
                    <a:lnTo>
                      <a:pt x="1003" y="804"/>
                    </a:lnTo>
                    <a:lnTo>
                      <a:pt x="1032" y="807"/>
                    </a:lnTo>
                    <a:lnTo>
                      <a:pt x="1062" y="810"/>
                    </a:lnTo>
                    <a:lnTo>
                      <a:pt x="1094" y="812"/>
                    </a:lnTo>
                    <a:lnTo>
                      <a:pt x="1124" y="814"/>
                    </a:lnTo>
                    <a:lnTo>
                      <a:pt x="1156" y="815"/>
                    </a:lnTo>
                    <a:lnTo>
                      <a:pt x="1186" y="816"/>
                    </a:lnTo>
                    <a:lnTo>
                      <a:pt x="1217" y="816"/>
                    </a:lnTo>
                    <a:lnTo>
                      <a:pt x="1217" y="796"/>
                    </a:lnTo>
                    <a:lnTo>
                      <a:pt x="1187" y="796"/>
                    </a:lnTo>
                    <a:lnTo>
                      <a:pt x="1156" y="795"/>
                    </a:lnTo>
                    <a:lnTo>
                      <a:pt x="1125" y="794"/>
                    </a:lnTo>
                    <a:lnTo>
                      <a:pt x="1095" y="792"/>
                    </a:lnTo>
                    <a:lnTo>
                      <a:pt x="1065" y="790"/>
                    </a:lnTo>
                    <a:lnTo>
                      <a:pt x="1035" y="787"/>
                    </a:lnTo>
                    <a:lnTo>
                      <a:pt x="1005" y="784"/>
                    </a:lnTo>
                    <a:lnTo>
                      <a:pt x="976" y="780"/>
                    </a:lnTo>
                    <a:lnTo>
                      <a:pt x="918" y="771"/>
                    </a:lnTo>
                    <a:lnTo>
                      <a:pt x="860" y="761"/>
                    </a:lnTo>
                    <a:lnTo>
                      <a:pt x="805" y="749"/>
                    </a:lnTo>
                    <a:lnTo>
                      <a:pt x="750" y="735"/>
                    </a:lnTo>
                    <a:lnTo>
                      <a:pt x="697" y="718"/>
                    </a:lnTo>
                    <a:lnTo>
                      <a:pt x="646" y="701"/>
                    </a:lnTo>
                    <a:lnTo>
                      <a:pt x="595" y="682"/>
                    </a:lnTo>
                    <a:lnTo>
                      <a:pt x="547" y="662"/>
                    </a:lnTo>
                    <a:lnTo>
                      <a:pt x="523" y="651"/>
                    </a:lnTo>
                    <a:lnTo>
                      <a:pt x="500" y="640"/>
                    </a:lnTo>
                    <a:lnTo>
                      <a:pt x="477" y="629"/>
                    </a:lnTo>
                    <a:lnTo>
                      <a:pt x="455" y="617"/>
                    </a:lnTo>
                    <a:lnTo>
                      <a:pt x="433" y="605"/>
                    </a:lnTo>
                    <a:lnTo>
                      <a:pt x="412" y="591"/>
                    </a:lnTo>
                    <a:lnTo>
                      <a:pt x="391" y="579"/>
                    </a:lnTo>
                    <a:lnTo>
                      <a:pt x="370" y="566"/>
                    </a:lnTo>
                    <a:lnTo>
                      <a:pt x="350" y="552"/>
                    </a:lnTo>
                    <a:lnTo>
                      <a:pt x="330" y="538"/>
                    </a:lnTo>
                    <a:lnTo>
                      <a:pt x="311" y="525"/>
                    </a:lnTo>
                    <a:lnTo>
                      <a:pt x="294" y="510"/>
                    </a:lnTo>
                    <a:lnTo>
                      <a:pt x="276" y="496"/>
                    </a:lnTo>
                    <a:lnTo>
                      <a:pt x="258" y="480"/>
                    </a:lnTo>
                    <a:lnTo>
                      <a:pt x="241" y="465"/>
                    </a:lnTo>
                    <a:lnTo>
                      <a:pt x="225" y="449"/>
                    </a:lnTo>
                    <a:lnTo>
                      <a:pt x="209" y="434"/>
                    </a:lnTo>
                    <a:lnTo>
                      <a:pt x="194" y="418"/>
                    </a:lnTo>
                    <a:lnTo>
                      <a:pt x="180" y="401"/>
                    </a:lnTo>
                    <a:lnTo>
                      <a:pt x="165" y="385"/>
                    </a:lnTo>
                    <a:lnTo>
                      <a:pt x="152" y="367"/>
                    </a:lnTo>
                    <a:lnTo>
                      <a:pt x="139" y="350"/>
                    </a:lnTo>
                    <a:lnTo>
                      <a:pt x="127" y="333"/>
                    </a:lnTo>
                    <a:lnTo>
                      <a:pt x="116" y="316"/>
                    </a:lnTo>
                    <a:lnTo>
                      <a:pt x="104" y="298"/>
                    </a:lnTo>
                    <a:lnTo>
                      <a:pt x="94" y="281"/>
                    </a:lnTo>
                    <a:lnTo>
                      <a:pt x="84" y="263"/>
                    </a:lnTo>
                    <a:lnTo>
                      <a:pt x="76" y="244"/>
                    </a:lnTo>
                    <a:lnTo>
                      <a:pt x="67" y="225"/>
                    </a:lnTo>
                    <a:lnTo>
                      <a:pt x="59" y="207"/>
                    </a:lnTo>
                    <a:lnTo>
                      <a:pt x="53" y="188"/>
                    </a:lnTo>
                    <a:lnTo>
                      <a:pt x="47" y="169"/>
                    </a:lnTo>
                    <a:lnTo>
                      <a:pt x="40" y="150"/>
                    </a:lnTo>
                    <a:lnTo>
                      <a:pt x="36" y="130"/>
                    </a:lnTo>
                    <a:lnTo>
                      <a:pt x="32" y="110"/>
                    </a:lnTo>
                    <a:lnTo>
                      <a:pt x="29" y="91"/>
                    </a:lnTo>
                    <a:lnTo>
                      <a:pt x="26" y="71"/>
                    </a:lnTo>
                    <a:lnTo>
                      <a:pt x="23" y="51"/>
                    </a:lnTo>
                    <a:lnTo>
                      <a:pt x="22" y="31"/>
                    </a:lnTo>
                    <a:lnTo>
                      <a:pt x="22" y="10"/>
                    </a:lnTo>
                    <a:lnTo>
                      <a:pt x="22" y="10"/>
                    </a:lnTo>
                    <a:lnTo>
                      <a:pt x="22" y="10"/>
                    </a:lnTo>
                    <a:lnTo>
                      <a:pt x="21" y="6"/>
                    </a:lnTo>
                    <a:lnTo>
                      <a:pt x="19" y="2"/>
                    </a:lnTo>
                    <a:lnTo>
                      <a:pt x="15" y="1"/>
                    </a:lnTo>
                    <a:lnTo>
                      <a:pt x="12" y="0"/>
                    </a:lnTo>
                    <a:lnTo>
                      <a:pt x="8" y="1"/>
                    </a:lnTo>
                    <a:lnTo>
                      <a:pt x="5" y="2"/>
                    </a:lnTo>
                    <a:lnTo>
                      <a:pt x="1" y="6"/>
                    </a:lnTo>
                    <a:lnTo>
                      <a:pt x="0" y="1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7742238" y="2568575"/>
                <a:ext cx="103188" cy="79375"/>
              </a:xfrm>
              <a:custGeom>
                <a:avLst/>
                <a:gdLst/>
                <a:ahLst/>
                <a:cxnLst>
                  <a:cxn ang="0">
                    <a:pos x="1217" y="0"/>
                  </a:cxn>
                  <a:cxn ang="0">
                    <a:pos x="1156" y="1"/>
                  </a:cxn>
                  <a:cxn ang="0">
                    <a:pos x="1094" y="4"/>
                  </a:cxn>
                  <a:cxn ang="0">
                    <a:pos x="972" y="17"/>
                  </a:cxn>
                  <a:cxn ang="0">
                    <a:pos x="856" y="36"/>
                  </a:cxn>
                  <a:cxn ang="0">
                    <a:pos x="745" y="63"/>
                  </a:cxn>
                  <a:cxn ang="0">
                    <a:pos x="638" y="96"/>
                  </a:cxn>
                  <a:cxn ang="0">
                    <a:pos x="539" y="137"/>
                  </a:cxn>
                  <a:cxn ang="0">
                    <a:pos x="491" y="159"/>
                  </a:cxn>
                  <a:cxn ang="0">
                    <a:pos x="445" y="183"/>
                  </a:cxn>
                  <a:cxn ang="0">
                    <a:pos x="401" y="208"/>
                  </a:cxn>
                  <a:cxn ang="0">
                    <a:pos x="359" y="234"/>
                  </a:cxn>
                  <a:cxn ang="0">
                    <a:pos x="318" y="262"/>
                  </a:cxn>
                  <a:cxn ang="0">
                    <a:pos x="280" y="291"/>
                  </a:cxn>
                  <a:cxn ang="0">
                    <a:pos x="243" y="321"/>
                  </a:cxn>
                  <a:cxn ang="0">
                    <a:pos x="210" y="353"/>
                  </a:cxn>
                  <a:cxn ang="0">
                    <a:pos x="177" y="386"/>
                  </a:cxn>
                  <a:cxn ang="0">
                    <a:pos x="148" y="420"/>
                  </a:cxn>
                  <a:cxn ang="0">
                    <a:pos x="122" y="454"/>
                  </a:cxn>
                  <a:cxn ang="0">
                    <a:pos x="97" y="491"/>
                  </a:cxn>
                  <a:cxn ang="0">
                    <a:pos x="75" y="527"/>
                  </a:cxn>
                  <a:cxn ang="0">
                    <a:pos x="56" y="564"/>
                  </a:cxn>
                  <a:cxn ang="0">
                    <a:pos x="39" y="604"/>
                  </a:cxn>
                  <a:cxn ang="0">
                    <a:pos x="26" y="643"/>
                  </a:cxn>
                  <a:cxn ang="0">
                    <a:pos x="15" y="682"/>
                  </a:cxn>
                  <a:cxn ang="0">
                    <a:pos x="7" y="724"/>
                  </a:cxn>
                  <a:cxn ang="0">
                    <a:pos x="3" y="765"/>
                  </a:cxn>
                  <a:cxn ang="0">
                    <a:pos x="0" y="806"/>
                  </a:cxn>
                  <a:cxn ang="0">
                    <a:pos x="22" y="786"/>
                  </a:cxn>
                  <a:cxn ang="0">
                    <a:pos x="26" y="746"/>
                  </a:cxn>
                  <a:cxn ang="0">
                    <a:pos x="32" y="707"/>
                  </a:cxn>
                  <a:cxn ang="0">
                    <a:pos x="40" y="667"/>
                  </a:cxn>
                  <a:cxn ang="0">
                    <a:pos x="53" y="629"/>
                  </a:cxn>
                  <a:cxn ang="0">
                    <a:pos x="67" y="592"/>
                  </a:cxn>
                  <a:cxn ang="0">
                    <a:pos x="84" y="555"/>
                  </a:cxn>
                  <a:cxn ang="0">
                    <a:pos x="104" y="519"/>
                  </a:cxn>
                  <a:cxn ang="0">
                    <a:pos x="127" y="484"/>
                  </a:cxn>
                  <a:cxn ang="0">
                    <a:pos x="152" y="449"/>
                  </a:cxn>
                  <a:cxn ang="0">
                    <a:pos x="180" y="416"/>
                  </a:cxn>
                  <a:cxn ang="0">
                    <a:pos x="209" y="384"/>
                  </a:cxn>
                  <a:cxn ang="0">
                    <a:pos x="241" y="352"/>
                  </a:cxn>
                  <a:cxn ang="0">
                    <a:pos x="276" y="322"/>
                  </a:cxn>
                  <a:cxn ang="0">
                    <a:pos x="311" y="293"/>
                  </a:cxn>
                  <a:cxn ang="0">
                    <a:pos x="350" y="265"/>
                  </a:cxn>
                  <a:cxn ang="0">
                    <a:pos x="391" y="238"/>
                  </a:cxn>
                  <a:cxn ang="0">
                    <a:pos x="433" y="213"/>
                  </a:cxn>
                  <a:cxn ang="0">
                    <a:pos x="477" y="189"/>
                  </a:cxn>
                  <a:cxn ang="0">
                    <a:pos x="523" y="166"/>
                  </a:cxn>
                  <a:cxn ang="0">
                    <a:pos x="595" y="135"/>
                  </a:cxn>
                  <a:cxn ang="0">
                    <a:pos x="697" y="98"/>
                  </a:cxn>
                  <a:cxn ang="0">
                    <a:pos x="805" y="69"/>
                  </a:cxn>
                  <a:cxn ang="0">
                    <a:pos x="918" y="46"/>
                  </a:cxn>
                  <a:cxn ang="0">
                    <a:pos x="1035" y="30"/>
                  </a:cxn>
                  <a:cxn ang="0">
                    <a:pos x="1125" y="24"/>
                  </a:cxn>
                  <a:cxn ang="0">
                    <a:pos x="1187" y="22"/>
                  </a:cxn>
                  <a:cxn ang="0">
                    <a:pos x="1217" y="21"/>
                  </a:cxn>
                  <a:cxn ang="0">
                    <a:pos x="1223" y="21"/>
                  </a:cxn>
                  <a:cxn ang="0">
                    <a:pos x="1228" y="15"/>
                  </a:cxn>
                  <a:cxn ang="0">
                    <a:pos x="1228" y="6"/>
                  </a:cxn>
                  <a:cxn ang="0">
                    <a:pos x="1223" y="1"/>
                  </a:cxn>
                </a:cxnLst>
                <a:rect l="0" t="0" r="r" b="b"/>
                <a:pathLst>
                  <a:path w="1229" h="806">
                    <a:moveTo>
                      <a:pt x="1217" y="0"/>
                    </a:moveTo>
                    <a:lnTo>
                      <a:pt x="1217" y="0"/>
                    </a:lnTo>
                    <a:lnTo>
                      <a:pt x="1186" y="0"/>
                    </a:lnTo>
                    <a:lnTo>
                      <a:pt x="1156" y="1"/>
                    </a:lnTo>
                    <a:lnTo>
                      <a:pt x="1124" y="2"/>
                    </a:lnTo>
                    <a:lnTo>
                      <a:pt x="1094" y="4"/>
                    </a:lnTo>
                    <a:lnTo>
                      <a:pt x="1032" y="9"/>
                    </a:lnTo>
                    <a:lnTo>
                      <a:pt x="972" y="17"/>
                    </a:lnTo>
                    <a:lnTo>
                      <a:pt x="914" y="26"/>
                    </a:lnTo>
                    <a:lnTo>
                      <a:pt x="856" y="36"/>
                    </a:lnTo>
                    <a:lnTo>
                      <a:pt x="800" y="49"/>
                    </a:lnTo>
                    <a:lnTo>
                      <a:pt x="745" y="63"/>
                    </a:lnTo>
                    <a:lnTo>
                      <a:pt x="691" y="79"/>
                    </a:lnTo>
                    <a:lnTo>
                      <a:pt x="638" y="96"/>
                    </a:lnTo>
                    <a:lnTo>
                      <a:pt x="587" y="115"/>
                    </a:lnTo>
                    <a:lnTo>
                      <a:pt x="539" y="137"/>
                    </a:lnTo>
                    <a:lnTo>
                      <a:pt x="514" y="148"/>
                    </a:lnTo>
                    <a:lnTo>
                      <a:pt x="491" y="159"/>
                    </a:lnTo>
                    <a:lnTo>
                      <a:pt x="468" y="171"/>
                    </a:lnTo>
                    <a:lnTo>
                      <a:pt x="445" y="183"/>
                    </a:lnTo>
                    <a:lnTo>
                      <a:pt x="423" y="195"/>
                    </a:lnTo>
                    <a:lnTo>
                      <a:pt x="401" y="208"/>
                    </a:lnTo>
                    <a:lnTo>
                      <a:pt x="380" y="221"/>
                    </a:lnTo>
                    <a:lnTo>
                      <a:pt x="359" y="234"/>
                    </a:lnTo>
                    <a:lnTo>
                      <a:pt x="338" y="249"/>
                    </a:lnTo>
                    <a:lnTo>
                      <a:pt x="318" y="262"/>
                    </a:lnTo>
                    <a:lnTo>
                      <a:pt x="299" y="277"/>
                    </a:lnTo>
                    <a:lnTo>
                      <a:pt x="280" y="291"/>
                    </a:lnTo>
                    <a:lnTo>
                      <a:pt x="261" y="306"/>
                    </a:lnTo>
                    <a:lnTo>
                      <a:pt x="243" y="321"/>
                    </a:lnTo>
                    <a:lnTo>
                      <a:pt x="227" y="337"/>
                    </a:lnTo>
                    <a:lnTo>
                      <a:pt x="210" y="353"/>
                    </a:lnTo>
                    <a:lnTo>
                      <a:pt x="193" y="370"/>
                    </a:lnTo>
                    <a:lnTo>
                      <a:pt x="177" y="386"/>
                    </a:lnTo>
                    <a:lnTo>
                      <a:pt x="163" y="403"/>
                    </a:lnTo>
                    <a:lnTo>
                      <a:pt x="148" y="420"/>
                    </a:lnTo>
                    <a:lnTo>
                      <a:pt x="134" y="437"/>
                    </a:lnTo>
                    <a:lnTo>
                      <a:pt x="122" y="454"/>
                    </a:lnTo>
                    <a:lnTo>
                      <a:pt x="109" y="472"/>
                    </a:lnTo>
                    <a:lnTo>
                      <a:pt x="97" y="491"/>
                    </a:lnTo>
                    <a:lnTo>
                      <a:pt x="85" y="509"/>
                    </a:lnTo>
                    <a:lnTo>
                      <a:pt x="75" y="527"/>
                    </a:lnTo>
                    <a:lnTo>
                      <a:pt x="65" y="546"/>
                    </a:lnTo>
                    <a:lnTo>
                      <a:pt x="56" y="564"/>
                    </a:lnTo>
                    <a:lnTo>
                      <a:pt x="48" y="583"/>
                    </a:lnTo>
                    <a:lnTo>
                      <a:pt x="39" y="604"/>
                    </a:lnTo>
                    <a:lnTo>
                      <a:pt x="32" y="623"/>
                    </a:lnTo>
                    <a:lnTo>
                      <a:pt x="26" y="643"/>
                    </a:lnTo>
                    <a:lnTo>
                      <a:pt x="20" y="662"/>
                    </a:lnTo>
                    <a:lnTo>
                      <a:pt x="15" y="682"/>
                    </a:lnTo>
                    <a:lnTo>
                      <a:pt x="11" y="702"/>
                    </a:lnTo>
                    <a:lnTo>
                      <a:pt x="7" y="724"/>
                    </a:lnTo>
                    <a:lnTo>
                      <a:pt x="5" y="744"/>
                    </a:lnTo>
                    <a:lnTo>
                      <a:pt x="3" y="765"/>
                    </a:lnTo>
                    <a:lnTo>
                      <a:pt x="1" y="785"/>
                    </a:lnTo>
                    <a:lnTo>
                      <a:pt x="0" y="806"/>
                    </a:lnTo>
                    <a:lnTo>
                      <a:pt x="22" y="806"/>
                    </a:lnTo>
                    <a:lnTo>
                      <a:pt x="22" y="786"/>
                    </a:lnTo>
                    <a:lnTo>
                      <a:pt x="23" y="766"/>
                    </a:lnTo>
                    <a:lnTo>
                      <a:pt x="26" y="746"/>
                    </a:lnTo>
                    <a:lnTo>
                      <a:pt x="29" y="727"/>
                    </a:lnTo>
                    <a:lnTo>
                      <a:pt x="32" y="707"/>
                    </a:lnTo>
                    <a:lnTo>
                      <a:pt x="36" y="687"/>
                    </a:lnTo>
                    <a:lnTo>
                      <a:pt x="40" y="667"/>
                    </a:lnTo>
                    <a:lnTo>
                      <a:pt x="47" y="648"/>
                    </a:lnTo>
                    <a:lnTo>
                      <a:pt x="53" y="629"/>
                    </a:lnTo>
                    <a:lnTo>
                      <a:pt x="59" y="611"/>
                    </a:lnTo>
                    <a:lnTo>
                      <a:pt x="67" y="592"/>
                    </a:lnTo>
                    <a:lnTo>
                      <a:pt x="76" y="573"/>
                    </a:lnTo>
                    <a:lnTo>
                      <a:pt x="84" y="555"/>
                    </a:lnTo>
                    <a:lnTo>
                      <a:pt x="94" y="537"/>
                    </a:lnTo>
                    <a:lnTo>
                      <a:pt x="104" y="519"/>
                    </a:lnTo>
                    <a:lnTo>
                      <a:pt x="116" y="501"/>
                    </a:lnTo>
                    <a:lnTo>
                      <a:pt x="127" y="484"/>
                    </a:lnTo>
                    <a:lnTo>
                      <a:pt x="139" y="466"/>
                    </a:lnTo>
                    <a:lnTo>
                      <a:pt x="152" y="449"/>
                    </a:lnTo>
                    <a:lnTo>
                      <a:pt x="165" y="432"/>
                    </a:lnTo>
                    <a:lnTo>
                      <a:pt x="180" y="416"/>
                    </a:lnTo>
                    <a:lnTo>
                      <a:pt x="194" y="400"/>
                    </a:lnTo>
                    <a:lnTo>
                      <a:pt x="209" y="384"/>
                    </a:lnTo>
                    <a:lnTo>
                      <a:pt x="225" y="368"/>
                    </a:lnTo>
                    <a:lnTo>
                      <a:pt x="241" y="352"/>
                    </a:lnTo>
                    <a:lnTo>
                      <a:pt x="258" y="337"/>
                    </a:lnTo>
                    <a:lnTo>
                      <a:pt x="276" y="322"/>
                    </a:lnTo>
                    <a:lnTo>
                      <a:pt x="294" y="307"/>
                    </a:lnTo>
                    <a:lnTo>
                      <a:pt x="311" y="293"/>
                    </a:lnTo>
                    <a:lnTo>
                      <a:pt x="330" y="279"/>
                    </a:lnTo>
                    <a:lnTo>
                      <a:pt x="350" y="265"/>
                    </a:lnTo>
                    <a:lnTo>
                      <a:pt x="370" y="252"/>
                    </a:lnTo>
                    <a:lnTo>
                      <a:pt x="391" y="238"/>
                    </a:lnTo>
                    <a:lnTo>
                      <a:pt x="412" y="225"/>
                    </a:lnTo>
                    <a:lnTo>
                      <a:pt x="433" y="213"/>
                    </a:lnTo>
                    <a:lnTo>
                      <a:pt x="455" y="200"/>
                    </a:lnTo>
                    <a:lnTo>
                      <a:pt x="477" y="189"/>
                    </a:lnTo>
                    <a:lnTo>
                      <a:pt x="500" y="177"/>
                    </a:lnTo>
                    <a:lnTo>
                      <a:pt x="523" y="166"/>
                    </a:lnTo>
                    <a:lnTo>
                      <a:pt x="547" y="156"/>
                    </a:lnTo>
                    <a:lnTo>
                      <a:pt x="595" y="135"/>
                    </a:lnTo>
                    <a:lnTo>
                      <a:pt x="646" y="116"/>
                    </a:lnTo>
                    <a:lnTo>
                      <a:pt x="697" y="98"/>
                    </a:lnTo>
                    <a:lnTo>
                      <a:pt x="750" y="83"/>
                    </a:lnTo>
                    <a:lnTo>
                      <a:pt x="805" y="69"/>
                    </a:lnTo>
                    <a:lnTo>
                      <a:pt x="860" y="57"/>
                    </a:lnTo>
                    <a:lnTo>
                      <a:pt x="918" y="46"/>
                    </a:lnTo>
                    <a:lnTo>
                      <a:pt x="976" y="37"/>
                    </a:lnTo>
                    <a:lnTo>
                      <a:pt x="1035" y="30"/>
                    </a:lnTo>
                    <a:lnTo>
                      <a:pt x="1095" y="25"/>
                    </a:lnTo>
                    <a:lnTo>
                      <a:pt x="1125" y="24"/>
                    </a:lnTo>
                    <a:lnTo>
                      <a:pt x="1156" y="22"/>
                    </a:lnTo>
                    <a:lnTo>
                      <a:pt x="1187" y="22"/>
                    </a:lnTo>
                    <a:lnTo>
                      <a:pt x="1217" y="21"/>
                    </a:lnTo>
                    <a:lnTo>
                      <a:pt x="1217" y="21"/>
                    </a:lnTo>
                    <a:lnTo>
                      <a:pt x="1217" y="21"/>
                    </a:lnTo>
                    <a:lnTo>
                      <a:pt x="1223" y="21"/>
                    </a:lnTo>
                    <a:lnTo>
                      <a:pt x="1226" y="18"/>
                    </a:lnTo>
                    <a:lnTo>
                      <a:pt x="1228" y="15"/>
                    </a:lnTo>
                    <a:lnTo>
                      <a:pt x="1229" y="10"/>
                    </a:lnTo>
                    <a:lnTo>
                      <a:pt x="1228" y="6"/>
                    </a:lnTo>
                    <a:lnTo>
                      <a:pt x="1226" y="3"/>
                    </a:lnTo>
                    <a:lnTo>
                      <a:pt x="1223" y="1"/>
                    </a:lnTo>
                    <a:lnTo>
                      <a:pt x="1217"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p:nvSpPr>
            <p:spPr bwMode="auto">
              <a:xfrm>
                <a:off x="7845425" y="2568575"/>
                <a:ext cx="100013" cy="80962"/>
              </a:xfrm>
              <a:custGeom>
                <a:avLst/>
                <a:gdLst/>
                <a:ahLst/>
                <a:cxnLst>
                  <a:cxn ang="0">
                    <a:pos x="1197" y="806"/>
                  </a:cxn>
                  <a:cxn ang="0">
                    <a:pos x="1194" y="765"/>
                  </a:cxn>
                  <a:cxn ang="0">
                    <a:pos x="1190" y="724"/>
                  </a:cxn>
                  <a:cxn ang="0">
                    <a:pos x="1182" y="682"/>
                  </a:cxn>
                  <a:cxn ang="0">
                    <a:pos x="1171" y="643"/>
                  </a:cxn>
                  <a:cxn ang="0">
                    <a:pos x="1158" y="604"/>
                  </a:cxn>
                  <a:cxn ang="0">
                    <a:pos x="1141" y="564"/>
                  </a:cxn>
                  <a:cxn ang="0">
                    <a:pos x="1122" y="527"/>
                  </a:cxn>
                  <a:cxn ang="0">
                    <a:pos x="1100" y="491"/>
                  </a:cxn>
                  <a:cxn ang="0">
                    <a:pos x="1076" y="454"/>
                  </a:cxn>
                  <a:cxn ang="0">
                    <a:pos x="1049" y="420"/>
                  </a:cxn>
                  <a:cxn ang="0">
                    <a:pos x="1021" y="386"/>
                  </a:cxn>
                  <a:cxn ang="0">
                    <a:pos x="989" y="353"/>
                  </a:cxn>
                  <a:cxn ang="0">
                    <a:pos x="955" y="322"/>
                  </a:cxn>
                  <a:cxn ang="0">
                    <a:pos x="919" y="291"/>
                  </a:cxn>
                  <a:cxn ang="0">
                    <a:pos x="881" y="263"/>
                  </a:cxn>
                  <a:cxn ang="0">
                    <a:pos x="842" y="234"/>
                  </a:cxn>
                  <a:cxn ang="0">
                    <a:pos x="800" y="208"/>
                  </a:cxn>
                  <a:cxn ang="0">
                    <a:pos x="757" y="183"/>
                  </a:cxn>
                  <a:cxn ang="0">
                    <a:pos x="665" y="137"/>
                  </a:cxn>
                  <a:cxn ang="0">
                    <a:pos x="566" y="96"/>
                  </a:cxn>
                  <a:cxn ang="0">
                    <a:pos x="461" y="63"/>
                  </a:cxn>
                  <a:cxn ang="0">
                    <a:pos x="352" y="36"/>
                  </a:cxn>
                  <a:cxn ang="0">
                    <a:pos x="238" y="17"/>
                  </a:cxn>
                  <a:cxn ang="0">
                    <a:pos x="121" y="4"/>
                  </a:cxn>
                  <a:cxn ang="0">
                    <a:pos x="61" y="1"/>
                  </a:cxn>
                  <a:cxn ang="0">
                    <a:pos x="0" y="0"/>
                  </a:cxn>
                  <a:cxn ang="0">
                    <a:pos x="31" y="22"/>
                  </a:cxn>
                  <a:cxn ang="0">
                    <a:pos x="91" y="24"/>
                  </a:cxn>
                  <a:cxn ang="0">
                    <a:pos x="179" y="30"/>
                  </a:cxn>
                  <a:cxn ang="0">
                    <a:pos x="293" y="46"/>
                  </a:cxn>
                  <a:cxn ang="0">
                    <a:pos x="403" y="69"/>
                  </a:cxn>
                  <a:cxn ang="0">
                    <a:pos x="507" y="98"/>
                  </a:cxn>
                  <a:cxn ang="0">
                    <a:pos x="607" y="135"/>
                  </a:cxn>
                  <a:cxn ang="0">
                    <a:pos x="701" y="177"/>
                  </a:cxn>
                  <a:cxn ang="0">
                    <a:pos x="767" y="213"/>
                  </a:cxn>
                  <a:cxn ang="0">
                    <a:pos x="809" y="238"/>
                  </a:cxn>
                  <a:cxn ang="0">
                    <a:pos x="849" y="265"/>
                  </a:cxn>
                  <a:cxn ang="0">
                    <a:pos x="888" y="293"/>
                  </a:cxn>
                  <a:cxn ang="0">
                    <a:pos x="923" y="322"/>
                  </a:cxn>
                  <a:cxn ang="0">
                    <a:pos x="957" y="352"/>
                  </a:cxn>
                  <a:cxn ang="0">
                    <a:pos x="989" y="384"/>
                  </a:cxn>
                  <a:cxn ang="0">
                    <a:pos x="1019" y="416"/>
                  </a:cxn>
                  <a:cxn ang="0">
                    <a:pos x="1046" y="449"/>
                  </a:cxn>
                  <a:cxn ang="0">
                    <a:pos x="1071" y="484"/>
                  </a:cxn>
                  <a:cxn ang="0">
                    <a:pos x="1093" y="519"/>
                  </a:cxn>
                  <a:cxn ang="0">
                    <a:pos x="1113" y="555"/>
                  </a:cxn>
                  <a:cxn ang="0">
                    <a:pos x="1130" y="592"/>
                  </a:cxn>
                  <a:cxn ang="0">
                    <a:pos x="1144" y="629"/>
                  </a:cxn>
                  <a:cxn ang="0">
                    <a:pos x="1157" y="667"/>
                  </a:cxn>
                  <a:cxn ang="0">
                    <a:pos x="1165" y="707"/>
                  </a:cxn>
                  <a:cxn ang="0">
                    <a:pos x="1171" y="746"/>
                  </a:cxn>
                  <a:cxn ang="0">
                    <a:pos x="1175" y="786"/>
                  </a:cxn>
                  <a:cxn ang="0">
                    <a:pos x="1175" y="806"/>
                  </a:cxn>
                  <a:cxn ang="0">
                    <a:pos x="1176" y="811"/>
                  </a:cxn>
                  <a:cxn ang="0">
                    <a:pos x="1182" y="816"/>
                  </a:cxn>
                  <a:cxn ang="0">
                    <a:pos x="1189" y="816"/>
                  </a:cxn>
                  <a:cxn ang="0">
                    <a:pos x="1196" y="811"/>
                  </a:cxn>
                </a:cxnLst>
                <a:rect l="0" t="0" r="r" b="b"/>
                <a:pathLst>
                  <a:path w="1197" h="816">
                    <a:moveTo>
                      <a:pt x="1197" y="806"/>
                    </a:moveTo>
                    <a:lnTo>
                      <a:pt x="1197" y="806"/>
                    </a:lnTo>
                    <a:lnTo>
                      <a:pt x="1196" y="785"/>
                    </a:lnTo>
                    <a:lnTo>
                      <a:pt x="1194" y="765"/>
                    </a:lnTo>
                    <a:lnTo>
                      <a:pt x="1192" y="744"/>
                    </a:lnTo>
                    <a:lnTo>
                      <a:pt x="1190" y="724"/>
                    </a:lnTo>
                    <a:lnTo>
                      <a:pt x="1186" y="702"/>
                    </a:lnTo>
                    <a:lnTo>
                      <a:pt x="1182" y="682"/>
                    </a:lnTo>
                    <a:lnTo>
                      <a:pt x="1177" y="662"/>
                    </a:lnTo>
                    <a:lnTo>
                      <a:pt x="1171" y="643"/>
                    </a:lnTo>
                    <a:lnTo>
                      <a:pt x="1165" y="623"/>
                    </a:lnTo>
                    <a:lnTo>
                      <a:pt x="1158" y="604"/>
                    </a:lnTo>
                    <a:lnTo>
                      <a:pt x="1149" y="583"/>
                    </a:lnTo>
                    <a:lnTo>
                      <a:pt x="1141" y="564"/>
                    </a:lnTo>
                    <a:lnTo>
                      <a:pt x="1132" y="546"/>
                    </a:lnTo>
                    <a:lnTo>
                      <a:pt x="1122" y="527"/>
                    </a:lnTo>
                    <a:lnTo>
                      <a:pt x="1112" y="509"/>
                    </a:lnTo>
                    <a:lnTo>
                      <a:pt x="1100" y="491"/>
                    </a:lnTo>
                    <a:lnTo>
                      <a:pt x="1089" y="472"/>
                    </a:lnTo>
                    <a:lnTo>
                      <a:pt x="1076" y="454"/>
                    </a:lnTo>
                    <a:lnTo>
                      <a:pt x="1063" y="437"/>
                    </a:lnTo>
                    <a:lnTo>
                      <a:pt x="1049" y="420"/>
                    </a:lnTo>
                    <a:lnTo>
                      <a:pt x="1035" y="403"/>
                    </a:lnTo>
                    <a:lnTo>
                      <a:pt x="1021" y="386"/>
                    </a:lnTo>
                    <a:lnTo>
                      <a:pt x="1005" y="370"/>
                    </a:lnTo>
                    <a:lnTo>
                      <a:pt x="989" y="353"/>
                    </a:lnTo>
                    <a:lnTo>
                      <a:pt x="972" y="337"/>
                    </a:lnTo>
                    <a:lnTo>
                      <a:pt x="955" y="322"/>
                    </a:lnTo>
                    <a:lnTo>
                      <a:pt x="938" y="306"/>
                    </a:lnTo>
                    <a:lnTo>
                      <a:pt x="919" y="291"/>
                    </a:lnTo>
                    <a:lnTo>
                      <a:pt x="900" y="277"/>
                    </a:lnTo>
                    <a:lnTo>
                      <a:pt x="881" y="263"/>
                    </a:lnTo>
                    <a:lnTo>
                      <a:pt x="861" y="249"/>
                    </a:lnTo>
                    <a:lnTo>
                      <a:pt x="842" y="234"/>
                    </a:lnTo>
                    <a:lnTo>
                      <a:pt x="821" y="221"/>
                    </a:lnTo>
                    <a:lnTo>
                      <a:pt x="800" y="208"/>
                    </a:lnTo>
                    <a:lnTo>
                      <a:pt x="779" y="195"/>
                    </a:lnTo>
                    <a:lnTo>
                      <a:pt x="757" y="183"/>
                    </a:lnTo>
                    <a:lnTo>
                      <a:pt x="711" y="159"/>
                    </a:lnTo>
                    <a:lnTo>
                      <a:pt x="665" y="137"/>
                    </a:lnTo>
                    <a:lnTo>
                      <a:pt x="615" y="115"/>
                    </a:lnTo>
                    <a:lnTo>
                      <a:pt x="566" y="96"/>
                    </a:lnTo>
                    <a:lnTo>
                      <a:pt x="515" y="79"/>
                    </a:lnTo>
                    <a:lnTo>
                      <a:pt x="461" y="63"/>
                    </a:lnTo>
                    <a:lnTo>
                      <a:pt x="408" y="49"/>
                    </a:lnTo>
                    <a:lnTo>
                      <a:pt x="352" y="36"/>
                    </a:lnTo>
                    <a:lnTo>
                      <a:pt x="296" y="26"/>
                    </a:lnTo>
                    <a:lnTo>
                      <a:pt x="238" y="17"/>
                    </a:lnTo>
                    <a:lnTo>
                      <a:pt x="181" y="9"/>
                    </a:lnTo>
                    <a:lnTo>
                      <a:pt x="121" y="4"/>
                    </a:lnTo>
                    <a:lnTo>
                      <a:pt x="92" y="2"/>
                    </a:lnTo>
                    <a:lnTo>
                      <a:pt x="61" y="1"/>
                    </a:lnTo>
                    <a:lnTo>
                      <a:pt x="31" y="0"/>
                    </a:lnTo>
                    <a:lnTo>
                      <a:pt x="0" y="0"/>
                    </a:lnTo>
                    <a:lnTo>
                      <a:pt x="0" y="21"/>
                    </a:lnTo>
                    <a:lnTo>
                      <a:pt x="31" y="22"/>
                    </a:lnTo>
                    <a:lnTo>
                      <a:pt x="60" y="22"/>
                    </a:lnTo>
                    <a:lnTo>
                      <a:pt x="91" y="24"/>
                    </a:lnTo>
                    <a:lnTo>
                      <a:pt x="120" y="25"/>
                    </a:lnTo>
                    <a:lnTo>
                      <a:pt x="179" y="30"/>
                    </a:lnTo>
                    <a:lnTo>
                      <a:pt x="236" y="37"/>
                    </a:lnTo>
                    <a:lnTo>
                      <a:pt x="293" y="46"/>
                    </a:lnTo>
                    <a:lnTo>
                      <a:pt x="348" y="57"/>
                    </a:lnTo>
                    <a:lnTo>
                      <a:pt x="403" y="69"/>
                    </a:lnTo>
                    <a:lnTo>
                      <a:pt x="455" y="83"/>
                    </a:lnTo>
                    <a:lnTo>
                      <a:pt x="507" y="98"/>
                    </a:lnTo>
                    <a:lnTo>
                      <a:pt x="558" y="116"/>
                    </a:lnTo>
                    <a:lnTo>
                      <a:pt x="607" y="135"/>
                    </a:lnTo>
                    <a:lnTo>
                      <a:pt x="655" y="156"/>
                    </a:lnTo>
                    <a:lnTo>
                      <a:pt x="701" y="177"/>
                    </a:lnTo>
                    <a:lnTo>
                      <a:pt x="746" y="201"/>
                    </a:lnTo>
                    <a:lnTo>
                      <a:pt x="767" y="213"/>
                    </a:lnTo>
                    <a:lnTo>
                      <a:pt x="788" y="225"/>
                    </a:lnTo>
                    <a:lnTo>
                      <a:pt x="809" y="238"/>
                    </a:lnTo>
                    <a:lnTo>
                      <a:pt x="829" y="252"/>
                    </a:lnTo>
                    <a:lnTo>
                      <a:pt x="849" y="265"/>
                    </a:lnTo>
                    <a:lnTo>
                      <a:pt x="869" y="279"/>
                    </a:lnTo>
                    <a:lnTo>
                      <a:pt x="888" y="293"/>
                    </a:lnTo>
                    <a:lnTo>
                      <a:pt x="905" y="307"/>
                    </a:lnTo>
                    <a:lnTo>
                      <a:pt x="923" y="322"/>
                    </a:lnTo>
                    <a:lnTo>
                      <a:pt x="940" y="337"/>
                    </a:lnTo>
                    <a:lnTo>
                      <a:pt x="957" y="352"/>
                    </a:lnTo>
                    <a:lnTo>
                      <a:pt x="973" y="368"/>
                    </a:lnTo>
                    <a:lnTo>
                      <a:pt x="989" y="384"/>
                    </a:lnTo>
                    <a:lnTo>
                      <a:pt x="1004" y="400"/>
                    </a:lnTo>
                    <a:lnTo>
                      <a:pt x="1019" y="416"/>
                    </a:lnTo>
                    <a:lnTo>
                      <a:pt x="1032" y="432"/>
                    </a:lnTo>
                    <a:lnTo>
                      <a:pt x="1046" y="449"/>
                    </a:lnTo>
                    <a:lnTo>
                      <a:pt x="1058" y="466"/>
                    </a:lnTo>
                    <a:lnTo>
                      <a:pt x="1071" y="484"/>
                    </a:lnTo>
                    <a:lnTo>
                      <a:pt x="1082" y="501"/>
                    </a:lnTo>
                    <a:lnTo>
                      <a:pt x="1093" y="519"/>
                    </a:lnTo>
                    <a:lnTo>
                      <a:pt x="1103" y="537"/>
                    </a:lnTo>
                    <a:lnTo>
                      <a:pt x="1113" y="555"/>
                    </a:lnTo>
                    <a:lnTo>
                      <a:pt x="1121" y="573"/>
                    </a:lnTo>
                    <a:lnTo>
                      <a:pt x="1130" y="592"/>
                    </a:lnTo>
                    <a:lnTo>
                      <a:pt x="1138" y="611"/>
                    </a:lnTo>
                    <a:lnTo>
                      <a:pt x="1144" y="629"/>
                    </a:lnTo>
                    <a:lnTo>
                      <a:pt x="1150" y="648"/>
                    </a:lnTo>
                    <a:lnTo>
                      <a:pt x="1157" y="667"/>
                    </a:lnTo>
                    <a:lnTo>
                      <a:pt x="1161" y="687"/>
                    </a:lnTo>
                    <a:lnTo>
                      <a:pt x="1165" y="707"/>
                    </a:lnTo>
                    <a:lnTo>
                      <a:pt x="1168" y="727"/>
                    </a:lnTo>
                    <a:lnTo>
                      <a:pt x="1171" y="746"/>
                    </a:lnTo>
                    <a:lnTo>
                      <a:pt x="1174" y="766"/>
                    </a:lnTo>
                    <a:lnTo>
                      <a:pt x="1175" y="786"/>
                    </a:lnTo>
                    <a:lnTo>
                      <a:pt x="1175" y="806"/>
                    </a:lnTo>
                    <a:lnTo>
                      <a:pt x="1175" y="806"/>
                    </a:lnTo>
                    <a:lnTo>
                      <a:pt x="1175" y="806"/>
                    </a:lnTo>
                    <a:lnTo>
                      <a:pt x="1176" y="811"/>
                    </a:lnTo>
                    <a:lnTo>
                      <a:pt x="1178" y="814"/>
                    </a:lnTo>
                    <a:lnTo>
                      <a:pt x="1182" y="816"/>
                    </a:lnTo>
                    <a:lnTo>
                      <a:pt x="1185" y="816"/>
                    </a:lnTo>
                    <a:lnTo>
                      <a:pt x="1189" y="816"/>
                    </a:lnTo>
                    <a:lnTo>
                      <a:pt x="1192" y="814"/>
                    </a:lnTo>
                    <a:lnTo>
                      <a:pt x="1196" y="811"/>
                    </a:lnTo>
                    <a:lnTo>
                      <a:pt x="1197" y="80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noEditPoints="1"/>
              </p:cNvSpPr>
              <p:nvPr/>
            </p:nvSpPr>
            <p:spPr bwMode="auto">
              <a:xfrm>
                <a:off x="7764463" y="2613025"/>
                <a:ext cx="153988" cy="53975"/>
              </a:xfrm>
              <a:custGeom>
                <a:avLst/>
                <a:gdLst/>
                <a:ahLst/>
                <a:cxnLst>
                  <a:cxn ang="0">
                    <a:pos x="669" y="140"/>
                  </a:cxn>
                  <a:cxn ang="0">
                    <a:pos x="556" y="58"/>
                  </a:cxn>
                  <a:cxn ang="0">
                    <a:pos x="691" y="22"/>
                  </a:cxn>
                  <a:cxn ang="0">
                    <a:pos x="599" y="45"/>
                  </a:cxn>
                  <a:cxn ang="0">
                    <a:pos x="710" y="131"/>
                  </a:cxn>
                  <a:cxn ang="0">
                    <a:pos x="579" y="199"/>
                  </a:cxn>
                  <a:cxn ang="0">
                    <a:pos x="836" y="79"/>
                  </a:cxn>
                  <a:cxn ang="0">
                    <a:pos x="965" y="126"/>
                  </a:cxn>
                  <a:cxn ang="0">
                    <a:pos x="851" y="203"/>
                  </a:cxn>
                  <a:cxn ang="0">
                    <a:pos x="915" y="169"/>
                  </a:cxn>
                  <a:cxn ang="0">
                    <a:pos x="994" y="61"/>
                  </a:cxn>
                  <a:cxn ang="0">
                    <a:pos x="1128" y="95"/>
                  </a:cxn>
                  <a:cxn ang="0">
                    <a:pos x="1075" y="213"/>
                  </a:cxn>
                  <a:cxn ang="0">
                    <a:pos x="1071" y="181"/>
                  </a:cxn>
                  <a:cxn ang="0">
                    <a:pos x="1034" y="113"/>
                  </a:cxn>
                  <a:cxn ang="0">
                    <a:pos x="1166" y="182"/>
                  </a:cxn>
                  <a:cxn ang="0">
                    <a:pos x="1221" y="57"/>
                  </a:cxn>
                  <a:cxn ang="0">
                    <a:pos x="1203" y="174"/>
                  </a:cxn>
                  <a:cxn ang="0">
                    <a:pos x="1223" y="87"/>
                  </a:cxn>
                  <a:cxn ang="0">
                    <a:pos x="133" y="525"/>
                  </a:cxn>
                  <a:cxn ang="0">
                    <a:pos x="0" y="441"/>
                  </a:cxn>
                  <a:cxn ang="0">
                    <a:pos x="127" y="327"/>
                  </a:cxn>
                  <a:cxn ang="0">
                    <a:pos x="71" y="360"/>
                  </a:cxn>
                  <a:cxn ang="0">
                    <a:pos x="75" y="497"/>
                  </a:cxn>
                  <a:cxn ang="0">
                    <a:pos x="291" y="379"/>
                  </a:cxn>
                  <a:cxn ang="0">
                    <a:pos x="286" y="409"/>
                  </a:cxn>
                  <a:cxn ang="0">
                    <a:pos x="377" y="411"/>
                  </a:cxn>
                  <a:cxn ang="0">
                    <a:pos x="497" y="499"/>
                  </a:cxn>
                  <a:cxn ang="0">
                    <a:pos x="377" y="515"/>
                  </a:cxn>
                  <a:cxn ang="0">
                    <a:pos x="457" y="416"/>
                  </a:cxn>
                  <a:cxn ang="0">
                    <a:pos x="408" y="482"/>
                  </a:cxn>
                  <a:cxn ang="0">
                    <a:pos x="572" y="531"/>
                  </a:cxn>
                  <a:cxn ang="0">
                    <a:pos x="598" y="414"/>
                  </a:cxn>
                  <a:cxn ang="0">
                    <a:pos x="677" y="381"/>
                  </a:cxn>
                  <a:cxn ang="0">
                    <a:pos x="731" y="526"/>
                  </a:cxn>
                  <a:cxn ang="0">
                    <a:pos x="636" y="477"/>
                  </a:cxn>
                  <a:cxn ang="0">
                    <a:pos x="699" y="408"/>
                  </a:cxn>
                  <a:cxn ang="0">
                    <a:pos x="679" y="500"/>
                  </a:cxn>
                  <a:cxn ang="0">
                    <a:pos x="881" y="415"/>
                  </a:cxn>
                  <a:cxn ang="0">
                    <a:pos x="868" y="502"/>
                  </a:cxn>
                  <a:cxn ang="0">
                    <a:pos x="854" y="534"/>
                  </a:cxn>
                  <a:cxn ang="0">
                    <a:pos x="802" y="410"/>
                  </a:cxn>
                  <a:cxn ang="0">
                    <a:pos x="996" y="413"/>
                  </a:cxn>
                  <a:cxn ang="0">
                    <a:pos x="961" y="515"/>
                  </a:cxn>
                  <a:cxn ang="0">
                    <a:pos x="1108" y="534"/>
                  </a:cxn>
                  <a:cxn ang="0">
                    <a:pos x="1053" y="405"/>
                  </a:cxn>
                  <a:cxn ang="0">
                    <a:pos x="1170" y="428"/>
                  </a:cxn>
                  <a:cxn ang="0">
                    <a:pos x="1133" y="484"/>
                  </a:cxn>
                  <a:cxn ang="0">
                    <a:pos x="1203" y="382"/>
                  </a:cxn>
                  <a:cxn ang="0">
                    <a:pos x="1260" y="415"/>
                  </a:cxn>
                  <a:cxn ang="0">
                    <a:pos x="1314" y="531"/>
                  </a:cxn>
                  <a:cxn ang="0">
                    <a:pos x="1468" y="479"/>
                  </a:cxn>
                  <a:cxn ang="0">
                    <a:pos x="1417" y="382"/>
                  </a:cxn>
                  <a:cxn ang="0">
                    <a:pos x="1433" y="408"/>
                  </a:cxn>
                  <a:cxn ang="0">
                    <a:pos x="1513" y="489"/>
                  </a:cxn>
                  <a:cxn ang="0">
                    <a:pos x="1400" y="522"/>
                  </a:cxn>
                  <a:cxn ang="0">
                    <a:pos x="1587" y="534"/>
                  </a:cxn>
                  <a:cxn ang="0">
                    <a:pos x="1679" y="325"/>
                  </a:cxn>
                  <a:cxn ang="0">
                    <a:pos x="1758" y="419"/>
                  </a:cxn>
                  <a:cxn ang="0">
                    <a:pos x="1848" y="481"/>
                  </a:cxn>
                  <a:cxn ang="0">
                    <a:pos x="1718" y="496"/>
                  </a:cxn>
                  <a:cxn ang="0">
                    <a:pos x="1780" y="379"/>
                  </a:cxn>
                </a:cxnLst>
                <a:rect l="0" t="0" r="r" b="b"/>
                <a:pathLst>
                  <a:path w="1848" h="534">
                    <a:moveTo>
                      <a:pt x="549" y="143"/>
                    </a:moveTo>
                    <a:lnTo>
                      <a:pt x="589" y="139"/>
                    </a:lnTo>
                    <a:lnTo>
                      <a:pt x="591" y="149"/>
                    </a:lnTo>
                    <a:lnTo>
                      <a:pt x="594" y="157"/>
                    </a:lnTo>
                    <a:lnTo>
                      <a:pt x="598" y="163"/>
                    </a:lnTo>
                    <a:lnTo>
                      <a:pt x="603" y="169"/>
                    </a:lnTo>
                    <a:lnTo>
                      <a:pt x="608" y="173"/>
                    </a:lnTo>
                    <a:lnTo>
                      <a:pt x="616" y="176"/>
                    </a:lnTo>
                    <a:lnTo>
                      <a:pt x="623" y="178"/>
                    </a:lnTo>
                    <a:lnTo>
                      <a:pt x="633" y="178"/>
                    </a:lnTo>
                    <a:lnTo>
                      <a:pt x="642" y="178"/>
                    </a:lnTo>
                    <a:lnTo>
                      <a:pt x="649" y="176"/>
                    </a:lnTo>
                    <a:lnTo>
                      <a:pt x="657" y="173"/>
                    </a:lnTo>
                    <a:lnTo>
                      <a:pt x="662" y="170"/>
                    </a:lnTo>
                    <a:lnTo>
                      <a:pt x="666" y="165"/>
                    </a:lnTo>
                    <a:lnTo>
                      <a:pt x="669" y="161"/>
                    </a:lnTo>
                    <a:lnTo>
                      <a:pt x="671" y="156"/>
                    </a:lnTo>
                    <a:lnTo>
                      <a:pt x="671" y="150"/>
                    </a:lnTo>
                    <a:lnTo>
                      <a:pt x="671" y="147"/>
                    </a:lnTo>
                    <a:lnTo>
                      <a:pt x="670" y="143"/>
                    </a:lnTo>
                    <a:lnTo>
                      <a:pt x="669" y="140"/>
                    </a:lnTo>
                    <a:lnTo>
                      <a:pt x="667" y="138"/>
                    </a:lnTo>
                    <a:lnTo>
                      <a:pt x="665" y="135"/>
                    </a:lnTo>
                    <a:lnTo>
                      <a:pt x="662" y="132"/>
                    </a:lnTo>
                    <a:lnTo>
                      <a:pt x="658" y="130"/>
                    </a:lnTo>
                    <a:lnTo>
                      <a:pt x="652" y="128"/>
                    </a:lnTo>
                    <a:lnTo>
                      <a:pt x="648" y="126"/>
                    </a:lnTo>
                    <a:lnTo>
                      <a:pt x="641" y="124"/>
                    </a:lnTo>
                    <a:lnTo>
                      <a:pt x="633" y="122"/>
                    </a:lnTo>
                    <a:lnTo>
                      <a:pt x="621" y="119"/>
                    </a:lnTo>
                    <a:lnTo>
                      <a:pt x="605" y="115"/>
                    </a:lnTo>
                    <a:lnTo>
                      <a:pt x="593" y="110"/>
                    </a:lnTo>
                    <a:lnTo>
                      <a:pt x="582" y="105"/>
                    </a:lnTo>
                    <a:lnTo>
                      <a:pt x="575" y="99"/>
                    </a:lnTo>
                    <a:lnTo>
                      <a:pt x="571" y="95"/>
                    </a:lnTo>
                    <a:lnTo>
                      <a:pt x="567" y="90"/>
                    </a:lnTo>
                    <a:lnTo>
                      <a:pt x="563" y="85"/>
                    </a:lnTo>
                    <a:lnTo>
                      <a:pt x="561" y="80"/>
                    </a:lnTo>
                    <a:lnTo>
                      <a:pt x="559" y="75"/>
                    </a:lnTo>
                    <a:lnTo>
                      <a:pt x="557" y="69"/>
                    </a:lnTo>
                    <a:lnTo>
                      <a:pt x="557" y="64"/>
                    </a:lnTo>
                    <a:lnTo>
                      <a:pt x="556" y="58"/>
                    </a:lnTo>
                    <a:lnTo>
                      <a:pt x="557" y="50"/>
                    </a:lnTo>
                    <a:lnTo>
                      <a:pt x="558" y="43"/>
                    </a:lnTo>
                    <a:lnTo>
                      <a:pt x="561" y="36"/>
                    </a:lnTo>
                    <a:lnTo>
                      <a:pt x="566" y="29"/>
                    </a:lnTo>
                    <a:lnTo>
                      <a:pt x="570" y="22"/>
                    </a:lnTo>
                    <a:lnTo>
                      <a:pt x="576" y="16"/>
                    </a:lnTo>
                    <a:lnTo>
                      <a:pt x="582" y="11"/>
                    </a:lnTo>
                    <a:lnTo>
                      <a:pt x="591" y="7"/>
                    </a:lnTo>
                    <a:lnTo>
                      <a:pt x="599" y="4"/>
                    </a:lnTo>
                    <a:lnTo>
                      <a:pt x="608" y="2"/>
                    </a:lnTo>
                    <a:lnTo>
                      <a:pt x="619" y="0"/>
                    </a:lnTo>
                    <a:lnTo>
                      <a:pt x="629" y="0"/>
                    </a:lnTo>
                    <a:lnTo>
                      <a:pt x="639" y="0"/>
                    </a:lnTo>
                    <a:lnTo>
                      <a:pt x="647" y="1"/>
                    </a:lnTo>
                    <a:lnTo>
                      <a:pt x="656" y="2"/>
                    </a:lnTo>
                    <a:lnTo>
                      <a:pt x="663" y="4"/>
                    </a:lnTo>
                    <a:lnTo>
                      <a:pt x="669" y="7"/>
                    </a:lnTo>
                    <a:lnTo>
                      <a:pt x="675" y="9"/>
                    </a:lnTo>
                    <a:lnTo>
                      <a:pt x="682" y="13"/>
                    </a:lnTo>
                    <a:lnTo>
                      <a:pt x="686" y="17"/>
                    </a:lnTo>
                    <a:lnTo>
                      <a:pt x="691" y="22"/>
                    </a:lnTo>
                    <a:lnTo>
                      <a:pt x="694" y="27"/>
                    </a:lnTo>
                    <a:lnTo>
                      <a:pt x="699" y="32"/>
                    </a:lnTo>
                    <a:lnTo>
                      <a:pt x="701" y="37"/>
                    </a:lnTo>
                    <a:lnTo>
                      <a:pt x="703" y="43"/>
                    </a:lnTo>
                    <a:lnTo>
                      <a:pt x="705" y="49"/>
                    </a:lnTo>
                    <a:lnTo>
                      <a:pt x="706" y="56"/>
                    </a:lnTo>
                    <a:lnTo>
                      <a:pt x="707" y="63"/>
                    </a:lnTo>
                    <a:lnTo>
                      <a:pt x="666" y="64"/>
                    </a:lnTo>
                    <a:lnTo>
                      <a:pt x="664" y="57"/>
                    </a:lnTo>
                    <a:lnTo>
                      <a:pt x="662" y="51"/>
                    </a:lnTo>
                    <a:lnTo>
                      <a:pt x="659" y="46"/>
                    </a:lnTo>
                    <a:lnTo>
                      <a:pt x="655" y="42"/>
                    </a:lnTo>
                    <a:lnTo>
                      <a:pt x="650" y="39"/>
                    </a:lnTo>
                    <a:lnTo>
                      <a:pt x="644" y="37"/>
                    </a:lnTo>
                    <a:lnTo>
                      <a:pt x="637" y="35"/>
                    </a:lnTo>
                    <a:lnTo>
                      <a:pt x="629" y="35"/>
                    </a:lnTo>
                    <a:lnTo>
                      <a:pt x="621" y="35"/>
                    </a:lnTo>
                    <a:lnTo>
                      <a:pt x="614" y="37"/>
                    </a:lnTo>
                    <a:lnTo>
                      <a:pt x="607" y="39"/>
                    </a:lnTo>
                    <a:lnTo>
                      <a:pt x="601" y="42"/>
                    </a:lnTo>
                    <a:lnTo>
                      <a:pt x="599" y="45"/>
                    </a:lnTo>
                    <a:lnTo>
                      <a:pt x="597" y="48"/>
                    </a:lnTo>
                    <a:lnTo>
                      <a:pt x="596" y="51"/>
                    </a:lnTo>
                    <a:lnTo>
                      <a:pt x="595" y="55"/>
                    </a:lnTo>
                    <a:lnTo>
                      <a:pt x="596" y="59"/>
                    </a:lnTo>
                    <a:lnTo>
                      <a:pt x="597" y="62"/>
                    </a:lnTo>
                    <a:lnTo>
                      <a:pt x="599" y="65"/>
                    </a:lnTo>
                    <a:lnTo>
                      <a:pt x="601" y="67"/>
                    </a:lnTo>
                    <a:lnTo>
                      <a:pt x="606" y="71"/>
                    </a:lnTo>
                    <a:lnTo>
                      <a:pt x="615" y="74"/>
                    </a:lnTo>
                    <a:lnTo>
                      <a:pt x="625" y="78"/>
                    </a:lnTo>
                    <a:lnTo>
                      <a:pt x="639" y="81"/>
                    </a:lnTo>
                    <a:lnTo>
                      <a:pt x="652" y="85"/>
                    </a:lnTo>
                    <a:lnTo>
                      <a:pt x="664" y="88"/>
                    </a:lnTo>
                    <a:lnTo>
                      <a:pt x="674" y="92"/>
                    </a:lnTo>
                    <a:lnTo>
                      <a:pt x="682" y="96"/>
                    </a:lnTo>
                    <a:lnTo>
                      <a:pt x="689" y="100"/>
                    </a:lnTo>
                    <a:lnTo>
                      <a:pt x="694" y="105"/>
                    </a:lnTo>
                    <a:lnTo>
                      <a:pt x="700" y="110"/>
                    </a:lnTo>
                    <a:lnTo>
                      <a:pt x="704" y="116"/>
                    </a:lnTo>
                    <a:lnTo>
                      <a:pt x="708" y="123"/>
                    </a:lnTo>
                    <a:lnTo>
                      <a:pt x="710" y="131"/>
                    </a:lnTo>
                    <a:lnTo>
                      <a:pt x="712" y="141"/>
                    </a:lnTo>
                    <a:lnTo>
                      <a:pt x="712" y="150"/>
                    </a:lnTo>
                    <a:lnTo>
                      <a:pt x="711" y="159"/>
                    </a:lnTo>
                    <a:lnTo>
                      <a:pt x="710" y="167"/>
                    </a:lnTo>
                    <a:lnTo>
                      <a:pt x="707" y="175"/>
                    </a:lnTo>
                    <a:lnTo>
                      <a:pt x="703" y="183"/>
                    </a:lnTo>
                    <a:lnTo>
                      <a:pt x="697" y="190"/>
                    </a:lnTo>
                    <a:lnTo>
                      <a:pt x="691" y="196"/>
                    </a:lnTo>
                    <a:lnTo>
                      <a:pt x="684" y="201"/>
                    </a:lnTo>
                    <a:lnTo>
                      <a:pt x="675" y="205"/>
                    </a:lnTo>
                    <a:lnTo>
                      <a:pt x="666" y="209"/>
                    </a:lnTo>
                    <a:lnTo>
                      <a:pt x="656" y="211"/>
                    </a:lnTo>
                    <a:lnTo>
                      <a:pt x="644" y="212"/>
                    </a:lnTo>
                    <a:lnTo>
                      <a:pt x="632" y="213"/>
                    </a:lnTo>
                    <a:lnTo>
                      <a:pt x="623" y="213"/>
                    </a:lnTo>
                    <a:lnTo>
                      <a:pt x="614" y="212"/>
                    </a:lnTo>
                    <a:lnTo>
                      <a:pt x="606" y="210"/>
                    </a:lnTo>
                    <a:lnTo>
                      <a:pt x="598" y="208"/>
                    </a:lnTo>
                    <a:lnTo>
                      <a:pt x="592" y="206"/>
                    </a:lnTo>
                    <a:lnTo>
                      <a:pt x="584" y="203"/>
                    </a:lnTo>
                    <a:lnTo>
                      <a:pt x="579" y="199"/>
                    </a:lnTo>
                    <a:lnTo>
                      <a:pt x="574" y="195"/>
                    </a:lnTo>
                    <a:lnTo>
                      <a:pt x="569" y="190"/>
                    </a:lnTo>
                    <a:lnTo>
                      <a:pt x="564" y="185"/>
                    </a:lnTo>
                    <a:lnTo>
                      <a:pt x="560" y="179"/>
                    </a:lnTo>
                    <a:lnTo>
                      <a:pt x="557" y="173"/>
                    </a:lnTo>
                    <a:lnTo>
                      <a:pt x="554" y="166"/>
                    </a:lnTo>
                    <a:lnTo>
                      <a:pt x="552" y="159"/>
                    </a:lnTo>
                    <a:lnTo>
                      <a:pt x="551" y="151"/>
                    </a:lnTo>
                    <a:lnTo>
                      <a:pt x="549" y="143"/>
                    </a:lnTo>
                    <a:close/>
                    <a:moveTo>
                      <a:pt x="746" y="209"/>
                    </a:moveTo>
                    <a:lnTo>
                      <a:pt x="746" y="3"/>
                    </a:lnTo>
                    <a:lnTo>
                      <a:pt x="784" y="3"/>
                    </a:lnTo>
                    <a:lnTo>
                      <a:pt x="784" y="209"/>
                    </a:lnTo>
                    <a:lnTo>
                      <a:pt x="746" y="209"/>
                    </a:lnTo>
                    <a:close/>
                    <a:moveTo>
                      <a:pt x="815" y="132"/>
                    </a:moveTo>
                    <a:lnTo>
                      <a:pt x="816" y="123"/>
                    </a:lnTo>
                    <a:lnTo>
                      <a:pt x="817" y="113"/>
                    </a:lnTo>
                    <a:lnTo>
                      <a:pt x="820" y="104"/>
                    </a:lnTo>
                    <a:lnTo>
                      <a:pt x="824" y="95"/>
                    </a:lnTo>
                    <a:lnTo>
                      <a:pt x="829" y="86"/>
                    </a:lnTo>
                    <a:lnTo>
                      <a:pt x="836" y="79"/>
                    </a:lnTo>
                    <a:lnTo>
                      <a:pt x="843" y="72"/>
                    </a:lnTo>
                    <a:lnTo>
                      <a:pt x="851" y="67"/>
                    </a:lnTo>
                    <a:lnTo>
                      <a:pt x="860" y="63"/>
                    </a:lnTo>
                    <a:lnTo>
                      <a:pt x="869" y="60"/>
                    </a:lnTo>
                    <a:lnTo>
                      <a:pt x="880" y="58"/>
                    </a:lnTo>
                    <a:lnTo>
                      <a:pt x="889" y="57"/>
                    </a:lnTo>
                    <a:lnTo>
                      <a:pt x="898" y="58"/>
                    </a:lnTo>
                    <a:lnTo>
                      <a:pt x="905" y="59"/>
                    </a:lnTo>
                    <a:lnTo>
                      <a:pt x="912" y="60"/>
                    </a:lnTo>
                    <a:lnTo>
                      <a:pt x="920" y="63"/>
                    </a:lnTo>
                    <a:lnTo>
                      <a:pt x="926" y="66"/>
                    </a:lnTo>
                    <a:lnTo>
                      <a:pt x="932" y="70"/>
                    </a:lnTo>
                    <a:lnTo>
                      <a:pt x="938" y="74"/>
                    </a:lnTo>
                    <a:lnTo>
                      <a:pt x="944" y="79"/>
                    </a:lnTo>
                    <a:lnTo>
                      <a:pt x="949" y="85"/>
                    </a:lnTo>
                    <a:lnTo>
                      <a:pt x="953" y="91"/>
                    </a:lnTo>
                    <a:lnTo>
                      <a:pt x="956" y="97"/>
                    </a:lnTo>
                    <a:lnTo>
                      <a:pt x="959" y="104"/>
                    </a:lnTo>
                    <a:lnTo>
                      <a:pt x="961" y="111"/>
                    </a:lnTo>
                    <a:lnTo>
                      <a:pt x="964" y="118"/>
                    </a:lnTo>
                    <a:lnTo>
                      <a:pt x="965" y="126"/>
                    </a:lnTo>
                    <a:lnTo>
                      <a:pt x="965" y="135"/>
                    </a:lnTo>
                    <a:lnTo>
                      <a:pt x="965" y="143"/>
                    </a:lnTo>
                    <a:lnTo>
                      <a:pt x="964" y="151"/>
                    </a:lnTo>
                    <a:lnTo>
                      <a:pt x="961" y="159"/>
                    </a:lnTo>
                    <a:lnTo>
                      <a:pt x="959" y="166"/>
                    </a:lnTo>
                    <a:lnTo>
                      <a:pt x="956" y="172"/>
                    </a:lnTo>
                    <a:lnTo>
                      <a:pt x="953" y="179"/>
                    </a:lnTo>
                    <a:lnTo>
                      <a:pt x="949" y="185"/>
                    </a:lnTo>
                    <a:lnTo>
                      <a:pt x="944" y="191"/>
                    </a:lnTo>
                    <a:lnTo>
                      <a:pt x="938" y="196"/>
                    </a:lnTo>
                    <a:lnTo>
                      <a:pt x="932" y="200"/>
                    </a:lnTo>
                    <a:lnTo>
                      <a:pt x="926" y="204"/>
                    </a:lnTo>
                    <a:lnTo>
                      <a:pt x="920" y="207"/>
                    </a:lnTo>
                    <a:lnTo>
                      <a:pt x="912" y="210"/>
                    </a:lnTo>
                    <a:lnTo>
                      <a:pt x="905" y="211"/>
                    </a:lnTo>
                    <a:lnTo>
                      <a:pt x="898" y="212"/>
                    </a:lnTo>
                    <a:lnTo>
                      <a:pt x="890" y="213"/>
                    </a:lnTo>
                    <a:lnTo>
                      <a:pt x="880" y="212"/>
                    </a:lnTo>
                    <a:lnTo>
                      <a:pt x="870" y="210"/>
                    </a:lnTo>
                    <a:lnTo>
                      <a:pt x="861" y="208"/>
                    </a:lnTo>
                    <a:lnTo>
                      <a:pt x="851" y="203"/>
                    </a:lnTo>
                    <a:lnTo>
                      <a:pt x="843" y="198"/>
                    </a:lnTo>
                    <a:lnTo>
                      <a:pt x="836" y="192"/>
                    </a:lnTo>
                    <a:lnTo>
                      <a:pt x="829" y="185"/>
                    </a:lnTo>
                    <a:lnTo>
                      <a:pt x="824" y="177"/>
                    </a:lnTo>
                    <a:lnTo>
                      <a:pt x="820" y="167"/>
                    </a:lnTo>
                    <a:lnTo>
                      <a:pt x="817" y="157"/>
                    </a:lnTo>
                    <a:lnTo>
                      <a:pt x="816" y="146"/>
                    </a:lnTo>
                    <a:lnTo>
                      <a:pt x="815" y="132"/>
                    </a:lnTo>
                    <a:close/>
                    <a:moveTo>
                      <a:pt x="855" y="135"/>
                    </a:moveTo>
                    <a:lnTo>
                      <a:pt x="855" y="146"/>
                    </a:lnTo>
                    <a:lnTo>
                      <a:pt x="857" y="155"/>
                    </a:lnTo>
                    <a:lnTo>
                      <a:pt x="860" y="163"/>
                    </a:lnTo>
                    <a:lnTo>
                      <a:pt x="864" y="169"/>
                    </a:lnTo>
                    <a:lnTo>
                      <a:pt x="870" y="174"/>
                    </a:lnTo>
                    <a:lnTo>
                      <a:pt x="876" y="178"/>
                    </a:lnTo>
                    <a:lnTo>
                      <a:pt x="883" y="180"/>
                    </a:lnTo>
                    <a:lnTo>
                      <a:pt x="890" y="181"/>
                    </a:lnTo>
                    <a:lnTo>
                      <a:pt x="896" y="180"/>
                    </a:lnTo>
                    <a:lnTo>
                      <a:pt x="904" y="178"/>
                    </a:lnTo>
                    <a:lnTo>
                      <a:pt x="910" y="174"/>
                    </a:lnTo>
                    <a:lnTo>
                      <a:pt x="915" y="169"/>
                    </a:lnTo>
                    <a:lnTo>
                      <a:pt x="920" y="163"/>
                    </a:lnTo>
                    <a:lnTo>
                      <a:pt x="923" y="155"/>
                    </a:lnTo>
                    <a:lnTo>
                      <a:pt x="925" y="146"/>
                    </a:lnTo>
                    <a:lnTo>
                      <a:pt x="925" y="135"/>
                    </a:lnTo>
                    <a:lnTo>
                      <a:pt x="925" y="124"/>
                    </a:lnTo>
                    <a:lnTo>
                      <a:pt x="923" y="115"/>
                    </a:lnTo>
                    <a:lnTo>
                      <a:pt x="920" y="107"/>
                    </a:lnTo>
                    <a:lnTo>
                      <a:pt x="915" y="101"/>
                    </a:lnTo>
                    <a:lnTo>
                      <a:pt x="910" y="96"/>
                    </a:lnTo>
                    <a:lnTo>
                      <a:pt x="904" y="92"/>
                    </a:lnTo>
                    <a:lnTo>
                      <a:pt x="896" y="90"/>
                    </a:lnTo>
                    <a:lnTo>
                      <a:pt x="890" y="89"/>
                    </a:lnTo>
                    <a:lnTo>
                      <a:pt x="883" y="90"/>
                    </a:lnTo>
                    <a:lnTo>
                      <a:pt x="876" y="92"/>
                    </a:lnTo>
                    <a:lnTo>
                      <a:pt x="870" y="96"/>
                    </a:lnTo>
                    <a:lnTo>
                      <a:pt x="864" y="101"/>
                    </a:lnTo>
                    <a:lnTo>
                      <a:pt x="860" y="107"/>
                    </a:lnTo>
                    <a:lnTo>
                      <a:pt x="857" y="115"/>
                    </a:lnTo>
                    <a:lnTo>
                      <a:pt x="855" y="124"/>
                    </a:lnTo>
                    <a:lnTo>
                      <a:pt x="855" y="135"/>
                    </a:lnTo>
                    <a:close/>
                    <a:moveTo>
                      <a:pt x="994" y="61"/>
                    </a:moveTo>
                    <a:lnTo>
                      <a:pt x="1030" y="61"/>
                    </a:lnTo>
                    <a:lnTo>
                      <a:pt x="1030" y="82"/>
                    </a:lnTo>
                    <a:lnTo>
                      <a:pt x="1034" y="77"/>
                    </a:lnTo>
                    <a:lnTo>
                      <a:pt x="1038" y="72"/>
                    </a:lnTo>
                    <a:lnTo>
                      <a:pt x="1043" y="68"/>
                    </a:lnTo>
                    <a:lnTo>
                      <a:pt x="1048" y="64"/>
                    </a:lnTo>
                    <a:lnTo>
                      <a:pt x="1055" y="61"/>
                    </a:lnTo>
                    <a:lnTo>
                      <a:pt x="1061" y="59"/>
                    </a:lnTo>
                    <a:lnTo>
                      <a:pt x="1067" y="58"/>
                    </a:lnTo>
                    <a:lnTo>
                      <a:pt x="1075" y="57"/>
                    </a:lnTo>
                    <a:lnTo>
                      <a:pt x="1081" y="58"/>
                    </a:lnTo>
                    <a:lnTo>
                      <a:pt x="1087" y="59"/>
                    </a:lnTo>
                    <a:lnTo>
                      <a:pt x="1092" y="60"/>
                    </a:lnTo>
                    <a:lnTo>
                      <a:pt x="1099" y="62"/>
                    </a:lnTo>
                    <a:lnTo>
                      <a:pt x="1104" y="65"/>
                    </a:lnTo>
                    <a:lnTo>
                      <a:pt x="1108" y="69"/>
                    </a:lnTo>
                    <a:lnTo>
                      <a:pt x="1113" y="73"/>
                    </a:lnTo>
                    <a:lnTo>
                      <a:pt x="1117" y="77"/>
                    </a:lnTo>
                    <a:lnTo>
                      <a:pt x="1122" y="83"/>
                    </a:lnTo>
                    <a:lnTo>
                      <a:pt x="1126" y="89"/>
                    </a:lnTo>
                    <a:lnTo>
                      <a:pt x="1128" y="95"/>
                    </a:lnTo>
                    <a:lnTo>
                      <a:pt x="1131" y="102"/>
                    </a:lnTo>
                    <a:lnTo>
                      <a:pt x="1133" y="109"/>
                    </a:lnTo>
                    <a:lnTo>
                      <a:pt x="1134" y="117"/>
                    </a:lnTo>
                    <a:lnTo>
                      <a:pt x="1135" y="125"/>
                    </a:lnTo>
                    <a:lnTo>
                      <a:pt x="1135" y="135"/>
                    </a:lnTo>
                    <a:lnTo>
                      <a:pt x="1135" y="144"/>
                    </a:lnTo>
                    <a:lnTo>
                      <a:pt x="1134" y="152"/>
                    </a:lnTo>
                    <a:lnTo>
                      <a:pt x="1133" y="160"/>
                    </a:lnTo>
                    <a:lnTo>
                      <a:pt x="1131" y="168"/>
                    </a:lnTo>
                    <a:lnTo>
                      <a:pt x="1128" y="174"/>
                    </a:lnTo>
                    <a:lnTo>
                      <a:pt x="1125" y="181"/>
                    </a:lnTo>
                    <a:lnTo>
                      <a:pt x="1122" y="187"/>
                    </a:lnTo>
                    <a:lnTo>
                      <a:pt x="1117" y="192"/>
                    </a:lnTo>
                    <a:lnTo>
                      <a:pt x="1113" y="197"/>
                    </a:lnTo>
                    <a:lnTo>
                      <a:pt x="1108" y="201"/>
                    </a:lnTo>
                    <a:lnTo>
                      <a:pt x="1103" y="205"/>
                    </a:lnTo>
                    <a:lnTo>
                      <a:pt x="1098" y="208"/>
                    </a:lnTo>
                    <a:lnTo>
                      <a:pt x="1092" y="210"/>
                    </a:lnTo>
                    <a:lnTo>
                      <a:pt x="1087" y="211"/>
                    </a:lnTo>
                    <a:lnTo>
                      <a:pt x="1081" y="212"/>
                    </a:lnTo>
                    <a:lnTo>
                      <a:pt x="1075" y="213"/>
                    </a:lnTo>
                    <a:lnTo>
                      <a:pt x="1068" y="212"/>
                    </a:lnTo>
                    <a:lnTo>
                      <a:pt x="1063" y="211"/>
                    </a:lnTo>
                    <a:lnTo>
                      <a:pt x="1058" y="210"/>
                    </a:lnTo>
                    <a:lnTo>
                      <a:pt x="1053" y="208"/>
                    </a:lnTo>
                    <a:lnTo>
                      <a:pt x="1047" y="205"/>
                    </a:lnTo>
                    <a:lnTo>
                      <a:pt x="1043" y="201"/>
                    </a:lnTo>
                    <a:lnTo>
                      <a:pt x="1038" y="197"/>
                    </a:lnTo>
                    <a:lnTo>
                      <a:pt x="1032" y="191"/>
                    </a:lnTo>
                    <a:lnTo>
                      <a:pt x="1032" y="267"/>
                    </a:lnTo>
                    <a:lnTo>
                      <a:pt x="994" y="267"/>
                    </a:lnTo>
                    <a:lnTo>
                      <a:pt x="994" y="61"/>
                    </a:lnTo>
                    <a:close/>
                    <a:moveTo>
                      <a:pt x="1032" y="132"/>
                    </a:moveTo>
                    <a:lnTo>
                      <a:pt x="1033" y="145"/>
                    </a:lnTo>
                    <a:lnTo>
                      <a:pt x="1034" y="155"/>
                    </a:lnTo>
                    <a:lnTo>
                      <a:pt x="1037" y="163"/>
                    </a:lnTo>
                    <a:lnTo>
                      <a:pt x="1041" y="170"/>
                    </a:lnTo>
                    <a:lnTo>
                      <a:pt x="1046" y="175"/>
                    </a:lnTo>
                    <a:lnTo>
                      <a:pt x="1053" y="179"/>
                    </a:lnTo>
                    <a:lnTo>
                      <a:pt x="1059" y="181"/>
                    </a:lnTo>
                    <a:lnTo>
                      <a:pt x="1065" y="182"/>
                    </a:lnTo>
                    <a:lnTo>
                      <a:pt x="1071" y="181"/>
                    </a:lnTo>
                    <a:lnTo>
                      <a:pt x="1078" y="179"/>
                    </a:lnTo>
                    <a:lnTo>
                      <a:pt x="1083" y="176"/>
                    </a:lnTo>
                    <a:lnTo>
                      <a:pt x="1087" y="171"/>
                    </a:lnTo>
                    <a:lnTo>
                      <a:pt x="1091" y="164"/>
                    </a:lnTo>
                    <a:lnTo>
                      <a:pt x="1094" y="156"/>
                    </a:lnTo>
                    <a:lnTo>
                      <a:pt x="1095" y="146"/>
                    </a:lnTo>
                    <a:lnTo>
                      <a:pt x="1097" y="135"/>
                    </a:lnTo>
                    <a:lnTo>
                      <a:pt x="1095" y="123"/>
                    </a:lnTo>
                    <a:lnTo>
                      <a:pt x="1094" y="114"/>
                    </a:lnTo>
                    <a:lnTo>
                      <a:pt x="1091" y="106"/>
                    </a:lnTo>
                    <a:lnTo>
                      <a:pt x="1087" y="99"/>
                    </a:lnTo>
                    <a:lnTo>
                      <a:pt x="1082" y="95"/>
                    </a:lnTo>
                    <a:lnTo>
                      <a:pt x="1077" y="91"/>
                    </a:lnTo>
                    <a:lnTo>
                      <a:pt x="1070" y="89"/>
                    </a:lnTo>
                    <a:lnTo>
                      <a:pt x="1064" y="88"/>
                    </a:lnTo>
                    <a:lnTo>
                      <a:pt x="1058" y="89"/>
                    </a:lnTo>
                    <a:lnTo>
                      <a:pt x="1052" y="91"/>
                    </a:lnTo>
                    <a:lnTo>
                      <a:pt x="1046" y="94"/>
                    </a:lnTo>
                    <a:lnTo>
                      <a:pt x="1041" y="99"/>
                    </a:lnTo>
                    <a:lnTo>
                      <a:pt x="1037" y="105"/>
                    </a:lnTo>
                    <a:lnTo>
                      <a:pt x="1034" y="113"/>
                    </a:lnTo>
                    <a:lnTo>
                      <a:pt x="1033" y="122"/>
                    </a:lnTo>
                    <a:lnTo>
                      <a:pt x="1032" y="132"/>
                    </a:lnTo>
                    <a:close/>
                    <a:moveTo>
                      <a:pt x="1249" y="162"/>
                    </a:moveTo>
                    <a:lnTo>
                      <a:pt x="1288" y="169"/>
                    </a:lnTo>
                    <a:lnTo>
                      <a:pt x="1284" y="179"/>
                    </a:lnTo>
                    <a:lnTo>
                      <a:pt x="1279" y="188"/>
                    </a:lnTo>
                    <a:lnTo>
                      <a:pt x="1272" y="195"/>
                    </a:lnTo>
                    <a:lnTo>
                      <a:pt x="1265" y="201"/>
                    </a:lnTo>
                    <a:lnTo>
                      <a:pt x="1257" y="206"/>
                    </a:lnTo>
                    <a:lnTo>
                      <a:pt x="1247" y="210"/>
                    </a:lnTo>
                    <a:lnTo>
                      <a:pt x="1237" y="212"/>
                    </a:lnTo>
                    <a:lnTo>
                      <a:pt x="1225" y="213"/>
                    </a:lnTo>
                    <a:lnTo>
                      <a:pt x="1216" y="212"/>
                    </a:lnTo>
                    <a:lnTo>
                      <a:pt x="1208" y="211"/>
                    </a:lnTo>
                    <a:lnTo>
                      <a:pt x="1199" y="209"/>
                    </a:lnTo>
                    <a:lnTo>
                      <a:pt x="1192" y="206"/>
                    </a:lnTo>
                    <a:lnTo>
                      <a:pt x="1186" y="203"/>
                    </a:lnTo>
                    <a:lnTo>
                      <a:pt x="1179" y="199"/>
                    </a:lnTo>
                    <a:lnTo>
                      <a:pt x="1174" y="193"/>
                    </a:lnTo>
                    <a:lnTo>
                      <a:pt x="1169" y="187"/>
                    </a:lnTo>
                    <a:lnTo>
                      <a:pt x="1166" y="182"/>
                    </a:lnTo>
                    <a:lnTo>
                      <a:pt x="1163" y="177"/>
                    </a:lnTo>
                    <a:lnTo>
                      <a:pt x="1160" y="171"/>
                    </a:lnTo>
                    <a:lnTo>
                      <a:pt x="1158" y="165"/>
                    </a:lnTo>
                    <a:lnTo>
                      <a:pt x="1155" y="151"/>
                    </a:lnTo>
                    <a:lnTo>
                      <a:pt x="1154" y="137"/>
                    </a:lnTo>
                    <a:lnTo>
                      <a:pt x="1155" y="127"/>
                    </a:lnTo>
                    <a:lnTo>
                      <a:pt x="1156" y="118"/>
                    </a:lnTo>
                    <a:lnTo>
                      <a:pt x="1157" y="110"/>
                    </a:lnTo>
                    <a:lnTo>
                      <a:pt x="1159" y="103"/>
                    </a:lnTo>
                    <a:lnTo>
                      <a:pt x="1161" y="96"/>
                    </a:lnTo>
                    <a:lnTo>
                      <a:pt x="1166" y="89"/>
                    </a:lnTo>
                    <a:lnTo>
                      <a:pt x="1169" y="83"/>
                    </a:lnTo>
                    <a:lnTo>
                      <a:pt x="1173" y="78"/>
                    </a:lnTo>
                    <a:lnTo>
                      <a:pt x="1178" y="73"/>
                    </a:lnTo>
                    <a:lnTo>
                      <a:pt x="1183" y="69"/>
                    </a:lnTo>
                    <a:lnTo>
                      <a:pt x="1189" y="65"/>
                    </a:lnTo>
                    <a:lnTo>
                      <a:pt x="1195" y="62"/>
                    </a:lnTo>
                    <a:lnTo>
                      <a:pt x="1201" y="60"/>
                    </a:lnTo>
                    <a:lnTo>
                      <a:pt x="1208" y="59"/>
                    </a:lnTo>
                    <a:lnTo>
                      <a:pt x="1214" y="58"/>
                    </a:lnTo>
                    <a:lnTo>
                      <a:pt x="1221" y="57"/>
                    </a:lnTo>
                    <a:lnTo>
                      <a:pt x="1230" y="58"/>
                    </a:lnTo>
                    <a:lnTo>
                      <a:pt x="1237" y="59"/>
                    </a:lnTo>
                    <a:lnTo>
                      <a:pt x="1243" y="60"/>
                    </a:lnTo>
                    <a:lnTo>
                      <a:pt x="1251" y="63"/>
                    </a:lnTo>
                    <a:lnTo>
                      <a:pt x="1257" y="66"/>
                    </a:lnTo>
                    <a:lnTo>
                      <a:pt x="1262" y="70"/>
                    </a:lnTo>
                    <a:lnTo>
                      <a:pt x="1267" y="74"/>
                    </a:lnTo>
                    <a:lnTo>
                      <a:pt x="1272" y="79"/>
                    </a:lnTo>
                    <a:lnTo>
                      <a:pt x="1277" y="85"/>
                    </a:lnTo>
                    <a:lnTo>
                      <a:pt x="1281" y="91"/>
                    </a:lnTo>
                    <a:lnTo>
                      <a:pt x="1284" y="99"/>
                    </a:lnTo>
                    <a:lnTo>
                      <a:pt x="1286" y="107"/>
                    </a:lnTo>
                    <a:lnTo>
                      <a:pt x="1288" y="115"/>
                    </a:lnTo>
                    <a:lnTo>
                      <a:pt x="1289" y="125"/>
                    </a:lnTo>
                    <a:lnTo>
                      <a:pt x="1290" y="136"/>
                    </a:lnTo>
                    <a:lnTo>
                      <a:pt x="1290" y="147"/>
                    </a:lnTo>
                    <a:lnTo>
                      <a:pt x="1194" y="147"/>
                    </a:lnTo>
                    <a:lnTo>
                      <a:pt x="1195" y="155"/>
                    </a:lnTo>
                    <a:lnTo>
                      <a:pt x="1196" y="162"/>
                    </a:lnTo>
                    <a:lnTo>
                      <a:pt x="1199" y="168"/>
                    </a:lnTo>
                    <a:lnTo>
                      <a:pt x="1203" y="174"/>
                    </a:lnTo>
                    <a:lnTo>
                      <a:pt x="1208" y="178"/>
                    </a:lnTo>
                    <a:lnTo>
                      <a:pt x="1213" y="181"/>
                    </a:lnTo>
                    <a:lnTo>
                      <a:pt x="1219" y="183"/>
                    </a:lnTo>
                    <a:lnTo>
                      <a:pt x="1225" y="183"/>
                    </a:lnTo>
                    <a:lnTo>
                      <a:pt x="1230" y="183"/>
                    </a:lnTo>
                    <a:lnTo>
                      <a:pt x="1234" y="182"/>
                    </a:lnTo>
                    <a:lnTo>
                      <a:pt x="1237" y="181"/>
                    </a:lnTo>
                    <a:lnTo>
                      <a:pt x="1241" y="178"/>
                    </a:lnTo>
                    <a:lnTo>
                      <a:pt x="1243" y="176"/>
                    </a:lnTo>
                    <a:lnTo>
                      <a:pt x="1246" y="172"/>
                    </a:lnTo>
                    <a:lnTo>
                      <a:pt x="1248" y="168"/>
                    </a:lnTo>
                    <a:lnTo>
                      <a:pt x="1249" y="162"/>
                    </a:lnTo>
                    <a:close/>
                    <a:moveTo>
                      <a:pt x="1253" y="122"/>
                    </a:moveTo>
                    <a:lnTo>
                      <a:pt x="1252" y="114"/>
                    </a:lnTo>
                    <a:lnTo>
                      <a:pt x="1249" y="107"/>
                    </a:lnTo>
                    <a:lnTo>
                      <a:pt x="1247" y="101"/>
                    </a:lnTo>
                    <a:lnTo>
                      <a:pt x="1243" y="96"/>
                    </a:lnTo>
                    <a:lnTo>
                      <a:pt x="1239" y="92"/>
                    </a:lnTo>
                    <a:lnTo>
                      <a:pt x="1235" y="89"/>
                    </a:lnTo>
                    <a:lnTo>
                      <a:pt x="1230" y="88"/>
                    </a:lnTo>
                    <a:lnTo>
                      <a:pt x="1223" y="87"/>
                    </a:lnTo>
                    <a:lnTo>
                      <a:pt x="1217" y="88"/>
                    </a:lnTo>
                    <a:lnTo>
                      <a:pt x="1212" y="90"/>
                    </a:lnTo>
                    <a:lnTo>
                      <a:pt x="1208" y="92"/>
                    </a:lnTo>
                    <a:lnTo>
                      <a:pt x="1202" y="97"/>
                    </a:lnTo>
                    <a:lnTo>
                      <a:pt x="1199" y="102"/>
                    </a:lnTo>
                    <a:lnTo>
                      <a:pt x="1197" y="107"/>
                    </a:lnTo>
                    <a:lnTo>
                      <a:pt x="1195" y="114"/>
                    </a:lnTo>
                    <a:lnTo>
                      <a:pt x="1195" y="122"/>
                    </a:lnTo>
                    <a:lnTo>
                      <a:pt x="1253" y="122"/>
                    </a:lnTo>
                    <a:close/>
                    <a:moveTo>
                      <a:pt x="135" y="455"/>
                    </a:moveTo>
                    <a:lnTo>
                      <a:pt x="174" y="467"/>
                    </a:lnTo>
                    <a:lnTo>
                      <a:pt x="172" y="475"/>
                    </a:lnTo>
                    <a:lnTo>
                      <a:pt x="169" y="484"/>
                    </a:lnTo>
                    <a:lnTo>
                      <a:pt x="165" y="491"/>
                    </a:lnTo>
                    <a:lnTo>
                      <a:pt x="162" y="497"/>
                    </a:lnTo>
                    <a:lnTo>
                      <a:pt x="158" y="503"/>
                    </a:lnTo>
                    <a:lnTo>
                      <a:pt x="154" y="509"/>
                    </a:lnTo>
                    <a:lnTo>
                      <a:pt x="150" y="514"/>
                    </a:lnTo>
                    <a:lnTo>
                      <a:pt x="144" y="518"/>
                    </a:lnTo>
                    <a:lnTo>
                      <a:pt x="139" y="522"/>
                    </a:lnTo>
                    <a:lnTo>
                      <a:pt x="133" y="525"/>
                    </a:lnTo>
                    <a:lnTo>
                      <a:pt x="127" y="528"/>
                    </a:lnTo>
                    <a:lnTo>
                      <a:pt x="120" y="530"/>
                    </a:lnTo>
                    <a:lnTo>
                      <a:pt x="114" y="532"/>
                    </a:lnTo>
                    <a:lnTo>
                      <a:pt x="107" y="533"/>
                    </a:lnTo>
                    <a:lnTo>
                      <a:pt x="98" y="534"/>
                    </a:lnTo>
                    <a:lnTo>
                      <a:pt x="91" y="534"/>
                    </a:lnTo>
                    <a:lnTo>
                      <a:pt x="82" y="534"/>
                    </a:lnTo>
                    <a:lnTo>
                      <a:pt x="72" y="532"/>
                    </a:lnTo>
                    <a:lnTo>
                      <a:pt x="63" y="530"/>
                    </a:lnTo>
                    <a:lnTo>
                      <a:pt x="54" y="527"/>
                    </a:lnTo>
                    <a:lnTo>
                      <a:pt x="47" y="523"/>
                    </a:lnTo>
                    <a:lnTo>
                      <a:pt x="39" y="518"/>
                    </a:lnTo>
                    <a:lnTo>
                      <a:pt x="32" y="513"/>
                    </a:lnTo>
                    <a:lnTo>
                      <a:pt x="25" y="506"/>
                    </a:lnTo>
                    <a:lnTo>
                      <a:pt x="20" y="499"/>
                    </a:lnTo>
                    <a:lnTo>
                      <a:pt x="15" y="491"/>
                    </a:lnTo>
                    <a:lnTo>
                      <a:pt x="9" y="483"/>
                    </a:lnTo>
                    <a:lnTo>
                      <a:pt x="6" y="472"/>
                    </a:lnTo>
                    <a:lnTo>
                      <a:pt x="3" y="463"/>
                    </a:lnTo>
                    <a:lnTo>
                      <a:pt x="1" y="452"/>
                    </a:lnTo>
                    <a:lnTo>
                      <a:pt x="0" y="441"/>
                    </a:lnTo>
                    <a:lnTo>
                      <a:pt x="0" y="429"/>
                    </a:lnTo>
                    <a:lnTo>
                      <a:pt x="0" y="417"/>
                    </a:lnTo>
                    <a:lnTo>
                      <a:pt x="1" y="405"/>
                    </a:lnTo>
                    <a:lnTo>
                      <a:pt x="3" y="394"/>
                    </a:lnTo>
                    <a:lnTo>
                      <a:pt x="6" y="384"/>
                    </a:lnTo>
                    <a:lnTo>
                      <a:pt x="9" y="375"/>
                    </a:lnTo>
                    <a:lnTo>
                      <a:pt x="15" y="366"/>
                    </a:lnTo>
                    <a:lnTo>
                      <a:pt x="20" y="357"/>
                    </a:lnTo>
                    <a:lnTo>
                      <a:pt x="25" y="349"/>
                    </a:lnTo>
                    <a:lnTo>
                      <a:pt x="32" y="343"/>
                    </a:lnTo>
                    <a:lnTo>
                      <a:pt x="40" y="337"/>
                    </a:lnTo>
                    <a:lnTo>
                      <a:pt x="47" y="332"/>
                    </a:lnTo>
                    <a:lnTo>
                      <a:pt x="55" y="328"/>
                    </a:lnTo>
                    <a:lnTo>
                      <a:pt x="64" y="325"/>
                    </a:lnTo>
                    <a:lnTo>
                      <a:pt x="73" y="323"/>
                    </a:lnTo>
                    <a:lnTo>
                      <a:pt x="83" y="322"/>
                    </a:lnTo>
                    <a:lnTo>
                      <a:pt x="93" y="321"/>
                    </a:lnTo>
                    <a:lnTo>
                      <a:pt x="103" y="322"/>
                    </a:lnTo>
                    <a:lnTo>
                      <a:pt x="111" y="323"/>
                    </a:lnTo>
                    <a:lnTo>
                      <a:pt x="119" y="324"/>
                    </a:lnTo>
                    <a:lnTo>
                      <a:pt x="127" y="327"/>
                    </a:lnTo>
                    <a:lnTo>
                      <a:pt x="134" y="330"/>
                    </a:lnTo>
                    <a:lnTo>
                      <a:pt x="141" y="334"/>
                    </a:lnTo>
                    <a:lnTo>
                      <a:pt x="148" y="338"/>
                    </a:lnTo>
                    <a:lnTo>
                      <a:pt x="153" y="343"/>
                    </a:lnTo>
                    <a:lnTo>
                      <a:pt x="159" y="351"/>
                    </a:lnTo>
                    <a:lnTo>
                      <a:pt x="165" y="359"/>
                    </a:lnTo>
                    <a:lnTo>
                      <a:pt x="170" y="370"/>
                    </a:lnTo>
                    <a:lnTo>
                      <a:pt x="174" y="382"/>
                    </a:lnTo>
                    <a:lnTo>
                      <a:pt x="134" y="392"/>
                    </a:lnTo>
                    <a:lnTo>
                      <a:pt x="132" y="384"/>
                    </a:lnTo>
                    <a:lnTo>
                      <a:pt x="128" y="377"/>
                    </a:lnTo>
                    <a:lnTo>
                      <a:pt x="124" y="372"/>
                    </a:lnTo>
                    <a:lnTo>
                      <a:pt x="119" y="367"/>
                    </a:lnTo>
                    <a:lnTo>
                      <a:pt x="113" y="362"/>
                    </a:lnTo>
                    <a:lnTo>
                      <a:pt x="107" y="359"/>
                    </a:lnTo>
                    <a:lnTo>
                      <a:pt x="99" y="357"/>
                    </a:lnTo>
                    <a:lnTo>
                      <a:pt x="91" y="356"/>
                    </a:lnTo>
                    <a:lnTo>
                      <a:pt x="86" y="357"/>
                    </a:lnTo>
                    <a:lnTo>
                      <a:pt x="81" y="357"/>
                    </a:lnTo>
                    <a:lnTo>
                      <a:pt x="76" y="359"/>
                    </a:lnTo>
                    <a:lnTo>
                      <a:pt x="71" y="360"/>
                    </a:lnTo>
                    <a:lnTo>
                      <a:pt x="67" y="363"/>
                    </a:lnTo>
                    <a:lnTo>
                      <a:pt x="63" y="367"/>
                    </a:lnTo>
                    <a:lnTo>
                      <a:pt x="59" y="370"/>
                    </a:lnTo>
                    <a:lnTo>
                      <a:pt x="55" y="374"/>
                    </a:lnTo>
                    <a:lnTo>
                      <a:pt x="52" y="378"/>
                    </a:lnTo>
                    <a:lnTo>
                      <a:pt x="49" y="383"/>
                    </a:lnTo>
                    <a:lnTo>
                      <a:pt x="47" y="389"/>
                    </a:lnTo>
                    <a:lnTo>
                      <a:pt x="45" y="395"/>
                    </a:lnTo>
                    <a:lnTo>
                      <a:pt x="42" y="409"/>
                    </a:lnTo>
                    <a:lnTo>
                      <a:pt x="42" y="426"/>
                    </a:lnTo>
                    <a:lnTo>
                      <a:pt x="42" y="444"/>
                    </a:lnTo>
                    <a:lnTo>
                      <a:pt x="45" y="459"/>
                    </a:lnTo>
                    <a:lnTo>
                      <a:pt x="47" y="466"/>
                    </a:lnTo>
                    <a:lnTo>
                      <a:pt x="49" y="472"/>
                    </a:lnTo>
                    <a:lnTo>
                      <a:pt x="52" y="477"/>
                    </a:lnTo>
                    <a:lnTo>
                      <a:pt x="55" y="482"/>
                    </a:lnTo>
                    <a:lnTo>
                      <a:pt x="59" y="486"/>
                    </a:lnTo>
                    <a:lnTo>
                      <a:pt x="63" y="490"/>
                    </a:lnTo>
                    <a:lnTo>
                      <a:pt x="67" y="492"/>
                    </a:lnTo>
                    <a:lnTo>
                      <a:pt x="71" y="495"/>
                    </a:lnTo>
                    <a:lnTo>
                      <a:pt x="75" y="497"/>
                    </a:lnTo>
                    <a:lnTo>
                      <a:pt x="81" y="498"/>
                    </a:lnTo>
                    <a:lnTo>
                      <a:pt x="85" y="499"/>
                    </a:lnTo>
                    <a:lnTo>
                      <a:pt x="91" y="499"/>
                    </a:lnTo>
                    <a:lnTo>
                      <a:pt x="98" y="498"/>
                    </a:lnTo>
                    <a:lnTo>
                      <a:pt x="106" y="496"/>
                    </a:lnTo>
                    <a:lnTo>
                      <a:pt x="112" y="493"/>
                    </a:lnTo>
                    <a:lnTo>
                      <a:pt x="118" y="488"/>
                    </a:lnTo>
                    <a:lnTo>
                      <a:pt x="124" y="482"/>
                    </a:lnTo>
                    <a:lnTo>
                      <a:pt x="129" y="474"/>
                    </a:lnTo>
                    <a:lnTo>
                      <a:pt x="132" y="465"/>
                    </a:lnTo>
                    <a:lnTo>
                      <a:pt x="135" y="455"/>
                    </a:lnTo>
                    <a:close/>
                    <a:moveTo>
                      <a:pt x="247" y="325"/>
                    </a:moveTo>
                    <a:lnTo>
                      <a:pt x="247" y="401"/>
                    </a:lnTo>
                    <a:lnTo>
                      <a:pt x="251" y="395"/>
                    </a:lnTo>
                    <a:lnTo>
                      <a:pt x="257" y="391"/>
                    </a:lnTo>
                    <a:lnTo>
                      <a:pt x="262" y="387"/>
                    </a:lnTo>
                    <a:lnTo>
                      <a:pt x="267" y="384"/>
                    </a:lnTo>
                    <a:lnTo>
                      <a:pt x="273" y="382"/>
                    </a:lnTo>
                    <a:lnTo>
                      <a:pt x="279" y="380"/>
                    </a:lnTo>
                    <a:lnTo>
                      <a:pt x="285" y="379"/>
                    </a:lnTo>
                    <a:lnTo>
                      <a:pt x="291" y="379"/>
                    </a:lnTo>
                    <a:lnTo>
                      <a:pt x="298" y="379"/>
                    </a:lnTo>
                    <a:lnTo>
                      <a:pt x="304" y="380"/>
                    </a:lnTo>
                    <a:lnTo>
                      <a:pt x="310" y="381"/>
                    </a:lnTo>
                    <a:lnTo>
                      <a:pt x="315" y="384"/>
                    </a:lnTo>
                    <a:lnTo>
                      <a:pt x="320" y="386"/>
                    </a:lnTo>
                    <a:lnTo>
                      <a:pt x="325" y="389"/>
                    </a:lnTo>
                    <a:lnTo>
                      <a:pt x="329" y="393"/>
                    </a:lnTo>
                    <a:lnTo>
                      <a:pt x="332" y="396"/>
                    </a:lnTo>
                    <a:lnTo>
                      <a:pt x="336" y="405"/>
                    </a:lnTo>
                    <a:lnTo>
                      <a:pt x="339" y="414"/>
                    </a:lnTo>
                    <a:lnTo>
                      <a:pt x="340" y="426"/>
                    </a:lnTo>
                    <a:lnTo>
                      <a:pt x="340" y="443"/>
                    </a:lnTo>
                    <a:lnTo>
                      <a:pt x="340" y="531"/>
                    </a:lnTo>
                    <a:lnTo>
                      <a:pt x="303" y="531"/>
                    </a:lnTo>
                    <a:lnTo>
                      <a:pt x="303" y="452"/>
                    </a:lnTo>
                    <a:lnTo>
                      <a:pt x="302" y="433"/>
                    </a:lnTo>
                    <a:lnTo>
                      <a:pt x="301" y="422"/>
                    </a:lnTo>
                    <a:lnTo>
                      <a:pt x="297" y="416"/>
                    </a:lnTo>
                    <a:lnTo>
                      <a:pt x="292" y="412"/>
                    </a:lnTo>
                    <a:lnTo>
                      <a:pt x="290" y="411"/>
                    </a:lnTo>
                    <a:lnTo>
                      <a:pt x="286" y="409"/>
                    </a:lnTo>
                    <a:lnTo>
                      <a:pt x="283" y="409"/>
                    </a:lnTo>
                    <a:lnTo>
                      <a:pt x="279" y="408"/>
                    </a:lnTo>
                    <a:lnTo>
                      <a:pt x="274" y="409"/>
                    </a:lnTo>
                    <a:lnTo>
                      <a:pt x="269" y="410"/>
                    </a:lnTo>
                    <a:lnTo>
                      <a:pt x="265" y="411"/>
                    </a:lnTo>
                    <a:lnTo>
                      <a:pt x="262" y="413"/>
                    </a:lnTo>
                    <a:lnTo>
                      <a:pt x="258" y="416"/>
                    </a:lnTo>
                    <a:lnTo>
                      <a:pt x="255" y="419"/>
                    </a:lnTo>
                    <a:lnTo>
                      <a:pt x="252" y="423"/>
                    </a:lnTo>
                    <a:lnTo>
                      <a:pt x="250" y="427"/>
                    </a:lnTo>
                    <a:lnTo>
                      <a:pt x="249" y="433"/>
                    </a:lnTo>
                    <a:lnTo>
                      <a:pt x="248" y="439"/>
                    </a:lnTo>
                    <a:lnTo>
                      <a:pt x="247" y="447"/>
                    </a:lnTo>
                    <a:lnTo>
                      <a:pt x="247" y="456"/>
                    </a:lnTo>
                    <a:lnTo>
                      <a:pt x="247" y="531"/>
                    </a:lnTo>
                    <a:lnTo>
                      <a:pt x="208" y="531"/>
                    </a:lnTo>
                    <a:lnTo>
                      <a:pt x="208" y="325"/>
                    </a:lnTo>
                    <a:lnTo>
                      <a:pt x="247" y="325"/>
                    </a:lnTo>
                    <a:close/>
                    <a:moveTo>
                      <a:pt x="408" y="427"/>
                    </a:moveTo>
                    <a:lnTo>
                      <a:pt x="374" y="421"/>
                    </a:lnTo>
                    <a:lnTo>
                      <a:pt x="377" y="411"/>
                    </a:lnTo>
                    <a:lnTo>
                      <a:pt x="381" y="402"/>
                    </a:lnTo>
                    <a:lnTo>
                      <a:pt x="387" y="395"/>
                    </a:lnTo>
                    <a:lnTo>
                      <a:pt x="394" y="389"/>
                    </a:lnTo>
                    <a:lnTo>
                      <a:pt x="402" y="384"/>
                    </a:lnTo>
                    <a:lnTo>
                      <a:pt x="412" y="381"/>
                    </a:lnTo>
                    <a:lnTo>
                      <a:pt x="423" y="379"/>
                    </a:lnTo>
                    <a:lnTo>
                      <a:pt x="437" y="379"/>
                    </a:lnTo>
                    <a:lnTo>
                      <a:pt x="448" y="379"/>
                    </a:lnTo>
                    <a:lnTo>
                      <a:pt x="459" y="380"/>
                    </a:lnTo>
                    <a:lnTo>
                      <a:pt x="468" y="382"/>
                    </a:lnTo>
                    <a:lnTo>
                      <a:pt x="474" y="385"/>
                    </a:lnTo>
                    <a:lnTo>
                      <a:pt x="481" y="388"/>
                    </a:lnTo>
                    <a:lnTo>
                      <a:pt x="486" y="392"/>
                    </a:lnTo>
                    <a:lnTo>
                      <a:pt x="489" y="396"/>
                    </a:lnTo>
                    <a:lnTo>
                      <a:pt x="492" y="400"/>
                    </a:lnTo>
                    <a:lnTo>
                      <a:pt x="494" y="406"/>
                    </a:lnTo>
                    <a:lnTo>
                      <a:pt x="496" y="414"/>
                    </a:lnTo>
                    <a:lnTo>
                      <a:pt x="497" y="424"/>
                    </a:lnTo>
                    <a:lnTo>
                      <a:pt x="497" y="435"/>
                    </a:lnTo>
                    <a:lnTo>
                      <a:pt x="497" y="482"/>
                    </a:lnTo>
                    <a:lnTo>
                      <a:pt x="497" y="499"/>
                    </a:lnTo>
                    <a:lnTo>
                      <a:pt x="500" y="511"/>
                    </a:lnTo>
                    <a:lnTo>
                      <a:pt x="502" y="520"/>
                    </a:lnTo>
                    <a:lnTo>
                      <a:pt x="506" y="531"/>
                    </a:lnTo>
                    <a:lnTo>
                      <a:pt x="468" y="531"/>
                    </a:lnTo>
                    <a:lnTo>
                      <a:pt x="466" y="526"/>
                    </a:lnTo>
                    <a:lnTo>
                      <a:pt x="464" y="519"/>
                    </a:lnTo>
                    <a:lnTo>
                      <a:pt x="464" y="516"/>
                    </a:lnTo>
                    <a:lnTo>
                      <a:pt x="463" y="514"/>
                    </a:lnTo>
                    <a:lnTo>
                      <a:pt x="458" y="519"/>
                    </a:lnTo>
                    <a:lnTo>
                      <a:pt x="452" y="523"/>
                    </a:lnTo>
                    <a:lnTo>
                      <a:pt x="447" y="526"/>
                    </a:lnTo>
                    <a:lnTo>
                      <a:pt x="442" y="529"/>
                    </a:lnTo>
                    <a:lnTo>
                      <a:pt x="437" y="531"/>
                    </a:lnTo>
                    <a:lnTo>
                      <a:pt x="430" y="533"/>
                    </a:lnTo>
                    <a:lnTo>
                      <a:pt x="424" y="534"/>
                    </a:lnTo>
                    <a:lnTo>
                      <a:pt x="418" y="534"/>
                    </a:lnTo>
                    <a:lnTo>
                      <a:pt x="407" y="533"/>
                    </a:lnTo>
                    <a:lnTo>
                      <a:pt x="398" y="531"/>
                    </a:lnTo>
                    <a:lnTo>
                      <a:pt x="390" y="527"/>
                    </a:lnTo>
                    <a:lnTo>
                      <a:pt x="382" y="522"/>
                    </a:lnTo>
                    <a:lnTo>
                      <a:pt x="377" y="515"/>
                    </a:lnTo>
                    <a:lnTo>
                      <a:pt x="373" y="508"/>
                    </a:lnTo>
                    <a:lnTo>
                      <a:pt x="371" y="499"/>
                    </a:lnTo>
                    <a:lnTo>
                      <a:pt x="370" y="490"/>
                    </a:lnTo>
                    <a:lnTo>
                      <a:pt x="370" y="484"/>
                    </a:lnTo>
                    <a:lnTo>
                      <a:pt x="371" y="477"/>
                    </a:lnTo>
                    <a:lnTo>
                      <a:pt x="373" y="472"/>
                    </a:lnTo>
                    <a:lnTo>
                      <a:pt x="376" y="467"/>
                    </a:lnTo>
                    <a:lnTo>
                      <a:pt x="379" y="462"/>
                    </a:lnTo>
                    <a:lnTo>
                      <a:pt x="382" y="458"/>
                    </a:lnTo>
                    <a:lnTo>
                      <a:pt x="387" y="455"/>
                    </a:lnTo>
                    <a:lnTo>
                      <a:pt x="392" y="452"/>
                    </a:lnTo>
                    <a:lnTo>
                      <a:pt x="405" y="447"/>
                    </a:lnTo>
                    <a:lnTo>
                      <a:pt x="423" y="443"/>
                    </a:lnTo>
                    <a:lnTo>
                      <a:pt x="435" y="440"/>
                    </a:lnTo>
                    <a:lnTo>
                      <a:pt x="445" y="438"/>
                    </a:lnTo>
                    <a:lnTo>
                      <a:pt x="453" y="435"/>
                    </a:lnTo>
                    <a:lnTo>
                      <a:pt x="460" y="433"/>
                    </a:lnTo>
                    <a:lnTo>
                      <a:pt x="460" y="429"/>
                    </a:lnTo>
                    <a:lnTo>
                      <a:pt x="460" y="424"/>
                    </a:lnTo>
                    <a:lnTo>
                      <a:pt x="459" y="420"/>
                    </a:lnTo>
                    <a:lnTo>
                      <a:pt x="457" y="416"/>
                    </a:lnTo>
                    <a:lnTo>
                      <a:pt x="454" y="413"/>
                    </a:lnTo>
                    <a:lnTo>
                      <a:pt x="451" y="411"/>
                    </a:lnTo>
                    <a:lnTo>
                      <a:pt x="446" y="410"/>
                    </a:lnTo>
                    <a:lnTo>
                      <a:pt x="441" y="409"/>
                    </a:lnTo>
                    <a:lnTo>
                      <a:pt x="434" y="408"/>
                    </a:lnTo>
                    <a:lnTo>
                      <a:pt x="429" y="409"/>
                    </a:lnTo>
                    <a:lnTo>
                      <a:pt x="425" y="409"/>
                    </a:lnTo>
                    <a:lnTo>
                      <a:pt x="421" y="411"/>
                    </a:lnTo>
                    <a:lnTo>
                      <a:pt x="418" y="413"/>
                    </a:lnTo>
                    <a:lnTo>
                      <a:pt x="415" y="415"/>
                    </a:lnTo>
                    <a:lnTo>
                      <a:pt x="413" y="418"/>
                    </a:lnTo>
                    <a:lnTo>
                      <a:pt x="411" y="422"/>
                    </a:lnTo>
                    <a:lnTo>
                      <a:pt x="408" y="427"/>
                    </a:lnTo>
                    <a:close/>
                    <a:moveTo>
                      <a:pt x="460" y="459"/>
                    </a:moveTo>
                    <a:lnTo>
                      <a:pt x="450" y="461"/>
                    </a:lnTo>
                    <a:lnTo>
                      <a:pt x="437" y="465"/>
                    </a:lnTo>
                    <a:lnTo>
                      <a:pt x="423" y="468"/>
                    </a:lnTo>
                    <a:lnTo>
                      <a:pt x="416" y="471"/>
                    </a:lnTo>
                    <a:lnTo>
                      <a:pt x="413" y="474"/>
                    </a:lnTo>
                    <a:lnTo>
                      <a:pt x="409" y="478"/>
                    </a:lnTo>
                    <a:lnTo>
                      <a:pt x="408" y="482"/>
                    </a:lnTo>
                    <a:lnTo>
                      <a:pt x="408" y="486"/>
                    </a:lnTo>
                    <a:lnTo>
                      <a:pt x="408" y="490"/>
                    </a:lnTo>
                    <a:lnTo>
                      <a:pt x="409" y="494"/>
                    </a:lnTo>
                    <a:lnTo>
                      <a:pt x="412" y="497"/>
                    </a:lnTo>
                    <a:lnTo>
                      <a:pt x="414" y="500"/>
                    </a:lnTo>
                    <a:lnTo>
                      <a:pt x="417" y="503"/>
                    </a:lnTo>
                    <a:lnTo>
                      <a:pt x="421" y="505"/>
                    </a:lnTo>
                    <a:lnTo>
                      <a:pt x="425" y="506"/>
                    </a:lnTo>
                    <a:lnTo>
                      <a:pt x="429" y="506"/>
                    </a:lnTo>
                    <a:lnTo>
                      <a:pt x="435" y="506"/>
                    </a:lnTo>
                    <a:lnTo>
                      <a:pt x="440" y="505"/>
                    </a:lnTo>
                    <a:lnTo>
                      <a:pt x="444" y="502"/>
                    </a:lnTo>
                    <a:lnTo>
                      <a:pt x="449" y="499"/>
                    </a:lnTo>
                    <a:lnTo>
                      <a:pt x="452" y="497"/>
                    </a:lnTo>
                    <a:lnTo>
                      <a:pt x="456" y="494"/>
                    </a:lnTo>
                    <a:lnTo>
                      <a:pt x="457" y="490"/>
                    </a:lnTo>
                    <a:lnTo>
                      <a:pt x="459" y="486"/>
                    </a:lnTo>
                    <a:lnTo>
                      <a:pt x="460" y="478"/>
                    </a:lnTo>
                    <a:lnTo>
                      <a:pt x="460" y="466"/>
                    </a:lnTo>
                    <a:lnTo>
                      <a:pt x="460" y="459"/>
                    </a:lnTo>
                    <a:close/>
                    <a:moveTo>
                      <a:pt x="572" y="531"/>
                    </a:moveTo>
                    <a:lnTo>
                      <a:pt x="534" y="531"/>
                    </a:lnTo>
                    <a:lnTo>
                      <a:pt x="534" y="382"/>
                    </a:lnTo>
                    <a:lnTo>
                      <a:pt x="570" y="382"/>
                    </a:lnTo>
                    <a:lnTo>
                      <a:pt x="570" y="403"/>
                    </a:lnTo>
                    <a:lnTo>
                      <a:pt x="574" y="396"/>
                    </a:lnTo>
                    <a:lnTo>
                      <a:pt x="578" y="391"/>
                    </a:lnTo>
                    <a:lnTo>
                      <a:pt x="582" y="386"/>
                    </a:lnTo>
                    <a:lnTo>
                      <a:pt x="586" y="383"/>
                    </a:lnTo>
                    <a:lnTo>
                      <a:pt x="590" y="381"/>
                    </a:lnTo>
                    <a:lnTo>
                      <a:pt x="594" y="380"/>
                    </a:lnTo>
                    <a:lnTo>
                      <a:pt x="598" y="379"/>
                    </a:lnTo>
                    <a:lnTo>
                      <a:pt x="602" y="379"/>
                    </a:lnTo>
                    <a:lnTo>
                      <a:pt x="610" y="379"/>
                    </a:lnTo>
                    <a:lnTo>
                      <a:pt x="616" y="380"/>
                    </a:lnTo>
                    <a:lnTo>
                      <a:pt x="622" y="383"/>
                    </a:lnTo>
                    <a:lnTo>
                      <a:pt x="628" y="386"/>
                    </a:lnTo>
                    <a:lnTo>
                      <a:pt x="616" y="420"/>
                    </a:lnTo>
                    <a:lnTo>
                      <a:pt x="612" y="417"/>
                    </a:lnTo>
                    <a:lnTo>
                      <a:pt x="606" y="415"/>
                    </a:lnTo>
                    <a:lnTo>
                      <a:pt x="602" y="414"/>
                    </a:lnTo>
                    <a:lnTo>
                      <a:pt x="598" y="414"/>
                    </a:lnTo>
                    <a:lnTo>
                      <a:pt x="594" y="414"/>
                    </a:lnTo>
                    <a:lnTo>
                      <a:pt x="591" y="415"/>
                    </a:lnTo>
                    <a:lnTo>
                      <a:pt x="588" y="416"/>
                    </a:lnTo>
                    <a:lnTo>
                      <a:pt x="584" y="418"/>
                    </a:lnTo>
                    <a:lnTo>
                      <a:pt x="581" y="421"/>
                    </a:lnTo>
                    <a:lnTo>
                      <a:pt x="579" y="424"/>
                    </a:lnTo>
                    <a:lnTo>
                      <a:pt x="577" y="429"/>
                    </a:lnTo>
                    <a:lnTo>
                      <a:pt x="576" y="434"/>
                    </a:lnTo>
                    <a:lnTo>
                      <a:pt x="574" y="442"/>
                    </a:lnTo>
                    <a:lnTo>
                      <a:pt x="573" y="453"/>
                    </a:lnTo>
                    <a:lnTo>
                      <a:pt x="573" y="467"/>
                    </a:lnTo>
                    <a:lnTo>
                      <a:pt x="572" y="485"/>
                    </a:lnTo>
                    <a:lnTo>
                      <a:pt x="572" y="531"/>
                    </a:lnTo>
                    <a:close/>
                    <a:moveTo>
                      <a:pt x="673" y="427"/>
                    </a:moveTo>
                    <a:lnTo>
                      <a:pt x="639" y="421"/>
                    </a:lnTo>
                    <a:lnTo>
                      <a:pt x="642" y="411"/>
                    </a:lnTo>
                    <a:lnTo>
                      <a:pt x="646" y="402"/>
                    </a:lnTo>
                    <a:lnTo>
                      <a:pt x="651" y="395"/>
                    </a:lnTo>
                    <a:lnTo>
                      <a:pt x="659" y="389"/>
                    </a:lnTo>
                    <a:lnTo>
                      <a:pt x="667" y="384"/>
                    </a:lnTo>
                    <a:lnTo>
                      <a:pt x="677" y="381"/>
                    </a:lnTo>
                    <a:lnTo>
                      <a:pt x="688" y="379"/>
                    </a:lnTo>
                    <a:lnTo>
                      <a:pt x="702" y="379"/>
                    </a:lnTo>
                    <a:lnTo>
                      <a:pt x="713" y="379"/>
                    </a:lnTo>
                    <a:lnTo>
                      <a:pt x="724" y="380"/>
                    </a:lnTo>
                    <a:lnTo>
                      <a:pt x="732" y="382"/>
                    </a:lnTo>
                    <a:lnTo>
                      <a:pt x="739" y="385"/>
                    </a:lnTo>
                    <a:lnTo>
                      <a:pt x="746" y="388"/>
                    </a:lnTo>
                    <a:lnTo>
                      <a:pt x="750" y="392"/>
                    </a:lnTo>
                    <a:lnTo>
                      <a:pt x="754" y="396"/>
                    </a:lnTo>
                    <a:lnTo>
                      <a:pt x="757" y="400"/>
                    </a:lnTo>
                    <a:lnTo>
                      <a:pt x="759" y="406"/>
                    </a:lnTo>
                    <a:lnTo>
                      <a:pt x="761" y="414"/>
                    </a:lnTo>
                    <a:lnTo>
                      <a:pt x="762" y="424"/>
                    </a:lnTo>
                    <a:lnTo>
                      <a:pt x="762" y="435"/>
                    </a:lnTo>
                    <a:lnTo>
                      <a:pt x="762" y="482"/>
                    </a:lnTo>
                    <a:lnTo>
                      <a:pt x="762" y="499"/>
                    </a:lnTo>
                    <a:lnTo>
                      <a:pt x="763" y="511"/>
                    </a:lnTo>
                    <a:lnTo>
                      <a:pt x="767" y="520"/>
                    </a:lnTo>
                    <a:lnTo>
                      <a:pt x="771" y="531"/>
                    </a:lnTo>
                    <a:lnTo>
                      <a:pt x="733" y="531"/>
                    </a:lnTo>
                    <a:lnTo>
                      <a:pt x="731" y="526"/>
                    </a:lnTo>
                    <a:lnTo>
                      <a:pt x="729" y="519"/>
                    </a:lnTo>
                    <a:lnTo>
                      <a:pt x="728" y="516"/>
                    </a:lnTo>
                    <a:lnTo>
                      <a:pt x="728" y="514"/>
                    </a:lnTo>
                    <a:lnTo>
                      <a:pt x="723" y="519"/>
                    </a:lnTo>
                    <a:lnTo>
                      <a:pt x="717" y="523"/>
                    </a:lnTo>
                    <a:lnTo>
                      <a:pt x="712" y="526"/>
                    </a:lnTo>
                    <a:lnTo>
                      <a:pt x="707" y="529"/>
                    </a:lnTo>
                    <a:lnTo>
                      <a:pt x="701" y="531"/>
                    </a:lnTo>
                    <a:lnTo>
                      <a:pt x="695" y="533"/>
                    </a:lnTo>
                    <a:lnTo>
                      <a:pt x="689" y="534"/>
                    </a:lnTo>
                    <a:lnTo>
                      <a:pt x="683" y="534"/>
                    </a:lnTo>
                    <a:lnTo>
                      <a:pt x="672" y="533"/>
                    </a:lnTo>
                    <a:lnTo>
                      <a:pt x="663" y="531"/>
                    </a:lnTo>
                    <a:lnTo>
                      <a:pt x="655" y="527"/>
                    </a:lnTo>
                    <a:lnTo>
                      <a:pt x="647" y="522"/>
                    </a:lnTo>
                    <a:lnTo>
                      <a:pt x="642" y="515"/>
                    </a:lnTo>
                    <a:lnTo>
                      <a:pt x="638" y="508"/>
                    </a:lnTo>
                    <a:lnTo>
                      <a:pt x="636" y="499"/>
                    </a:lnTo>
                    <a:lnTo>
                      <a:pt x="635" y="490"/>
                    </a:lnTo>
                    <a:lnTo>
                      <a:pt x="635" y="484"/>
                    </a:lnTo>
                    <a:lnTo>
                      <a:pt x="636" y="477"/>
                    </a:lnTo>
                    <a:lnTo>
                      <a:pt x="638" y="472"/>
                    </a:lnTo>
                    <a:lnTo>
                      <a:pt x="640" y="467"/>
                    </a:lnTo>
                    <a:lnTo>
                      <a:pt x="643" y="462"/>
                    </a:lnTo>
                    <a:lnTo>
                      <a:pt x="647" y="458"/>
                    </a:lnTo>
                    <a:lnTo>
                      <a:pt x="651" y="455"/>
                    </a:lnTo>
                    <a:lnTo>
                      <a:pt x="657" y="452"/>
                    </a:lnTo>
                    <a:lnTo>
                      <a:pt x="669" y="447"/>
                    </a:lnTo>
                    <a:lnTo>
                      <a:pt x="687" y="443"/>
                    </a:lnTo>
                    <a:lnTo>
                      <a:pt x="700" y="440"/>
                    </a:lnTo>
                    <a:lnTo>
                      <a:pt x="710" y="438"/>
                    </a:lnTo>
                    <a:lnTo>
                      <a:pt x="718" y="435"/>
                    </a:lnTo>
                    <a:lnTo>
                      <a:pt x="725" y="433"/>
                    </a:lnTo>
                    <a:lnTo>
                      <a:pt x="725" y="429"/>
                    </a:lnTo>
                    <a:lnTo>
                      <a:pt x="725" y="424"/>
                    </a:lnTo>
                    <a:lnTo>
                      <a:pt x="724" y="420"/>
                    </a:lnTo>
                    <a:lnTo>
                      <a:pt x="722" y="416"/>
                    </a:lnTo>
                    <a:lnTo>
                      <a:pt x="719" y="413"/>
                    </a:lnTo>
                    <a:lnTo>
                      <a:pt x="715" y="411"/>
                    </a:lnTo>
                    <a:lnTo>
                      <a:pt x="711" y="410"/>
                    </a:lnTo>
                    <a:lnTo>
                      <a:pt x="706" y="409"/>
                    </a:lnTo>
                    <a:lnTo>
                      <a:pt x="699" y="408"/>
                    </a:lnTo>
                    <a:lnTo>
                      <a:pt x="693" y="409"/>
                    </a:lnTo>
                    <a:lnTo>
                      <a:pt x="689" y="409"/>
                    </a:lnTo>
                    <a:lnTo>
                      <a:pt x="686" y="411"/>
                    </a:lnTo>
                    <a:lnTo>
                      <a:pt x="683" y="413"/>
                    </a:lnTo>
                    <a:lnTo>
                      <a:pt x="680" y="415"/>
                    </a:lnTo>
                    <a:lnTo>
                      <a:pt x="678" y="418"/>
                    </a:lnTo>
                    <a:lnTo>
                      <a:pt x="675" y="422"/>
                    </a:lnTo>
                    <a:lnTo>
                      <a:pt x="673" y="427"/>
                    </a:lnTo>
                    <a:close/>
                    <a:moveTo>
                      <a:pt x="725" y="459"/>
                    </a:moveTo>
                    <a:lnTo>
                      <a:pt x="715" y="461"/>
                    </a:lnTo>
                    <a:lnTo>
                      <a:pt x="702" y="465"/>
                    </a:lnTo>
                    <a:lnTo>
                      <a:pt x="688" y="468"/>
                    </a:lnTo>
                    <a:lnTo>
                      <a:pt x="681" y="471"/>
                    </a:lnTo>
                    <a:lnTo>
                      <a:pt x="677" y="474"/>
                    </a:lnTo>
                    <a:lnTo>
                      <a:pt x="674" y="478"/>
                    </a:lnTo>
                    <a:lnTo>
                      <a:pt x="673" y="482"/>
                    </a:lnTo>
                    <a:lnTo>
                      <a:pt x="672" y="486"/>
                    </a:lnTo>
                    <a:lnTo>
                      <a:pt x="673" y="490"/>
                    </a:lnTo>
                    <a:lnTo>
                      <a:pt x="674" y="494"/>
                    </a:lnTo>
                    <a:lnTo>
                      <a:pt x="677" y="497"/>
                    </a:lnTo>
                    <a:lnTo>
                      <a:pt x="679" y="500"/>
                    </a:lnTo>
                    <a:lnTo>
                      <a:pt x="682" y="503"/>
                    </a:lnTo>
                    <a:lnTo>
                      <a:pt x="686" y="505"/>
                    </a:lnTo>
                    <a:lnTo>
                      <a:pt x="690" y="506"/>
                    </a:lnTo>
                    <a:lnTo>
                      <a:pt x="694" y="506"/>
                    </a:lnTo>
                    <a:lnTo>
                      <a:pt x="700" y="506"/>
                    </a:lnTo>
                    <a:lnTo>
                      <a:pt x="704" y="505"/>
                    </a:lnTo>
                    <a:lnTo>
                      <a:pt x="709" y="502"/>
                    </a:lnTo>
                    <a:lnTo>
                      <a:pt x="714" y="499"/>
                    </a:lnTo>
                    <a:lnTo>
                      <a:pt x="717" y="497"/>
                    </a:lnTo>
                    <a:lnTo>
                      <a:pt x="719" y="494"/>
                    </a:lnTo>
                    <a:lnTo>
                      <a:pt x="722" y="490"/>
                    </a:lnTo>
                    <a:lnTo>
                      <a:pt x="723" y="486"/>
                    </a:lnTo>
                    <a:lnTo>
                      <a:pt x="725" y="478"/>
                    </a:lnTo>
                    <a:lnTo>
                      <a:pt x="725" y="466"/>
                    </a:lnTo>
                    <a:lnTo>
                      <a:pt x="725" y="459"/>
                    </a:lnTo>
                    <a:close/>
                    <a:moveTo>
                      <a:pt x="927" y="426"/>
                    </a:moveTo>
                    <a:lnTo>
                      <a:pt x="889" y="433"/>
                    </a:lnTo>
                    <a:lnTo>
                      <a:pt x="888" y="427"/>
                    </a:lnTo>
                    <a:lnTo>
                      <a:pt x="886" y="422"/>
                    </a:lnTo>
                    <a:lnTo>
                      <a:pt x="883" y="418"/>
                    </a:lnTo>
                    <a:lnTo>
                      <a:pt x="881" y="415"/>
                    </a:lnTo>
                    <a:lnTo>
                      <a:pt x="877" y="413"/>
                    </a:lnTo>
                    <a:lnTo>
                      <a:pt x="872" y="411"/>
                    </a:lnTo>
                    <a:lnTo>
                      <a:pt x="868" y="410"/>
                    </a:lnTo>
                    <a:lnTo>
                      <a:pt x="863" y="409"/>
                    </a:lnTo>
                    <a:lnTo>
                      <a:pt x="856" y="410"/>
                    </a:lnTo>
                    <a:lnTo>
                      <a:pt x="849" y="412"/>
                    </a:lnTo>
                    <a:lnTo>
                      <a:pt x="844" y="415"/>
                    </a:lnTo>
                    <a:lnTo>
                      <a:pt x="840" y="419"/>
                    </a:lnTo>
                    <a:lnTo>
                      <a:pt x="836" y="425"/>
                    </a:lnTo>
                    <a:lnTo>
                      <a:pt x="834" y="433"/>
                    </a:lnTo>
                    <a:lnTo>
                      <a:pt x="832" y="442"/>
                    </a:lnTo>
                    <a:lnTo>
                      <a:pt x="832" y="453"/>
                    </a:lnTo>
                    <a:lnTo>
                      <a:pt x="832" y="465"/>
                    </a:lnTo>
                    <a:lnTo>
                      <a:pt x="834" y="476"/>
                    </a:lnTo>
                    <a:lnTo>
                      <a:pt x="836" y="485"/>
                    </a:lnTo>
                    <a:lnTo>
                      <a:pt x="840" y="491"/>
                    </a:lnTo>
                    <a:lnTo>
                      <a:pt x="845" y="496"/>
                    </a:lnTo>
                    <a:lnTo>
                      <a:pt x="850" y="499"/>
                    </a:lnTo>
                    <a:lnTo>
                      <a:pt x="857" y="501"/>
                    </a:lnTo>
                    <a:lnTo>
                      <a:pt x="863" y="502"/>
                    </a:lnTo>
                    <a:lnTo>
                      <a:pt x="868" y="502"/>
                    </a:lnTo>
                    <a:lnTo>
                      <a:pt x="873" y="501"/>
                    </a:lnTo>
                    <a:lnTo>
                      <a:pt x="878" y="499"/>
                    </a:lnTo>
                    <a:lnTo>
                      <a:pt x="881" y="496"/>
                    </a:lnTo>
                    <a:lnTo>
                      <a:pt x="884" y="492"/>
                    </a:lnTo>
                    <a:lnTo>
                      <a:pt x="887" y="487"/>
                    </a:lnTo>
                    <a:lnTo>
                      <a:pt x="889" y="481"/>
                    </a:lnTo>
                    <a:lnTo>
                      <a:pt x="891" y="473"/>
                    </a:lnTo>
                    <a:lnTo>
                      <a:pt x="929" y="481"/>
                    </a:lnTo>
                    <a:lnTo>
                      <a:pt x="925" y="493"/>
                    </a:lnTo>
                    <a:lnTo>
                      <a:pt x="921" y="504"/>
                    </a:lnTo>
                    <a:lnTo>
                      <a:pt x="917" y="509"/>
                    </a:lnTo>
                    <a:lnTo>
                      <a:pt x="914" y="513"/>
                    </a:lnTo>
                    <a:lnTo>
                      <a:pt x="910" y="517"/>
                    </a:lnTo>
                    <a:lnTo>
                      <a:pt x="906" y="520"/>
                    </a:lnTo>
                    <a:lnTo>
                      <a:pt x="902" y="524"/>
                    </a:lnTo>
                    <a:lnTo>
                      <a:pt x="898" y="526"/>
                    </a:lnTo>
                    <a:lnTo>
                      <a:pt x="892" y="529"/>
                    </a:lnTo>
                    <a:lnTo>
                      <a:pt x="887" y="531"/>
                    </a:lnTo>
                    <a:lnTo>
                      <a:pt x="874" y="533"/>
                    </a:lnTo>
                    <a:lnTo>
                      <a:pt x="862" y="534"/>
                    </a:lnTo>
                    <a:lnTo>
                      <a:pt x="854" y="534"/>
                    </a:lnTo>
                    <a:lnTo>
                      <a:pt x="846" y="533"/>
                    </a:lnTo>
                    <a:lnTo>
                      <a:pt x="839" y="531"/>
                    </a:lnTo>
                    <a:lnTo>
                      <a:pt x="833" y="529"/>
                    </a:lnTo>
                    <a:lnTo>
                      <a:pt x="826" y="526"/>
                    </a:lnTo>
                    <a:lnTo>
                      <a:pt x="821" y="522"/>
                    </a:lnTo>
                    <a:lnTo>
                      <a:pt x="816" y="518"/>
                    </a:lnTo>
                    <a:lnTo>
                      <a:pt x="811" y="514"/>
                    </a:lnTo>
                    <a:lnTo>
                      <a:pt x="806" y="508"/>
                    </a:lnTo>
                    <a:lnTo>
                      <a:pt x="802" y="502"/>
                    </a:lnTo>
                    <a:lnTo>
                      <a:pt x="799" y="496"/>
                    </a:lnTo>
                    <a:lnTo>
                      <a:pt x="797" y="489"/>
                    </a:lnTo>
                    <a:lnTo>
                      <a:pt x="795" y="482"/>
                    </a:lnTo>
                    <a:lnTo>
                      <a:pt x="793" y="473"/>
                    </a:lnTo>
                    <a:lnTo>
                      <a:pt x="792" y="465"/>
                    </a:lnTo>
                    <a:lnTo>
                      <a:pt x="792" y="456"/>
                    </a:lnTo>
                    <a:lnTo>
                      <a:pt x="792" y="447"/>
                    </a:lnTo>
                    <a:lnTo>
                      <a:pt x="793" y="439"/>
                    </a:lnTo>
                    <a:lnTo>
                      <a:pt x="795" y="431"/>
                    </a:lnTo>
                    <a:lnTo>
                      <a:pt x="797" y="423"/>
                    </a:lnTo>
                    <a:lnTo>
                      <a:pt x="799" y="417"/>
                    </a:lnTo>
                    <a:lnTo>
                      <a:pt x="802" y="410"/>
                    </a:lnTo>
                    <a:lnTo>
                      <a:pt x="806" y="404"/>
                    </a:lnTo>
                    <a:lnTo>
                      <a:pt x="811" y="399"/>
                    </a:lnTo>
                    <a:lnTo>
                      <a:pt x="816" y="394"/>
                    </a:lnTo>
                    <a:lnTo>
                      <a:pt x="821" y="390"/>
                    </a:lnTo>
                    <a:lnTo>
                      <a:pt x="827" y="387"/>
                    </a:lnTo>
                    <a:lnTo>
                      <a:pt x="833" y="384"/>
                    </a:lnTo>
                    <a:lnTo>
                      <a:pt x="840" y="381"/>
                    </a:lnTo>
                    <a:lnTo>
                      <a:pt x="847" y="380"/>
                    </a:lnTo>
                    <a:lnTo>
                      <a:pt x="855" y="379"/>
                    </a:lnTo>
                    <a:lnTo>
                      <a:pt x="862" y="379"/>
                    </a:lnTo>
                    <a:lnTo>
                      <a:pt x="874" y="379"/>
                    </a:lnTo>
                    <a:lnTo>
                      <a:pt x="886" y="381"/>
                    </a:lnTo>
                    <a:lnTo>
                      <a:pt x="895" y="385"/>
                    </a:lnTo>
                    <a:lnTo>
                      <a:pt x="905" y="390"/>
                    </a:lnTo>
                    <a:lnTo>
                      <a:pt x="911" y="397"/>
                    </a:lnTo>
                    <a:lnTo>
                      <a:pt x="917" y="405"/>
                    </a:lnTo>
                    <a:lnTo>
                      <a:pt x="923" y="414"/>
                    </a:lnTo>
                    <a:lnTo>
                      <a:pt x="927" y="426"/>
                    </a:lnTo>
                    <a:close/>
                    <a:moveTo>
                      <a:pt x="1022" y="382"/>
                    </a:moveTo>
                    <a:lnTo>
                      <a:pt x="1022" y="413"/>
                    </a:lnTo>
                    <a:lnTo>
                      <a:pt x="996" y="413"/>
                    </a:lnTo>
                    <a:lnTo>
                      <a:pt x="996" y="473"/>
                    </a:lnTo>
                    <a:lnTo>
                      <a:pt x="996" y="488"/>
                    </a:lnTo>
                    <a:lnTo>
                      <a:pt x="997" y="495"/>
                    </a:lnTo>
                    <a:lnTo>
                      <a:pt x="998" y="497"/>
                    </a:lnTo>
                    <a:lnTo>
                      <a:pt x="1000" y="500"/>
                    </a:lnTo>
                    <a:lnTo>
                      <a:pt x="1003" y="501"/>
                    </a:lnTo>
                    <a:lnTo>
                      <a:pt x="1006" y="502"/>
                    </a:lnTo>
                    <a:lnTo>
                      <a:pt x="1014" y="501"/>
                    </a:lnTo>
                    <a:lnTo>
                      <a:pt x="1022" y="498"/>
                    </a:lnTo>
                    <a:lnTo>
                      <a:pt x="1025" y="528"/>
                    </a:lnTo>
                    <a:lnTo>
                      <a:pt x="1019" y="531"/>
                    </a:lnTo>
                    <a:lnTo>
                      <a:pt x="1012" y="532"/>
                    </a:lnTo>
                    <a:lnTo>
                      <a:pt x="1003" y="534"/>
                    </a:lnTo>
                    <a:lnTo>
                      <a:pt x="995" y="534"/>
                    </a:lnTo>
                    <a:lnTo>
                      <a:pt x="986" y="533"/>
                    </a:lnTo>
                    <a:lnTo>
                      <a:pt x="977" y="530"/>
                    </a:lnTo>
                    <a:lnTo>
                      <a:pt x="973" y="529"/>
                    </a:lnTo>
                    <a:lnTo>
                      <a:pt x="970" y="526"/>
                    </a:lnTo>
                    <a:lnTo>
                      <a:pt x="967" y="524"/>
                    </a:lnTo>
                    <a:lnTo>
                      <a:pt x="965" y="521"/>
                    </a:lnTo>
                    <a:lnTo>
                      <a:pt x="961" y="515"/>
                    </a:lnTo>
                    <a:lnTo>
                      <a:pt x="959" y="506"/>
                    </a:lnTo>
                    <a:lnTo>
                      <a:pt x="958" y="496"/>
                    </a:lnTo>
                    <a:lnTo>
                      <a:pt x="958" y="477"/>
                    </a:lnTo>
                    <a:lnTo>
                      <a:pt x="958" y="413"/>
                    </a:lnTo>
                    <a:lnTo>
                      <a:pt x="940" y="413"/>
                    </a:lnTo>
                    <a:lnTo>
                      <a:pt x="940" y="382"/>
                    </a:lnTo>
                    <a:lnTo>
                      <a:pt x="958" y="382"/>
                    </a:lnTo>
                    <a:lnTo>
                      <a:pt x="958" y="352"/>
                    </a:lnTo>
                    <a:lnTo>
                      <a:pt x="996" y="329"/>
                    </a:lnTo>
                    <a:lnTo>
                      <a:pt x="996" y="382"/>
                    </a:lnTo>
                    <a:lnTo>
                      <a:pt x="1022" y="382"/>
                    </a:lnTo>
                    <a:close/>
                    <a:moveTo>
                      <a:pt x="1133" y="484"/>
                    </a:moveTo>
                    <a:lnTo>
                      <a:pt x="1172" y="490"/>
                    </a:lnTo>
                    <a:lnTo>
                      <a:pt x="1168" y="500"/>
                    </a:lnTo>
                    <a:lnTo>
                      <a:pt x="1163" y="509"/>
                    </a:lnTo>
                    <a:lnTo>
                      <a:pt x="1155" y="516"/>
                    </a:lnTo>
                    <a:lnTo>
                      <a:pt x="1148" y="523"/>
                    </a:lnTo>
                    <a:lnTo>
                      <a:pt x="1139" y="528"/>
                    </a:lnTo>
                    <a:lnTo>
                      <a:pt x="1130" y="531"/>
                    </a:lnTo>
                    <a:lnTo>
                      <a:pt x="1120" y="533"/>
                    </a:lnTo>
                    <a:lnTo>
                      <a:pt x="1108" y="534"/>
                    </a:lnTo>
                    <a:lnTo>
                      <a:pt x="1100" y="534"/>
                    </a:lnTo>
                    <a:lnTo>
                      <a:pt x="1090" y="532"/>
                    </a:lnTo>
                    <a:lnTo>
                      <a:pt x="1083" y="530"/>
                    </a:lnTo>
                    <a:lnTo>
                      <a:pt x="1076" y="528"/>
                    </a:lnTo>
                    <a:lnTo>
                      <a:pt x="1068" y="524"/>
                    </a:lnTo>
                    <a:lnTo>
                      <a:pt x="1063" y="520"/>
                    </a:lnTo>
                    <a:lnTo>
                      <a:pt x="1057" y="515"/>
                    </a:lnTo>
                    <a:lnTo>
                      <a:pt x="1053" y="509"/>
                    </a:lnTo>
                    <a:lnTo>
                      <a:pt x="1049" y="504"/>
                    </a:lnTo>
                    <a:lnTo>
                      <a:pt x="1046" y="498"/>
                    </a:lnTo>
                    <a:lnTo>
                      <a:pt x="1043" y="492"/>
                    </a:lnTo>
                    <a:lnTo>
                      <a:pt x="1042" y="486"/>
                    </a:lnTo>
                    <a:lnTo>
                      <a:pt x="1039" y="472"/>
                    </a:lnTo>
                    <a:lnTo>
                      <a:pt x="1038" y="457"/>
                    </a:lnTo>
                    <a:lnTo>
                      <a:pt x="1038" y="448"/>
                    </a:lnTo>
                    <a:lnTo>
                      <a:pt x="1039" y="439"/>
                    </a:lnTo>
                    <a:lnTo>
                      <a:pt x="1041" y="432"/>
                    </a:lnTo>
                    <a:lnTo>
                      <a:pt x="1043" y="424"/>
                    </a:lnTo>
                    <a:lnTo>
                      <a:pt x="1045" y="417"/>
                    </a:lnTo>
                    <a:lnTo>
                      <a:pt x="1048" y="411"/>
                    </a:lnTo>
                    <a:lnTo>
                      <a:pt x="1053" y="405"/>
                    </a:lnTo>
                    <a:lnTo>
                      <a:pt x="1057" y="399"/>
                    </a:lnTo>
                    <a:lnTo>
                      <a:pt x="1062" y="394"/>
                    </a:lnTo>
                    <a:lnTo>
                      <a:pt x="1067" y="390"/>
                    </a:lnTo>
                    <a:lnTo>
                      <a:pt x="1072" y="387"/>
                    </a:lnTo>
                    <a:lnTo>
                      <a:pt x="1079" y="384"/>
                    </a:lnTo>
                    <a:lnTo>
                      <a:pt x="1084" y="381"/>
                    </a:lnTo>
                    <a:lnTo>
                      <a:pt x="1091" y="380"/>
                    </a:lnTo>
                    <a:lnTo>
                      <a:pt x="1098" y="379"/>
                    </a:lnTo>
                    <a:lnTo>
                      <a:pt x="1105" y="379"/>
                    </a:lnTo>
                    <a:lnTo>
                      <a:pt x="1112" y="379"/>
                    </a:lnTo>
                    <a:lnTo>
                      <a:pt x="1120" y="380"/>
                    </a:lnTo>
                    <a:lnTo>
                      <a:pt x="1127" y="382"/>
                    </a:lnTo>
                    <a:lnTo>
                      <a:pt x="1133" y="384"/>
                    </a:lnTo>
                    <a:lnTo>
                      <a:pt x="1139" y="387"/>
                    </a:lnTo>
                    <a:lnTo>
                      <a:pt x="1146" y="391"/>
                    </a:lnTo>
                    <a:lnTo>
                      <a:pt x="1151" y="395"/>
                    </a:lnTo>
                    <a:lnTo>
                      <a:pt x="1156" y="400"/>
                    </a:lnTo>
                    <a:lnTo>
                      <a:pt x="1160" y="406"/>
                    </a:lnTo>
                    <a:lnTo>
                      <a:pt x="1164" y="413"/>
                    </a:lnTo>
                    <a:lnTo>
                      <a:pt x="1167" y="420"/>
                    </a:lnTo>
                    <a:lnTo>
                      <a:pt x="1170" y="428"/>
                    </a:lnTo>
                    <a:lnTo>
                      <a:pt x="1172" y="437"/>
                    </a:lnTo>
                    <a:lnTo>
                      <a:pt x="1173" y="446"/>
                    </a:lnTo>
                    <a:lnTo>
                      <a:pt x="1174" y="456"/>
                    </a:lnTo>
                    <a:lnTo>
                      <a:pt x="1174" y="467"/>
                    </a:lnTo>
                    <a:lnTo>
                      <a:pt x="1078" y="467"/>
                    </a:lnTo>
                    <a:lnTo>
                      <a:pt x="1078" y="475"/>
                    </a:lnTo>
                    <a:lnTo>
                      <a:pt x="1080" y="483"/>
                    </a:lnTo>
                    <a:lnTo>
                      <a:pt x="1083" y="490"/>
                    </a:lnTo>
                    <a:lnTo>
                      <a:pt x="1087" y="495"/>
                    </a:lnTo>
                    <a:lnTo>
                      <a:pt x="1091" y="499"/>
                    </a:lnTo>
                    <a:lnTo>
                      <a:pt x="1097" y="502"/>
                    </a:lnTo>
                    <a:lnTo>
                      <a:pt x="1103" y="504"/>
                    </a:lnTo>
                    <a:lnTo>
                      <a:pt x="1109" y="505"/>
                    </a:lnTo>
                    <a:lnTo>
                      <a:pt x="1113" y="504"/>
                    </a:lnTo>
                    <a:lnTo>
                      <a:pt x="1117" y="503"/>
                    </a:lnTo>
                    <a:lnTo>
                      <a:pt x="1121" y="502"/>
                    </a:lnTo>
                    <a:lnTo>
                      <a:pt x="1124" y="500"/>
                    </a:lnTo>
                    <a:lnTo>
                      <a:pt x="1127" y="497"/>
                    </a:lnTo>
                    <a:lnTo>
                      <a:pt x="1129" y="493"/>
                    </a:lnTo>
                    <a:lnTo>
                      <a:pt x="1131" y="489"/>
                    </a:lnTo>
                    <a:lnTo>
                      <a:pt x="1133" y="484"/>
                    </a:lnTo>
                    <a:close/>
                    <a:moveTo>
                      <a:pt x="1135" y="443"/>
                    </a:moveTo>
                    <a:lnTo>
                      <a:pt x="1135" y="435"/>
                    </a:lnTo>
                    <a:lnTo>
                      <a:pt x="1133" y="428"/>
                    </a:lnTo>
                    <a:lnTo>
                      <a:pt x="1130" y="422"/>
                    </a:lnTo>
                    <a:lnTo>
                      <a:pt x="1127" y="417"/>
                    </a:lnTo>
                    <a:lnTo>
                      <a:pt x="1123" y="413"/>
                    </a:lnTo>
                    <a:lnTo>
                      <a:pt x="1117" y="411"/>
                    </a:lnTo>
                    <a:lnTo>
                      <a:pt x="1112" y="409"/>
                    </a:lnTo>
                    <a:lnTo>
                      <a:pt x="1107" y="408"/>
                    </a:lnTo>
                    <a:lnTo>
                      <a:pt x="1101" y="409"/>
                    </a:lnTo>
                    <a:lnTo>
                      <a:pt x="1095" y="411"/>
                    </a:lnTo>
                    <a:lnTo>
                      <a:pt x="1090" y="414"/>
                    </a:lnTo>
                    <a:lnTo>
                      <a:pt x="1086" y="418"/>
                    </a:lnTo>
                    <a:lnTo>
                      <a:pt x="1083" y="423"/>
                    </a:lnTo>
                    <a:lnTo>
                      <a:pt x="1080" y="429"/>
                    </a:lnTo>
                    <a:lnTo>
                      <a:pt x="1079" y="436"/>
                    </a:lnTo>
                    <a:lnTo>
                      <a:pt x="1078" y="443"/>
                    </a:lnTo>
                    <a:lnTo>
                      <a:pt x="1135" y="443"/>
                    </a:lnTo>
                    <a:close/>
                    <a:moveTo>
                      <a:pt x="1242" y="531"/>
                    </a:moveTo>
                    <a:lnTo>
                      <a:pt x="1203" y="531"/>
                    </a:lnTo>
                    <a:lnTo>
                      <a:pt x="1203" y="382"/>
                    </a:lnTo>
                    <a:lnTo>
                      <a:pt x="1239" y="382"/>
                    </a:lnTo>
                    <a:lnTo>
                      <a:pt x="1239" y="403"/>
                    </a:lnTo>
                    <a:lnTo>
                      <a:pt x="1243" y="396"/>
                    </a:lnTo>
                    <a:lnTo>
                      <a:pt x="1247" y="391"/>
                    </a:lnTo>
                    <a:lnTo>
                      <a:pt x="1252" y="386"/>
                    </a:lnTo>
                    <a:lnTo>
                      <a:pt x="1256" y="383"/>
                    </a:lnTo>
                    <a:lnTo>
                      <a:pt x="1259" y="381"/>
                    </a:lnTo>
                    <a:lnTo>
                      <a:pt x="1263" y="380"/>
                    </a:lnTo>
                    <a:lnTo>
                      <a:pt x="1267" y="379"/>
                    </a:lnTo>
                    <a:lnTo>
                      <a:pt x="1272" y="379"/>
                    </a:lnTo>
                    <a:lnTo>
                      <a:pt x="1279" y="379"/>
                    </a:lnTo>
                    <a:lnTo>
                      <a:pt x="1285" y="380"/>
                    </a:lnTo>
                    <a:lnTo>
                      <a:pt x="1291" y="383"/>
                    </a:lnTo>
                    <a:lnTo>
                      <a:pt x="1298" y="386"/>
                    </a:lnTo>
                    <a:lnTo>
                      <a:pt x="1285" y="420"/>
                    </a:lnTo>
                    <a:lnTo>
                      <a:pt x="1281" y="417"/>
                    </a:lnTo>
                    <a:lnTo>
                      <a:pt x="1276" y="415"/>
                    </a:lnTo>
                    <a:lnTo>
                      <a:pt x="1271" y="414"/>
                    </a:lnTo>
                    <a:lnTo>
                      <a:pt x="1267" y="414"/>
                    </a:lnTo>
                    <a:lnTo>
                      <a:pt x="1263" y="414"/>
                    </a:lnTo>
                    <a:lnTo>
                      <a:pt x="1260" y="415"/>
                    </a:lnTo>
                    <a:lnTo>
                      <a:pt x="1257" y="416"/>
                    </a:lnTo>
                    <a:lnTo>
                      <a:pt x="1254" y="418"/>
                    </a:lnTo>
                    <a:lnTo>
                      <a:pt x="1252" y="421"/>
                    </a:lnTo>
                    <a:lnTo>
                      <a:pt x="1248" y="424"/>
                    </a:lnTo>
                    <a:lnTo>
                      <a:pt x="1246" y="429"/>
                    </a:lnTo>
                    <a:lnTo>
                      <a:pt x="1245" y="434"/>
                    </a:lnTo>
                    <a:lnTo>
                      <a:pt x="1243" y="442"/>
                    </a:lnTo>
                    <a:lnTo>
                      <a:pt x="1242" y="453"/>
                    </a:lnTo>
                    <a:lnTo>
                      <a:pt x="1242" y="467"/>
                    </a:lnTo>
                    <a:lnTo>
                      <a:pt x="1242" y="485"/>
                    </a:lnTo>
                    <a:lnTo>
                      <a:pt x="1242" y="531"/>
                    </a:lnTo>
                    <a:close/>
                    <a:moveTo>
                      <a:pt x="1314" y="361"/>
                    </a:moveTo>
                    <a:lnTo>
                      <a:pt x="1314" y="325"/>
                    </a:lnTo>
                    <a:lnTo>
                      <a:pt x="1352" y="325"/>
                    </a:lnTo>
                    <a:lnTo>
                      <a:pt x="1352" y="361"/>
                    </a:lnTo>
                    <a:lnTo>
                      <a:pt x="1314" y="361"/>
                    </a:lnTo>
                    <a:close/>
                    <a:moveTo>
                      <a:pt x="1314" y="531"/>
                    </a:moveTo>
                    <a:lnTo>
                      <a:pt x="1314" y="382"/>
                    </a:lnTo>
                    <a:lnTo>
                      <a:pt x="1352" y="382"/>
                    </a:lnTo>
                    <a:lnTo>
                      <a:pt x="1352" y="531"/>
                    </a:lnTo>
                    <a:lnTo>
                      <a:pt x="1314" y="531"/>
                    </a:lnTo>
                    <a:close/>
                    <a:moveTo>
                      <a:pt x="1378" y="488"/>
                    </a:moveTo>
                    <a:lnTo>
                      <a:pt x="1417" y="482"/>
                    </a:lnTo>
                    <a:lnTo>
                      <a:pt x="1418" y="488"/>
                    </a:lnTo>
                    <a:lnTo>
                      <a:pt x="1420" y="493"/>
                    </a:lnTo>
                    <a:lnTo>
                      <a:pt x="1423" y="497"/>
                    </a:lnTo>
                    <a:lnTo>
                      <a:pt x="1426" y="500"/>
                    </a:lnTo>
                    <a:lnTo>
                      <a:pt x="1431" y="502"/>
                    </a:lnTo>
                    <a:lnTo>
                      <a:pt x="1436" y="504"/>
                    </a:lnTo>
                    <a:lnTo>
                      <a:pt x="1441" y="505"/>
                    </a:lnTo>
                    <a:lnTo>
                      <a:pt x="1447" y="506"/>
                    </a:lnTo>
                    <a:lnTo>
                      <a:pt x="1455" y="505"/>
                    </a:lnTo>
                    <a:lnTo>
                      <a:pt x="1461" y="504"/>
                    </a:lnTo>
                    <a:lnTo>
                      <a:pt x="1466" y="503"/>
                    </a:lnTo>
                    <a:lnTo>
                      <a:pt x="1470" y="500"/>
                    </a:lnTo>
                    <a:lnTo>
                      <a:pt x="1473" y="498"/>
                    </a:lnTo>
                    <a:lnTo>
                      <a:pt x="1474" y="496"/>
                    </a:lnTo>
                    <a:lnTo>
                      <a:pt x="1475" y="493"/>
                    </a:lnTo>
                    <a:lnTo>
                      <a:pt x="1476" y="490"/>
                    </a:lnTo>
                    <a:lnTo>
                      <a:pt x="1475" y="486"/>
                    </a:lnTo>
                    <a:lnTo>
                      <a:pt x="1473" y="482"/>
                    </a:lnTo>
                    <a:lnTo>
                      <a:pt x="1468" y="479"/>
                    </a:lnTo>
                    <a:lnTo>
                      <a:pt x="1460" y="476"/>
                    </a:lnTo>
                    <a:lnTo>
                      <a:pt x="1439" y="471"/>
                    </a:lnTo>
                    <a:lnTo>
                      <a:pt x="1421" y="466"/>
                    </a:lnTo>
                    <a:lnTo>
                      <a:pt x="1409" y="462"/>
                    </a:lnTo>
                    <a:lnTo>
                      <a:pt x="1400" y="457"/>
                    </a:lnTo>
                    <a:lnTo>
                      <a:pt x="1397" y="454"/>
                    </a:lnTo>
                    <a:lnTo>
                      <a:pt x="1393" y="451"/>
                    </a:lnTo>
                    <a:lnTo>
                      <a:pt x="1390" y="447"/>
                    </a:lnTo>
                    <a:lnTo>
                      <a:pt x="1388" y="443"/>
                    </a:lnTo>
                    <a:lnTo>
                      <a:pt x="1386" y="439"/>
                    </a:lnTo>
                    <a:lnTo>
                      <a:pt x="1385" y="434"/>
                    </a:lnTo>
                    <a:lnTo>
                      <a:pt x="1384" y="429"/>
                    </a:lnTo>
                    <a:lnTo>
                      <a:pt x="1384" y="424"/>
                    </a:lnTo>
                    <a:lnTo>
                      <a:pt x="1385" y="415"/>
                    </a:lnTo>
                    <a:lnTo>
                      <a:pt x="1388" y="406"/>
                    </a:lnTo>
                    <a:lnTo>
                      <a:pt x="1392" y="399"/>
                    </a:lnTo>
                    <a:lnTo>
                      <a:pt x="1398" y="392"/>
                    </a:lnTo>
                    <a:lnTo>
                      <a:pt x="1402" y="389"/>
                    </a:lnTo>
                    <a:lnTo>
                      <a:pt x="1407" y="386"/>
                    </a:lnTo>
                    <a:lnTo>
                      <a:pt x="1412" y="384"/>
                    </a:lnTo>
                    <a:lnTo>
                      <a:pt x="1417" y="382"/>
                    </a:lnTo>
                    <a:lnTo>
                      <a:pt x="1430" y="379"/>
                    </a:lnTo>
                    <a:lnTo>
                      <a:pt x="1444" y="379"/>
                    </a:lnTo>
                    <a:lnTo>
                      <a:pt x="1459" y="379"/>
                    </a:lnTo>
                    <a:lnTo>
                      <a:pt x="1470" y="381"/>
                    </a:lnTo>
                    <a:lnTo>
                      <a:pt x="1481" y="384"/>
                    </a:lnTo>
                    <a:lnTo>
                      <a:pt x="1489" y="388"/>
                    </a:lnTo>
                    <a:lnTo>
                      <a:pt x="1496" y="394"/>
                    </a:lnTo>
                    <a:lnTo>
                      <a:pt x="1501" y="401"/>
                    </a:lnTo>
                    <a:lnTo>
                      <a:pt x="1506" y="409"/>
                    </a:lnTo>
                    <a:lnTo>
                      <a:pt x="1509" y="418"/>
                    </a:lnTo>
                    <a:lnTo>
                      <a:pt x="1473" y="424"/>
                    </a:lnTo>
                    <a:lnTo>
                      <a:pt x="1471" y="420"/>
                    </a:lnTo>
                    <a:lnTo>
                      <a:pt x="1469" y="417"/>
                    </a:lnTo>
                    <a:lnTo>
                      <a:pt x="1467" y="414"/>
                    </a:lnTo>
                    <a:lnTo>
                      <a:pt x="1464" y="411"/>
                    </a:lnTo>
                    <a:lnTo>
                      <a:pt x="1460" y="409"/>
                    </a:lnTo>
                    <a:lnTo>
                      <a:pt x="1456" y="408"/>
                    </a:lnTo>
                    <a:lnTo>
                      <a:pt x="1451" y="407"/>
                    </a:lnTo>
                    <a:lnTo>
                      <a:pt x="1445" y="407"/>
                    </a:lnTo>
                    <a:lnTo>
                      <a:pt x="1438" y="407"/>
                    </a:lnTo>
                    <a:lnTo>
                      <a:pt x="1433" y="408"/>
                    </a:lnTo>
                    <a:lnTo>
                      <a:pt x="1428" y="409"/>
                    </a:lnTo>
                    <a:lnTo>
                      <a:pt x="1423" y="411"/>
                    </a:lnTo>
                    <a:lnTo>
                      <a:pt x="1421" y="413"/>
                    </a:lnTo>
                    <a:lnTo>
                      <a:pt x="1420" y="414"/>
                    </a:lnTo>
                    <a:lnTo>
                      <a:pt x="1419" y="417"/>
                    </a:lnTo>
                    <a:lnTo>
                      <a:pt x="1419" y="419"/>
                    </a:lnTo>
                    <a:lnTo>
                      <a:pt x="1420" y="423"/>
                    </a:lnTo>
                    <a:lnTo>
                      <a:pt x="1423" y="426"/>
                    </a:lnTo>
                    <a:lnTo>
                      <a:pt x="1428" y="428"/>
                    </a:lnTo>
                    <a:lnTo>
                      <a:pt x="1435" y="431"/>
                    </a:lnTo>
                    <a:lnTo>
                      <a:pt x="1445" y="434"/>
                    </a:lnTo>
                    <a:lnTo>
                      <a:pt x="1459" y="437"/>
                    </a:lnTo>
                    <a:lnTo>
                      <a:pt x="1474" y="441"/>
                    </a:lnTo>
                    <a:lnTo>
                      <a:pt x="1485" y="445"/>
                    </a:lnTo>
                    <a:lnTo>
                      <a:pt x="1495" y="449"/>
                    </a:lnTo>
                    <a:lnTo>
                      <a:pt x="1502" y="454"/>
                    </a:lnTo>
                    <a:lnTo>
                      <a:pt x="1507" y="460"/>
                    </a:lnTo>
                    <a:lnTo>
                      <a:pt x="1511" y="467"/>
                    </a:lnTo>
                    <a:lnTo>
                      <a:pt x="1513" y="475"/>
                    </a:lnTo>
                    <a:lnTo>
                      <a:pt x="1513" y="484"/>
                    </a:lnTo>
                    <a:lnTo>
                      <a:pt x="1513" y="489"/>
                    </a:lnTo>
                    <a:lnTo>
                      <a:pt x="1512" y="494"/>
                    </a:lnTo>
                    <a:lnTo>
                      <a:pt x="1511" y="499"/>
                    </a:lnTo>
                    <a:lnTo>
                      <a:pt x="1509" y="503"/>
                    </a:lnTo>
                    <a:lnTo>
                      <a:pt x="1507" y="508"/>
                    </a:lnTo>
                    <a:lnTo>
                      <a:pt x="1504" y="512"/>
                    </a:lnTo>
                    <a:lnTo>
                      <a:pt x="1501" y="516"/>
                    </a:lnTo>
                    <a:lnTo>
                      <a:pt x="1497" y="519"/>
                    </a:lnTo>
                    <a:lnTo>
                      <a:pt x="1492" y="523"/>
                    </a:lnTo>
                    <a:lnTo>
                      <a:pt x="1488" y="526"/>
                    </a:lnTo>
                    <a:lnTo>
                      <a:pt x="1482" y="528"/>
                    </a:lnTo>
                    <a:lnTo>
                      <a:pt x="1477" y="530"/>
                    </a:lnTo>
                    <a:lnTo>
                      <a:pt x="1470" y="532"/>
                    </a:lnTo>
                    <a:lnTo>
                      <a:pt x="1463" y="533"/>
                    </a:lnTo>
                    <a:lnTo>
                      <a:pt x="1456" y="534"/>
                    </a:lnTo>
                    <a:lnTo>
                      <a:pt x="1447" y="534"/>
                    </a:lnTo>
                    <a:lnTo>
                      <a:pt x="1434" y="533"/>
                    </a:lnTo>
                    <a:lnTo>
                      <a:pt x="1421" y="531"/>
                    </a:lnTo>
                    <a:lnTo>
                      <a:pt x="1416" y="529"/>
                    </a:lnTo>
                    <a:lnTo>
                      <a:pt x="1411" y="527"/>
                    </a:lnTo>
                    <a:lnTo>
                      <a:pt x="1406" y="525"/>
                    </a:lnTo>
                    <a:lnTo>
                      <a:pt x="1400" y="522"/>
                    </a:lnTo>
                    <a:lnTo>
                      <a:pt x="1393" y="515"/>
                    </a:lnTo>
                    <a:lnTo>
                      <a:pt x="1387" y="507"/>
                    </a:lnTo>
                    <a:lnTo>
                      <a:pt x="1381" y="498"/>
                    </a:lnTo>
                    <a:lnTo>
                      <a:pt x="1378" y="488"/>
                    </a:lnTo>
                    <a:close/>
                    <a:moveTo>
                      <a:pt x="1614" y="382"/>
                    </a:moveTo>
                    <a:lnTo>
                      <a:pt x="1614" y="413"/>
                    </a:lnTo>
                    <a:lnTo>
                      <a:pt x="1588" y="413"/>
                    </a:lnTo>
                    <a:lnTo>
                      <a:pt x="1588" y="473"/>
                    </a:lnTo>
                    <a:lnTo>
                      <a:pt x="1588" y="488"/>
                    </a:lnTo>
                    <a:lnTo>
                      <a:pt x="1589" y="495"/>
                    </a:lnTo>
                    <a:lnTo>
                      <a:pt x="1590" y="497"/>
                    </a:lnTo>
                    <a:lnTo>
                      <a:pt x="1592" y="500"/>
                    </a:lnTo>
                    <a:lnTo>
                      <a:pt x="1595" y="501"/>
                    </a:lnTo>
                    <a:lnTo>
                      <a:pt x="1598" y="502"/>
                    </a:lnTo>
                    <a:lnTo>
                      <a:pt x="1605" y="501"/>
                    </a:lnTo>
                    <a:lnTo>
                      <a:pt x="1614" y="498"/>
                    </a:lnTo>
                    <a:lnTo>
                      <a:pt x="1617" y="528"/>
                    </a:lnTo>
                    <a:lnTo>
                      <a:pt x="1610" y="531"/>
                    </a:lnTo>
                    <a:lnTo>
                      <a:pt x="1602" y="532"/>
                    </a:lnTo>
                    <a:lnTo>
                      <a:pt x="1595" y="534"/>
                    </a:lnTo>
                    <a:lnTo>
                      <a:pt x="1587" y="534"/>
                    </a:lnTo>
                    <a:lnTo>
                      <a:pt x="1577" y="533"/>
                    </a:lnTo>
                    <a:lnTo>
                      <a:pt x="1568" y="530"/>
                    </a:lnTo>
                    <a:lnTo>
                      <a:pt x="1565" y="529"/>
                    </a:lnTo>
                    <a:lnTo>
                      <a:pt x="1561" y="526"/>
                    </a:lnTo>
                    <a:lnTo>
                      <a:pt x="1558" y="524"/>
                    </a:lnTo>
                    <a:lnTo>
                      <a:pt x="1556" y="521"/>
                    </a:lnTo>
                    <a:lnTo>
                      <a:pt x="1552" y="515"/>
                    </a:lnTo>
                    <a:lnTo>
                      <a:pt x="1550" y="506"/>
                    </a:lnTo>
                    <a:lnTo>
                      <a:pt x="1550" y="496"/>
                    </a:lnTo>
                    <a:lnTo>
                      <a:pt x="1549" y="477"/>
                    </a:lnTo>
                    <a:lnTo>
                      <a:pt x="1549" y="413"/>
                    </a:lnTo>
                    <a:lnTo>
                      <a:pt x="1531" y="413"/>
                    </a:lnTo>
                    <a:lnTo>
                      <a:pt x="1531" y="382"/>
                    </a:lnTo>
                    <a:lnTo>
                      <a:pt x="1549" y="382"/>
                    </a:lnTo>
                    <a:lnTo>
                      <a:pt x="1549" y="352"/>
                    </a:lnTo>
                    <a:lnTo>
                      <a:pt x="1588" y="329"/>
                    </a:lnTo>
                    <a:lnTo>
                      <a:pt x="1588" y="382"/>
                    </a:lnTo>
                    <a:lnTo>
                      <a:pt x="1614" y="382"/>
                    </a:lnTo>
                    <a:close/>
                    <a:moveTo>
                      <a:pt x="1641" y="361"/>
                    </a:moveTo>
                    <a:lnTo>
                      <a:pt x="1641" y="325"/>
                    </a:lnTo>
                    <a:lnTo>
                      <a:pt x="1679" y="325"/>
                    </a:lnTo>
                    <a:lnTo>
                      <a:pt x="1679" y="361"/>
                    </a:lnTo>
                    <a:lnTo>
                      <a:pt x="1641" y="361"/>
                    </a:lnTo>
                    <a:close/>
                    <a:moveTo>
                      <a:pt x="1641" y="531"/>
                    </a:moveTo>
                    <a:lnTo>
                      <a:pt x="1641" y="382"/>
                    </a:lnTo>
                    <a:lnTo>
                      <a:pt x="1679" y="382"/>
                    </a:lnTo>
                    <a:lnTo>
                      <a:pt x="1679" y="531"/>
                    </a:lnTo>
                    <a:lnTo>
                      <a:pt x="1641" y="531"/>
                    </a:lnTo>
                    <a:close/>
                    <a:moveTo>
                      <a:pt x="1845" y="426"/>
                    </a:moveTo>
                    <a:lnTo>
                      <a:pt x="1808" y="433"/>
                    </a:lnTo>
                    <a:lnTo>
                      <a:pt x="1806" y="427"/>
                    </a:lnTo>
                    <a:lnTo>
                      <a:pt x="1805" y="422"/>
                    </a:lnTo>
                    <a:lnTo>
                      <a:pt x="1801" y="418"/>
                    </a:lnTo>
                    <a:lnTo>
                      <a:pt x="1798" y="415"/>
                    </a:lnTo>
                    <a:lnTo>
                      <a:pt x="1795" y="413"/>
                    </a:lnTo>
                    <a:lnTo>
                      <a:pt x="1791" y="411"/>
                    </a:lnTo>
                    <a:lnTo>
                      <a:pt x="1786" y="410"/>
                    </a:lnTo>
                    <a:lnTo>
                      <a:pt x="1782" y="409"/>
                    </a:lnTo>
                    <a:lnTo>
                      <a:pt x="1774" y="410"/>
                    </a:lnTo>
                    <a:lnTo>
                      <a:pt x="1768" y="412"/>
                    </a:lnTo>
                    <a:lnTo>
                      <a:pt x="1763" y="415"/>
                    </a:lnTo>
                    <a:lnTo>
                      <a:pt x="1758" y="419"/>
                    </a:lnTo>
                    <a:lnTo>
                      <a:pt x="1754" y="425"/>
                    </a:lnTo>
                    <a:lnTo>
                      <a:pt x="1752" y="433"/>
                    </a:lnTo>
                    <a:lnTo>
                      <a:pt x="1750" y="442"/>
                    </a:lnTo>
                    <a:lnTo>
                      <a:pt x="1749" y="453"/>
                    </a:lnTo>
                    <a:lnTo>
                      <a:pt x="1750" y="465"/>
                    </a:lnTo>
                    <a:lnTo>
                      <a:pt x="1752" y="476"/>
                    </a:lnTo>
                    <a:lnTo>
                      <a:pt x="1754" y="485"/>
                    </a:lnTo>
                    <a:lnTo>
                      <a:pt x="1758" y="491"/>
                    </a:lnTo>
                    <a:lnTo>
                      <a:pt x="1763" y="496"/>
                    </a:lnTo>
                    <a:lnTo>
                      <a:pt x="1768" y="499"/>
                    </a:lnTo>
                    <a:lnTo>
                      <a:pt x="1774" y="501"/>
                    </a:lnTo>
                    <a:lnTo>
                      <a:pt x="1782" y="502"/>
                    </a:lnTo>
                    <a:lnTo>
                      <a:pt x="1787" y="502"/>
                    </a:lnTo>
                    <a:lnTo>
                      <a:pt x="1791" y="501"/>
                    </a:lnTo>
                    <a:lnTo>
                      <a:pt x="1796" y="499"/>
                    </a:lnTo>
                    <a:lnTo>
                      <a:pt x="1799" y="496"/>
                    </a:lnTo>
                    <a:lnTo>
                      <a:pt x="1802" y="492"/>
                    </a:lnTo>
                    <a:lnTo>
                      <a:pt x="1806" y="487"/>
                    </a:lnTo>
                    <a:lnTo>
                      <a:pt x="1808" y="481"/>
                    </a:lnTo>
                    <a:lnTo>
                      <a:pt x="1810" y="473"/>
                    </a:lnTo>
                    <a:lnTo>
                      <a:pt x="1848" y="481"/>
                    </a:lnTo>
                    <a:lnTo>
                      <a:pt x="1843" y="493"/>
                    </a:lnTo>
                    <a:lnTo>
                      <a:pt x="1838" y="504"/>
                    </a:lnTo>
                    <a:lnTo>
                      <a:pt x="1832" y="513"/>
                    </a:lnTo>
                    <a:lnTo>
                      <a:pt x="1824" y="520"/>
                    </a:lnTo>
                    <a:lnTo>
                      <a:pt x="1820" y="524"/>
                    </a:lnTo>
                    <a:lnTo>
                      <a:pt x="1815" y="526"/>
                    </a:lnTo>
                    <a:lnTo>
                      <a:pt x="1811" y="529"/>
                    </a:lnTo>
                    <a:lnTo>
                      <a:pt x="1805" y="531"/>
                    </a:lnTo>
                    <a:lnTo>
                      <a:pt x="1793" y="533"/>
                    </a:lnTo>
                    <a:lnTo>
                      <a:pt x="1779" y="534"/>
                    </a:lnTo>
                    <a:lnTo>
                      <a:pt x="1772" y="534"/>
                    </a:lnTo>
                    <a:lnTo>
                      <a:pt x="1765" y="533"/>
                    </a:lnTo>
                    <a:lnTo>
                      <a:pt x="1757" y="531"/>
                    </a:lnTo>
                    <a:lnTo>
                      <a:pt x="1751" y="529"/>
                    </a:lnTo>
                    <a:lnTo>
                      <a:pt x="1745" y="526"/>
                    </a:lnTo>
                    <a:lnTo>
                      <a:pt x="1740" y="522"/>
                    </a:lnTo>
                    <a:lnTo>
                      <a:pt x="1734" y="518"/>
                    </a:lnTo>
                    <a:lnTo>
                      <a:pt x="1729" y="514"/>
                    </a:lnTo>
                    <a:lnTo>
                      <a:pt x="1725" y="508"/>
                    </a:lnTo>
                    <a:lnTo>
                      <a:pt x="1721" y="502"/>
                    </a:lnTo>
                    <a:lnTo>
                      <a:pt x="1718" y="496"/>
                    </a:lnTo>
                    <a:lnTo>
                      <a:pt x="1714" y="489"/>
                    </a:lnTo>
                    <a:lnTo>
                      <a:pt x="1712" y="482"/>
                    </a:lnTo>
                    <a:lnTo>
                      <a:pt x="1711" y="473"/>
                    </a:lnTo>
                    <a:lnTo>
                      <a:pt x="1710" y="465"/>
                    </a:lnTo>
                    <a:lnTo>
                      <a:pt x="1710" y="456"/>
                    </a:lnTo>
                    <a:lnTo>
                      <a:pt x="1710" y="447"/>
                    </a:lnTo>
                    <a:lnTo>
                      <a:pt x="1711" y="439"/>
                    </a:lnTo>
                    <a:lnTo>
                      <a:pt x="1712" y="431"/>
                    </a:lnTo>
                    <a:lnTo>
                      <a:pt x="1714" y="423"/>
                    </a:lnTo>
                    <a:lnTo>
                      <a:pt x="1718" y="417"/>
                    </a:lnTo>
                    <a:lnTo>
                      <a:pt x="1721" y="410"/>
                    </a:lnTo>
                    <a:lnTo>
                      <a:pt x="1725" y="404"/>
                    </a:lnTo>
                    <a:lnTo>
                      <a:pt x="1729" y="399"/>
                    </a:lnTo>
                    <a:lnTo>
                      <a:pt x="1734" y="394"/>
                    </a:lnTo>
                    <a:lnTo>
                      <a:pt x="1740" y="390"/>
                    </a:lnTo>
                    <a:lnTo>
                      <a:pt x="1745" y="387"/>
                    </a:lnTo>
                    <a:lnTo>
                      <a:pt x="1751" y="384"/>
                    </a:lnTo>
                    <a:lnTo>
                      <a:pt x="1758" y="381"/>
                    </a:lnTo>
                    <a:lnTo>
                      <a:pt x="1765" y="380"/>
                    </a:lnTo>
                    <a:lnTo>
                      <a:pt x="1772" y="379"/>
                    </a:lnTo>
                    <a:lnTo>
                      <a:pt x="1780" y="379"/>
                    </a:lnTo>
                    <a:lnTo>
                      <a:pt x="1793" y="379"/>
                    </a:lnTo>
                    <a:lnTo>
                      <a:pt x="1805" y="381"/>
                    </a:lnTo>
                    <a:lnTo>
                      <a:pt x="1814" y="385"/>
                    </a:lnTo>
                    <a:lnTo>
                      <a:pt x="1822" y="390"/>
                    </a:lnTo>
                    <a:lnTo>
                      <a:pt x="1830" y="397"/>
                    </a:lnTo>
                    <a:lnTo>
                      <a:pt x="1836" y="405"/>
                    </a:lnTo>
                    <a:lnTo>
                      <a:pt x="1841" y="414"/>
                    </a:lnTo>
                    <a:lnTo>
                      <a:pt x="1845" y="42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p:nvSpPr>
            <p:spPr bwMode="auto">
              <a:xfrm>
                <a:off x="8343900" y="2686050"/>
                <a:ext cx="198438" cy="157162"/>
              </a:xfrm>
              <a:custGeom>
                <a:avLst/>
                <a:gdLst/>
                <a:ahLst/>
                <a:cxnLst>
                  <a:cxn ang="0">
                    <a:pos x="2385" y="877"/>
                  </a:cxn>
                  <a:cxn ang="0">
                    <a:pos x="2354" y="995"/>
                  </a:cxn>
                  <a:cxn ang="0">
                    <a:pos x="2297" y="1106"/>
                  </a:cxn>
                  <a:cxn ang="0">
                    <a:pos x="2218" y="1209"/>
                  </a:cxn>
                  <a:cxn ang="0">
                    <a:pos x="2118" y="1303"/>
                  </a:cxn>
                  <a:cxn ang="0">
                    <a:pos x="2000" y="1386"/>
                  </a:cxn>
                  <a:cxn ang="0">
                    <a:pos x="1866" y="1456"/>
                  </a:cxn>
                  <a:cxn ang="0">
                    <a:pos x="1717" y="1513"/>
                  </a:cxn>
                  <a:cxn ang="0">
                    <a:pos x="1556" y="1555"/>
                  </a:cxn>
                  <a:cxn ang="0">
                    <a:pos x="1385" y="1582"/>
                  </a:cxn>
                  <a:cxn ang="0">
                    <a:pos x="1207" y="1591"/>
                  </a:cxn>
                  <a:cxn ang="0">
                    <a:pos x="1023" y="1582"/>
                  </a:cxn>
                  <a:cxn ang="0">
                    <a:pos x="848" y="1555"/>
                  </a:cxn>
                  <a:cxn ang="0">
                    <a:pos x="683" y="1513"/>
                  </a:cxn>
                  <a:cxn ang="0">
                    <a:pos x="531" y="1456"/>
                  </a:cxn>
                  <a:cxn ang="0">
                    <a:pos x="395" y="1386"/>
                  </a:cxn>
                  <a:cxn ang="0">
                    <a:pos x="275" y="1303"/>
                  </a:cxn>
                  <a:cxn ang="0">
                    <a:pos x="174" y="1209"/>
                  </a:cxn>
                  <a:cxn ang="0">
                    <a:pos x="95" y="1106"/>
                  </a:cxn>
                  <a:cxn ang="0">
                    <a:pos x="38" y="995"/>
                  </a:cxn>
                  <a:cxn ang="0">
                    <a:pos x="7" y="877"/>
                  </a:cxn>
                  <a:cxn ang="0">
                    <a:pos x="1" y="754"/>
                  </a:cxn>
                  <a:cxn ang="0">
                    <a:pos x="24" y="634"/>
                  </a:cxn>
                  <a:cxn ang="0">
                    <a:pos x="74" y="520"/>
                  </a:cxn>
                  <a:cxn ang="0">
                    <a:pos x="146" y="415"/>
                  </a:cxn>
                  <a:cxn ang="0">
                    <a:pos x="239" y="318"/>
                  </a:cxn>
                  <a:cxn ang="0">
                    <a:pos x="353" y="232"/>
                  </a:cxn>
                  <a:cxn ang="0">
                    <a:pos x="484" y="157"/>
                  </a:cxn>
                  <a:cxn ang="0">
                    <a:pos x="631" y="94"/>
                  </a:cxn>
                  <a:cxn ang="0">
                    <a:pos x="791" y="47"/>
                  </a:cxn>
                  <a:cxn ang="0">
                    <a:pos x="963" y="16"/>
                  </a:cxn>
                  <a:cxn ang="0">
                    <a:pos x="1144" y="1"/>
                  </a:cxn>
                  <a:cxn ang="0">
                    <a:pos x="1326" y="4"/>
                  </a:cxn>
                  <a:cxn ang="0">
                    <a:pos x="1500" y="24"/>
                  </a:cxn>
                  <a:cxn ang="0">
                    <a:pos x="1665" y="61"/>
                  </a:cxn>
                  <a:cxn ang="0">
                    <a:pos x="1818" y="114"/>
                  </a:cxn>
                  <a:cxn ang="0">
                    <a:pos x="1957" y="180"/>
                  </a:cxn>
                  <a:cxn ang="0">
                    <a:pos x="2080" y="259"/>
                  </a:cxn>
                  <a:cxn ang="0">
                    <a:pos x="2186" y="349"/>
                  </a:cxn>
                  <a:cxn ang="0">
                    <a:pos x="2273" y="450"/>
                  </a:cxn>
                  <a:cxn ang="0">
                    <a:pos x="2337" y="557"/>
                  </a:cxn>
                  <a:cxn ang="0">
                    <a:pos x="2377" y="673"/>
                  </a:cxn>
                  <a:cxn ang="0">
                    <a:pos x="2392" y="796"/>
                  </a:cxn>
                </a:cxnLst>
                <a:rect l="0" t="0" r="r" b="b"/>
                <a:pathLst>
                  <a:path w="2392" h="1591">
                    <a:moveTo>
                      <a:pt x="2392" y="796"/>
                    </a:moveTo>
                    <a:lnTo>
                      <a:pt x="2389" y="837"/>
                    </a:lnTo>
                    <a:lnTo>
                      <a:pt x="2385" y="877"/>
                    </a:lnTo>
                    <a:lnTo>
                      <a:pt x="2377" y="917"/>
                    </a:lnTo>
                    <a:lnTo>
                      <a:pt x="2366" y="956"/>
                    </a:lnTo>
                    <a:lnTo>
                      <a:pt x="2354" y="995"/>
                    </a:lnTo>
                    <a:lnTo>
                      <a:pt x="2337" y="1033"/>
                    </a:lnTo>
                    <a:lnTo>
                      <a:pt x="2318" y="1070"/>
                    </a:lnTo>
                    <a:lnTo>
                      <a:pt x="2297" y="1106"/>
                    </a:lnTo>
                    <a:lnTo>
                      <a:pt x="2273" y="1142"/>
                    </a:lnTo>
                    <a:lnTo>
                      <a:pt x="2247" y="1176"/>
                    </a:lnTo>
                    <a:lnTo>
                      <a:pt x="2218" y="1209"/>
                    </a:lnTo>
                    <a:lnTo>
                      <a:pt x="2186" y="1241"/>
                    </a:lnTo>
                    <a:lnTo>
                      <a:pt x="2154" y="1273"/>
                    </a:lnTo>
                    <a:lnTo>
                      <a:pt x="2118" y="1303"/>
                    </a:lnTo>
                    <a:lnTo>
                      <a:pt x="2080" y="1331"/>
                    </a:lnTo>
                    <a:lnTo>
                      <a:pt x="2042" y="1359"/>
                    </a:lnTo>
                    <a:lnTo>
                      <a:pt x="2000" y="1386"/>
                    </a:lnTo>
                    <a:lnTo>
                      <a:pt x="1957" y="1410"/>
                    </a:lnTo>
                    <a:lnTo>
                      <a:pt x="1912" y="1434"/>
                    </a:lnTo>
                    <a:lnTo>
                      <a:pt x="1866" y="1456"/>
                    </a:lnTo>
                    <a:lnTo>
                      <a:pt x="1818" y="1476"/>
                    </a:lnTo>
                    <a:lnTo>
                      <a:pt x="1767" y="1496"/>
                    </a:lnTo>
                    <a:lnTo>
                      <a:pt x="1717" y="1513"/>
                    </a:lnTo>
                    <a:lnTo>
                      <a:pt x="1665" y="1529"/>
                    </a:lnTo>
                    <a:lnTo>
                      <a:pt x="1610" y="1543"/>
                    </a:lnTo>
                    <a:lnTo>
                      <a:pt x="1556" y="1555"/>
                    </a:lnTo>
                    <a:lnTo>
                      <a:pt x="1500" y="1566"/>
                    </a:lnTo>
                    <a:lnTo>
                      <a:pt x="1443" y="1575"/>
                    </a:lnTo>
                    <a:lnTo>
                      <a:pt x="1385" y="1582"/>
                    </a:lnTo>
                    <a:lnTo>
                      <a:pt x="1326" y="1587"/>
                    </a:lnTo>
                    <a:lnTo>
                      <a:pt x="1267" y="1590"/>
                    </a:lnTo>
                    <a:lnTo>
                      <a:pt x="1207" y="1591"/>
                    </a:lnTo>
                    <a:lnTo>
                      <a:pt x="1144" y="1590"/>
                    </a:lnTo>
                    <a:lnTo>
                      <a:pt x="1083" y="1587"/>
                    </a:lnTo>
                    <a:lnTo>
                      <a:pt x="1023" y="1582"/>
                    </a:lnTo>
                    <a:lnTo>
                      <a:pt x="963" y="1575"/>
                    </a:lnTo>
                    <a:lnTo>
                      <a:pt x="904" y="1566"/>
                    </a:lnTo>
                    <a:lnTo>
                      <a:pt x="848" y="1555"/>
                    </a:lnTo>
                    <a:lnTo>
                      <a:pt x="791" y="1543"/>
                    </a:lnTo>
                    <a:lnTo>
                      <a:pt x="737" y="1529"/>
                    </a:lnTo>
                    <a:lnTo>
                      <a:pt x="683" y="1513"/>
                    </a:lnTo>
                    <a:lnTo>
                      <a:pt x="631" y="1496"/>
                    </a:lnTo>
                    <a:lnTo>
                      <a:pt x="581" y="1476"/>
                    </a:lnTo>
                    <a:lnTo>
                      <a:pt x="531" y="1456"/>
                    </a:lnTo>
                    <a:lnTo>
                      <a:pt x="484" y="1434"/>
                    </a:lnTo>
                    <a:lnTo>
                      <a:pt x="438" y="1410"/>
                    </a:lnTo>
                    <a:lnTo>
                      <a:pt x="395" y="1386"/>
                    </a:lnTo>
                    <a:lnTo>
                      <a:pt x="353" y="1359"/>
                    </a:lnTo>
                    <a:lnTo>
                      <a:pt x="314" y="1331"/>
                    </a:lnTo>
                    <a:lnTo>
                      <a:pt x="275" y="1303"/>
                    </a:lnTo>
                    <a:lnTo>
                      <a:pt x="239" y="1273"/>
                    </a:lnTo>
                    <a:lnTo>
                      <a:pt x="206" y="1241"/>
                    </a:lnTo>
                    <a:lnTo>
                      <a:pt x="174" y="1209"/>
                    </a:lnTo>
                    <a:lnTo>
                      <a:pt x="146" y="1176"/>
                    </a:lnTo>
                    <a:lnTo>
                      <a:pt x="119" y="1142"/>
                    </a:lnTo>
                    <a:lnTo>
                      <a:pt x="95" y="1106"/>
                    </a:lnTo>
                    <a:lnTo>
                      <a:pt x="74" y="1070"/>
                    </a:lnTo>
                    <a:lnTo>
                      <a:pt x="55" y="1033"/>
                    </a:lnTo>
                    <a:lnTo>
                      <a:pt x="38" y="995"/>
                    </a:lnTo>
                    <a:lnTo>
                      <a:pt x="24" y="956"/>
                    </a:lnTo>
                    <a:lnTo>
                      <a:pt x="14" y="917"/>
                    </a:lnTo>
                    <a:lnTo>
                      <a:pt x="7" y="877"/>
                    </a:lnTo>
                    <a:lnTo>
                      <a:pt x="1" y="837"/>
                    </a:lnTo>
                    <a:lnTo>
                      <a:pt x="0" y="796"/>
                    </a:lnTo>
                    <a:lnTo>
                      <a:pt x="1" y="754"/>
                    </a:lnTo>
                    <a:lnTo>
                      <a:pt x="7" y="714"/>
                    </a:lnTo>
                    <a:lnTo>
                      <a:pt x="14" y="673"/>
                    </a:lnTo>
                    <a:lnTo>
                      <a:pt x="24" y="634"/>
                    </a:lnTo>
                    <a:lnTo>
                      <a:pt x="38" y="596"/>
                    </a:lnTo>
                    <a:lnTo>
                      <a:pt x="55" y="557"/>
                    </a:lnTo>
                    <a:lnTo>
                      <a:pt x="74" y="520"/>
                    </a:lnTo>
                    <a:lnTo>
                      <a:pt x="95" y="485"/>
                    </a:lnTo>
                    <a:lnTo>
                      <a:pt x="119" y="450"/>
                    </a:lnTo>
                    <a:lnTo>
                      <a:pt x="146" y="415"/>
                    </a:lnTo>
                    <a:lnTo>
                      <a:pt x="174" y="381"/>
                    </a:lnTo>
                    <a:lnTo>
                      <a:pt x="206" y="349"/>
                    </a:lnTo>
                    <a:lnTo>
                      <a:pt x="239" y="318"/>
                    </a:lnTo>
                    <a:lnTo>
                      <a:pt x="275" y="288"/>
                    </a:lnTo>
                    <a:lnTo>
                      <a:pt x="314" y="259"/>
                    </a:lnTo>
                    <a:lnTo>
                      <a:pt x="353" y="232"/>
                    </a:lnTo>
                    <a:lnTo>
                      <a:pt x="395" y="205"/>
                    </a:lnTo>
                    <a:lnTo>
                      <a:pt x="438" y="180"/>
                    </a:lnTo>
                    <a:lnTo>
                      <a:pt x="484" y="157"/>
                    </a:lnTo>
                    <a:lnTo>
                      <a:pt x="531" y="135"/>
                    </a:lnTo>
                    <a:lnTo>
                      <a:pt x="581" y="114"/>
                    </a:lnTo>
                    <a:lnTo>
                      <a:pt x="631" y="94"/>
                    </a:lnTo>
                    <a:lnTo>
                      <a:pt x="683" y="77"/>
                    </a:lnTo>
                    <a:lnTo>
                      <a:pt x="737" y="61"/>
                    </a:lnTo>
                    <a:lnTo>
                      <a:pt x="791" y="47"/>
                    </a:lnTo>
                    <a:lnTo>
                      <a:pt x="848" y="35"/>
                    </a:lnTo>
                    <a:lnTo>
                      <a:pt x="904" y="24"/>
                    </a:lnTo>
                    <a:lnTo>
                      <a:pt x="963" y="16"/>
                    </a:lnTo>
                    <a:lnTo>
                      <a:pt x="1023" y="9"/>
                    </a:lnTo>
                    <a:lnTo>
                      <a:pt x="1083" y="4"/>
                    </a:lnTo>
                    <a:lnTo>
                      <a:pt x="1144" y="1"/>
                    </a:lnTo>
                    <a:lnTo>
                      <a:pt x="1207" y="0"/>
                    </a:lnTo>
                    <a:lnTo>
                      <a:pt x="1267" y="1"/>
                    </a:lnTo>
                    <a:lnTo>
                      <a:pt x="1326" y="4"/>
                    </a:lnTo>
                    <a:lnTo>
                      <a:pt x="1385" y="9"/>
                    </a:lnTo>
                    <a:lnTo>
                      <a:pt x="1443" y="16"/>
                    </a:lnTo>
                    <a:lnTo>
                      <a:pt x="1500" y="24"/>
                    </a:lnTo>
                    <a:lnTo>
                      <a:pt x="1556" y="35"/>
                    </a:lnTo>
                    <a:lnTo>
                      <a:pt x="1610" y="47"/>
                    </a:lnTo>
                    <a:lnTo>
                      <a:pt x="1665" y="61"/>
                    </a:lnTo>
                    <a:lnTo>
                      <a:pt x="1717" y="77"/>
                    </a:lnTo>
                    <a:lnTo>
                      <a:pt x="1767" y="94"/>
                    </a:lnTo>
                    <a:lnTo>
                      <a:pt x="1818" y="114"/>
                    </a:lnTo>
                    <a:lnTo>
                      <a:pt x="1866" y="135"/>
                    </a:lnTo>
                    <a:lnTo>
                      <a:pt x="1912" y="157"/>
                    </a:lnTo>
                    <a:lnTo>
                      <a:pt x="1957" y="180"/>
                    </a:lnTo>
                    <a:lnTo>
                      <a:pt x="2000" y="205"/>
                    </a:lnTo>
                    <a:lnTo>
                      <a:pt x="2042" y="232"/>
                    </a:lnTo>
                    <a:lnTo>
                      <a:pt x="2080" y="259"/>
                    </a:lnTo>
                    <a:lnTo>
                      <a:pt x="2118" y="288"/>
                    </a:lnTo>
                    <a:lnTo>
                      <a:pt x="2154" y="318"/>
                    </a:lnTo>
                    <a:lnTo>
                      <a:pt x="2186" y="349"/>
                    </a:lnTo>
                    <a:lnTo>
                      <a:pt x="2218" y="381"/>
                    </a:lnTo>
                    <a:lnTo>
                      <a:pt x="2247" y="415"/>
                    </a:lnTo>
                    <a:lnTo>
                      <a:pt x="2273" y="450"/>
                    </a:lnTo>
                    <a:lnTo>
                      <a:pt x="2297" y="485"/>
                    </a:lnTo>
                    <a:lnTo>
                      <a:pt x="2318" y="520"/>
                    </a:lnTo>
                    <a:lnTo>
                      <a:pt x="2337" y="557"/>
                    </a:lnTo>
                    <a:lnTo>
                      <a:pt x="2354" y="596"/>
                    </a:lnTo>
                    <a:lnTo>
                      <a:pt x="2366" y="634"/>
                    </a:lnTo>
                    <a:lnTo>
                      <a:pt x="2377" y="673"/>
                    </a:lnTo>
                    <a:lnTo>
                      <a:pt x="2385" y="714"/>
                    </a:lnTo>
                    <a:lnTo>
                      <a:pt x="2389" y="754"/>
                    </a:lnTo>
                    <a:lnTo>
                      <a:pt x="2392" y="796"/>
                    </a:lnTo>
                    <a:close/>
                  </a:path>
                </a:pathLst>
              </a:custGeom>
              <a:solidFill>
                <a:srgbClr val="79C07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p:nvSpPr>
            <p:spPr bwMode="auto">
              <a:xfrm>
                <a:off x="8442325" y="2763838"/>
                <a:ext cx="101600" cy="80962"/>
              </a:xfrm>
              <a:custGeom>
                <a:avLst/>
                <a:gdLst/>
                <a:ahLst/>
                <a:cxnLst>
                  <a:cxn ang="0">
                    <a:pos x="12" y="806"/>
                  </a:cxn>
                  <a:cxn ang="0">
                    <a:pos x="72" y="804"/>
                  </a:cxn>
                  <a:cxn ang="0">
                    <a:pos x="132" y="801"/>
                  </a:cxn>
                  <a:cxn ang="0">
                    <a:pos x="191" y="796"/>
                  </a:cxn>
                  <a:cxn ang="0">
                    <a:pos x="250" y="789"/>
                  </a:cxn>
                  <a:cxn ang="0">
                    <a:pos x="363" y="769"/>
                  </a:cxn>
                  <a:cxn ang="0">
                    <a:pos x="473" y="743"/>
                  </a:cxn>
                  <a:cxn ang="0">
                    <a:pos x="576" y="710"/>
                  </a:cxn>
                  <a:cxn ang="0">
                    <a:pos x="675" y="669"/>
                  </a:cxn>
                  <a:cxn ang="0">
                    <a:pos x="767" y="623"/>
                  </a:cxn>
                  <a:cxn ang="0">
                    <a:pos x="811" y="598"/>
                  </a:cxn>
                  <a:cxn ang="0">
                    <a:pos x="852" y="571"/>
                  </a:cxn>
                  <a:cxn ang="0">
                    <a:pos x="892" y="543"/>
                  </a:cxn>
                  <a:cxn ang="0">
                    <a:pos x="929" y="515"/>
                  </a:cxn>
                  <a:cxn ang="0">
                    <a:pos x="966" y="484"/>
                  </a:cxn>
                  <a:cxn ang="0">
                    <a:pos x="1000" y="452"/>
                  </a:cxn>
                  <a:cxn ang="0">
                    <a:pos x="1031" y="420"/>
                  </a:cxn>
                  <a:cxn ang="0">
                    <a:pos x="1060" y="386"/>
                  </a:cxn>
                  <a:cxn ang="0">
                    <a:pos x="1087" y="352"/>
                  </a:cxn>
                  <a:cxn ang="0">
                    <a:pos x="1111" y="315"/>
                  </a:cxn>
                  <a:cxn ang="0">
                    <a:pos x="1133" y="279"/>
                  </a:cxn>
                  <a:cxn ang="0">
                    <a:pos x="1153" y="242"/>
                  </a:cxn>
                  <a:cxn ang="0">
                    <a:pos x="1168" y="202"/>
                  </a:cxn>
                  <a:cxn ang="0">
                    <a:pos x="1182" y="163"/>
                  </a:cxn>
                  <a:cxn ang="0">
                    <a:pos x="1192" y="124"/>
                  </a:cxn>
                  <a:cxn ang="0">
                    <a:pos x="1201" y="82"/>
                  </a:cxn>
                  <a:cxn ang="0">
                    <a:pos x="1205" y="41"/>
                  </a:cxn>
                  <a:cxn ang="0">
                    <a:pos x="1207" y="0"/>
                  </a:cxn>
                  <a:cxn ang="0">
                    <a:pos x="1185" y="20"/>
                  </a:cxn>
                  <a:cxn ang="0">
                    <a:pos x="1182" y="60"/>
                  </a:cxn>
                  <a:cxn ang="0">
                    <a:pos x="1176" y="99"/>
                  </a:cxn>
                  <a:cxn ang="0">
                    <a:pos x="1167" y="138"/>
                  </a:cxn>
                  <a:cxn ang="0">
                    <a:pos x="1156" y="176"/>
                  </a:cxn>
                  <a:cxn ang="0">
                    <a:pos x="1141" y="214"/>
                  </a:cxn>
                  <a:cxn ang="0">
                    <a:pos x="1123" y="251"/>
                  </a:cxn>
                  <a:cxn ang="0">
                    <a:pos x="1103" y="287"/>
                  </a:cxn>
                  <a:cxn ang="0">
                    <a:pos x="1081" y="322"/>
                  </a:cxn>
                  <a:cxn ang="0">
                    <a:pos x="1056" y="357"/>
                  </a:cxn>
                  <a:cxn ang="0">
                    <a:pos x="1029" y="390"/>
                  </a:cxn>
                  <a:cxn ang="0">
                    <a:pos x="1000" y="422"/>
                  </a:cxn>
                  <a:cxn ang="0">
                    <a:pos x="968" y="453"/>
                  </a:cxn>
                  <a:cxn ang="0">
                    <a:pos x="934" y="484"/>
                  </a:cxn>
                  <a:cxn ang="0">
                    <a:pos x="898" y="513"/>
                  </a:cxn>
                  <a:cxn ang="0">
                    <a:pos x="860" y="541"/>
                  </a:cxn>
                  <a:cxn ang="0">
                    <a:pos x="819" y="567"/>
                  </a:cxn>
                  <a:cxn ang="0">
                    <a:pos x="778" y="593"/>
                  </a:cxn>
                  <a:cxn ang="0">
                    <a:pos x="712" y="629"/>
                  </a:cxn>
                  <a:cxn ang="0">
                    <a:pos x="618" y="671"/>
                  </a:cxn>
                  <a:cxn ang="0">
                    <a:pos x="518" y="708"/>
                  </a:cxn>
                  <a:cxn ang="0">
                    <a:pos x="413" y="737"/>
                  </a:cxn>
                  <a:cxn ang="0">
                    <a:pos x="303" y="760"/>
                  </a:cxn>
                  <a:cxn ang="0">
                    <a:pos x="218" y="772"/>
                  </a:cxn>
                  <a:cxn ang="0">
                    <a:pos x="160" y="778"/>
                  </a:cxn>
                  <a:cxn ang="0">
                    <a:pos x="101" y="782"/>
                  </a:cxn>
                  <a:cxn ang="0">
                    <a:pos x="41" y="784"/>
                  </a:cxn>
                  <a:cxn ang="0">
                    <a:pos x="12" y="784"/>
                  </a:cxn>
                  <a:cxn ang="0">
                    <a:pos x="7" y="785"/>
                  </a:cxn>
                  <a:cxn ang="0">
                    <a:pos x="1" y="791"/>
                  </a:cxn>
                  <a:cxn ang="0">
                    <a:pos x="1" y="798"/>
                  </a:cxn>
                  <a:cxn ang="0">
                    <a:pos x="7" y="804"/>
                  </a:cxn>
                </a:cxnLst>
                <a:rect l="0" t="0" r="r" b="b"/>
                <a:pathLst>
                  <a:path w="1207" h="806">
                    <a:moveTo>
                      <a:pt x="12" y="806"/>
                    </a:moveTo>
                    <a:lnTo>
                      <a:pt x="12" y="806"/>
                    </a:lnTo>
                    <a:lnTo>
                      <a:pt x="42" y="806"/>
                    </a:lnTo>
                    <a:lnTo>
                      <a:pt x="72" y="804"/>
                    </a:lnTo>
                    <a:lnTo>
                      <a:pt x="102" y="803"/>
                    </a:lnTo>
                    <a:lnTo>
                      <a:pt x="132" y="801"/>
                    </a:lnTo>
                    <a:lnTo>
                      <a:pt x="162" y="799"/>
                    </a:lnTo>
                    <a:lnTo>
                      <a:pt x="191" y="796"/>
                    </a:lnTo>
                    <a:lnTo>
                      <a:pt x="220" y="793"/>
                    </a:lnTo>
                    <a:lnTo>
                      <a:pt x="250" y="789"/>
                    </a:lnTo>
                    <a:lnTo>
                      <a:pt x="306" y="780"/>
                    </a:lnTo>
                    <a:lnTo>
                      <a:pt x="363" y="769"/>
                    </a:lnTo>
                    <a:lnTo>
                      <a:pt x="418" y="757"/>
                    </a:lnTo>
                    <a:lnTo>
                      <a:pt x="473" y="743"/>
                    </a:lnTo>
                    <a:lnTo>
                      <a:pt x="525" y="727"/>
                    </a:lnTo>
                    <a:lnTo>
                      <a:pt x="576" y="710"/>
                    </a:lnTo>
                    <a:lnTo>
                      <a:pt x="627" y="689"/>
                    </a:lnTo>
                    <a:lnTo>
                      <a:pt x="675" y="669"/>
                    </a:lnTo>
                    <a:lnTo>
                      <a:pt x="722" y="647"/>
                    </a:lnTo>
                    <a:lnTo>
                      <a:pt x="767" y="623"/>
                    </a:lnTo>
                    <a:lnTo>
                      <a:pt x="789" y="611"/>
                    </a:lnTo>
                    <a:lnTo>
                      <a:pt x="811" y="598"/>
                    </a:lnTo>
                    <a:lnTo>
                      <a:pt x="832" y="585"/>
                    </a:lnTo>
                    <a:lnTo>
                      <a:pt x="852" y="571"/>
                    </a:lnTo>
                    <a:lnTo>
                      <a:pt x="873" y="557"/>
                    </a:lnTo>
                    <a:lnTo>
                      <a:pt x="892" y="543"/>
                    </a:lnTo>
                    <a:lnTo>
                      <a:pt x="912" y="529"/>
                    </a:lnTo>
                    <a:lnTo>
                      <a:pt x="929" y="515"/>
                    </a:lnTo>
                    <a:lnTo>
                      <a:pt x="948" y="500"/>
                    </a:lnTo>
                    <a:lnTo>
                      <a:pt x="966" y="484"/>
                    </a:lnTo>
                    <a:lnTo>
                      <a:pt x="983" y="469"/>
                    </a:lnTo>
                    <a:lnTo>
                      <a:pt x="1000" y="452"/>
                    </a:lnTo>
                    <a:lnTo>
                      <a:pt x="1015" y="436"/>
                    </a:lnTo>
                    <a:lnTo>
                      <a:pt x="1031" y="420"/>
                    </a:lnTo>
                    <a:lnTo>
                      <a:pt x="1046" y="403"/>
                    </a:lnTo>
                    <a:lnTo>
                      <a:pt x="1060" y="386"/>
                    </a:lnTo>
                    <a:lnTo>
                      <a:pt x="1074" y="369"/>
                    </a:lnTo>
                    <a:lnTo>
                      <a:pt x="1087" y="352"/>
                    </a:lnTo>
                    <a:lnTo>
                      <a:pt x="1099" y="333"/>
                    </a:lnTo>
                    <a:lnTo>
                      <a:pt x="1111" y="315"/>
                    </a:lnTo>
                    <a:lnTo>
                      <a:pt x="1122" y="297"/>
                    </a:lnTo>
                    <a:lnTo>
                      <a:pt x="1133" y="279"/>
                    </a:lnTo>
                    <a:lnTo>
                      <a:pt x="1143" y="260"/>
                    </a:lnTo>
                    <a:lnTo>
                      <a:pt x="1153" y="242"/>
                    </a:lnTo>
                    <a:lnTo>
                      <a:pt x="1161" y="222"/>
                    </a:lnTo>
                    <a:lnTo>
                      <a:pt x="1168" y="202"/>
                    </a:lnTo>
                    <a:lnTo>
                      <a:pt x="1176" y="183"/>
                    </a:lnTo>
                    <a:lnTo>
                      <a:pt x="1182" y="163"/>
                    </a:lnTo>
                    <a:lnTo>
                      <a:pt x="1188" y="144"/>
                    </a:lnTo>
                    <a:lnTo>
                      <a:pt x="1192" y="124"/>
                    </a:lnTo>
                    <a:lnTo>
                      <a:pt x="1198" y="103"/>
                    </a:lnTo>
                    <a:lnTo>
                      <a:pt x="1201" y="82"/>
                    </a:lnTo>
                    <a:lnTo>
                      <a:pt x="1204" y="62"/>
                    </a:lnTo>
                    <a:lnTo>
                      <a:pt x="1205" y="41"/>
                    </a:lnTo>
                    <a:lnTo>
                      <a:pt x="1207" y="21"/>
                    </a:lnTo>
                    <a:lnTo>
                      <a:pt x="1207" y="0"/>
                    </a:lnTo>
                    <a:lnTo>
                      <a:pt x="1185" y="0"/>
                    </a:lnTo>
                    <a:lnTo>
                      <a:pt x="1185" y="20"/>
                    </a:lnTo>
                    <a:lnTo>
                      <a:pt x="1184" y="40"/>
                    </a:lnTo>
                    <a:lnTo>
                      <a:pt x="1182" y="60"/>
                    </a:lnTo>
                    <a:lnTo>
                      <a:pt x="1180" y="79"/>
                    </a:lnTo>
                    <a:lnTo>
                      <a:pt x="1176" y="99"/>
                    </a:lnTo>
                    <a:lnTo>
                      <a:pt x="1171" y="119"/>
                    </a:lnTo>
                    <a:lnTo>
                      <a:pt x="1167" y="138"/>
                    </a:lnTo>
                    <a:lnTo>
                      <a:pt x="1162" y="158"/>
                    </a:lnTo>
                    <a:lnTo>
                      <a:pt x="1156" y="176"/>
                    </a:lnTo>
                    <a:lnTo>
                      <a:pt x="1148" y="195"/>
                    </a:lnTo>
                    <a:lnTo>
                      <a:pt x="1141" y="214"/>
                    </a:lnTo>
                    <a:lnTo>
                      <a:pt x="1133" y="233"/>
                    </a:lnTo>
                    <a:lnTo>
                      <a:pt x="1123" y="251"/>
                    </a:lnTo>
                    <a:lnTo>
                      <a:pt x="1114" y="269"/>
                    </a:lnTo>
                    <a:lnTo>
                      <a:pt x="1103" y="287"/>
                    </a:lnTo>
                    <a:lnTo>
                      <a:pt x="1093" y="305"/>
                    </a:lnTo>
                    <a:lnTo>
                      <a:pt x="1081" y="322"/>
                    </a:lnTo>
                    <a:lnTo>
                      <a:pt x="1069" y="339"/>
                    </a:lnTo>
                    <a:lnTo>
                      <a:pt x="1056" y="357"/>
                    </a:lnTo>
                    <a:lnTo>
                      <a:pt x="1044" y="374"/>
                    </a:lnTo>
                    <a:lnTo>
                      <a:pt x="1029" y="390"/>
                    </a:lnTo>
                    <a:lnTo>
                      <a:pt x="1014" y="406"/>
                    </a:lnTo>
                    <a:lnTo>
                      <a:pt x="1000" y="422"/>
                    </a:lnTo>
                    <a:lnTo>
                      <a:pt x="984" y="438"/>
                    </a:lnTo>
                    <a:lnTo>
                      <a:pt x="968" y="453"/>
                    </a:lnTo>
                    <a:lnTo>
                      <a:pt x="951" y="469"/>
                    </a:lnTo>
                    <a:lnTo>
                      <a:pt x="934" y="484"/>
                    </a:lnTo>
                    <a:lnTo>
                      <a:pt x="916" y="499"/>
                    </a:lnTo>
                    <a:lnTo>
                      <a:pt x="898" y="513"/>
                    </a:lnTo>
                    <a:lnTo>
                      <a:pt x="879" y="527"/>
                    </a:lnTo>
                    <a:lnTo>
                      <a:pt x="860" y="541"/>
                    </a:lnTo>
                    <a:lnTo>
                      <a:pt x="840" y="554"/>
                    </a:lnTo>
                    <a:lnTo>
                      <a:pt x="819" y="567"/>
                    </a:lnTo>
                    <a:lnTo>
                      <a:pt x="800" y="581"/>
                    </a:lnTo>
                    <a:lnTo>
                      <a:pt x="778" y="593"/>
                    </a:lnTo>
                    <a:lnTo>
                      <a:pt x="757" y="605"/>
                    </a:lnTo>
                    <a:lnTo>
                      <a:pt x="712" y="629"/>
                    </a:lnTo>
                    <a:lnTo>
                      <a:pt x="666" y="650"/>
                    </a:lnTo>
                    <a:lnTo>
                      <a:pt x="618" y="671"/>
                    </a:lnTo>
                    <a:lnTo>
                      <a:pt x="569" y="689"/>
                    </a:lnTo>
                    <a:lnTo>
                      <a:pt x="518" y="708"/>
                    </a:lnTo>
                    <a:lnTo>
                      <a:pt x="467" y="723"/>
                    </a:lnTo>
                    <a:lnTo>
                      <a:pt x="413" y="737"/>
                    </a:lnTo>
                    <a:lnTo>
                      <a:pt x="359" y="749"/>
                    </a:lnTo>
                    <a:lnTo>
                      <a:pt x="303" y="760"/>
                    </a:lnTo>
                    <a:lnTo>
                      <a:pt x="247" y="769"/>
                    </a:lnTo>
                    <a:lnTo>
                      <a:pt x="218" y="772"/>
                    </a:lnTo>
                    <a:lnTo>
                      <a:pt x="189" y="775"/>
                    </a:lnTo>
                    <a:lnTo>
                      <a:pt x="160" y="778"/>
                    </a:lnTo>
                    <a:lnTo>
                      <a:pt x="130" y="780"/>
                    </a:lnTo>
                    <a:lnTo>
                      <a:pt x="101" y="782"/>
                    </a:lnTo>
                    <a:lnTo>
                      <a:pt x="72" y="783"/>
                    </a:lnTo>
                    <a:lnTo>
                      <a:pt x="41" y="784"/>
                    </a:lnTo>
                    <a:lnTo>
                      <a:pt x="12" y="784"/>
                    </a:lnTo>
                    <a:lnTo>
                      <a:pt x="12" y="784"/>
                    </a:lnTo>
                    <a:lnTo>
                      <a:pt x="12" y="784"/>
                    </a:lnTo>
                    <a:lnTo>
                      <a:pt x="7" y="785"/>
                    </a:lnTo>
                    <a:lnTo>
                      <a:pt x="4" y="788"/>
                    </a:lnTo>
                    <a:lnTo>
                      <a:pt x="1" y="791"/>
                    </a:lnTo>
                    <a:lnTo>
                      <a:pt x="0" y="795"/>
                    </a:lnTo>
                    <a:lnTo>
                      <a:pt x="1" y="798"/>
                    </a:lnTo>
                    <a:lnTo>
                      <a:pt x="4" y="802"/>
                    </a:lnTo>
                    <a:lnTo>
                      <a:pt x="7" y="804"/>
                    </a:lnTo>
                    <a:lnTo>
                      <a:pt x="12" y="80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8342313" y="2763838"/>
                <a:ext cx="101600" cy="80962"/>
              </a:xfrm>
              <a:custGeom>
                <a:avLst/>
                <a:gdLst/>
                <a:ahLst/>
                <a:cxnLst>
                  <a:cxn ang="0">
                    <a:pos x="0" y="12"/>
                  </a:cxn>
                  <a:cxn ang="0">
                    <a:pos x="1" y="53"/>
                  </a:cxn>
                  <a:cxn ang="0">
                    <a:pos x="6" y="94"/>
                  </a:cxn>
                  <a:cxn ang="0">
                    <a:pos x="14" y="136"/>
                  </a:cxn>
                  <a:cxn ang="0">
                    <a:pos x="24" y="175"/>
                  </a:cxn>
                  <a:cxn ang="0">
                    <a:pos x="38" y="214"/>
                  </a:cxn>
                  <a:cxn ang="0">
                    <a:pos x="54" y="254"/>
                  </a:cxn>
                  <a:cxn ang="0">
                    <a:pos x="74" y="291"/>
                  </a:cxn>
                  <a:cxn ang="0">
                    <a:pos x="95" y="327"/>
                  </a:cxn>
                  <a:cxn ang="0">
                    <a:pos x="120" y="364"/>
                  </a:cxn>
                  <a:cxn ang="0">
                    <a:pos x="148" y="398"/>
                  </a:cxn>
                  <a:cxn ang="0">
                    <a:pos x="177" y="432"/>
                  </a:cxn>
                  <a:cxn ang="0">
                    <a:pos x="208" y="464"/>
                  </a:cxn>
                  <a:cxn ang="0">
                    <a:pos x="242" y="496"/>
                  </a:cxn>
                  <a:cxn ang="0">
                    <a:pos x="278" y="527"/>
                  </a:cxn>
                  <a:cxn ang="0">
                    <a:pos x="316" y="555"/>
                  </a:cxn>
                  <a:cxn ang="0">
                    <a:pos x="357" y="583"/>
                  </a:cxn>
                  <a:cxn ang="0">
                    <a:pos x="399" y="610"/>
                  </a:cxn>
                  <a:cxn ang="0">
                    <a:pos x="443" y="635"/>
                  </a:cxn>
                  <a:cxn ang="0">
                    <a:pos x="489" y="659"/>
                  </a:cxn>
                  <a:cxn ang="0">
                    <a:pos x="537" y="681"/>
                  </a:cxn>
                  <a:cxn ang="0">
                    <a:pos x="637" y="722"/>
                  </a:cxn>
                  <a:cxn ang="0">
                    <a:pos x="744" y="755"/>
                  </a:cxn>
                  <a:cxn ang="0">
                    <a:pos x="855" y="781"/>
                  </a:cxn>
                  <a:cxn ang="0">
                    <a:pos x="972" y="801"/>
                  </a:cxn>
                  <a:cxn ang="0">
                    <a:pos x="1032" y="808"/>
                  </a:cxn>
                  <a:cxn ang="0">
                    <a:pos x="1092" y="813"/>
                  </a:cxn>
                  <a:cxn ang="0">
                    <a:pos x="1154" y="816"/>
                  </a:cxn>
                  <a:cxn ang="0">
                    <a:pos x="1217" y="818"/>
                  </a:cxn>
                  <a:cxn ang="0">
                    <a:pos x="1186" y="796"/>
                  </a:cxn>
                  <a:cxn ang="0">
                    <a:pos x="1124" y="794"/>
                  </a:cxn>
                  <a:cxn ang="0">
                    <a:pos x="1063" y="790"/>
                  </a:cxn>
                  <a:cxn ang="0">
                    <a:pos x="1004" y="784"/>
                  </a:cxn>
                  <a:cxn ang="0">
                    <a:pos x="916" y="772"/>
                  </a:cxn>
                  <a:cxn ang="0">
                    <a:pos x="803" y="749"/>
                  </a:cxn>
                  <a:cxn ang="0">
                    <a:pos x="696" y="720"/>
                  </a:cxn>
                  <a:cxn ang="0">
                    <a:pos x="595" y="683"/>
                  </a:cxn>
                  <a:cxn ang="0">
                    <a:pos x="523" y="652"/>
                  </a:cxn>
                  <a:cxn ang="0">
                    <a:pos x="476" y="629"/>
                  </a:cxn>
                  <a:cxn ang="0">
                    <a:pos x="432" y="605"/>
                  </a:cxn>
                  <a:cxn ang="0">
                    <a:pos x="390" y="579"/>
                  </a:cxn>
                  <a:cxn ang="0">
                    <a:pos x="349" y="553"/>
                  </a:cxn>
                  <a:cxn ang="0">
                    <a:pos x="311" y="525"/>
                  </a:cxn>
                  <a:cxn ang="0">
                    <a:pos x="274" y="496"/>
                  </a:cxn>
                  <a:cxn ang="0">
                    <a:pos x="240" y="465"/>
                  </a:cxn>
                  <a:cxn ang="0">
                    <a:pos x="207" y="434"/>
                  </a:cxn>
                  <a:cxn ang="0">
                    <a:pos x="178" y="402"/>
                  </a:cxn>
                  <a:cxn ang="0">
                    <a:pos x="151" y="369"/>
                  </a:cxn>
                  <a:cxn ang="0">
                    <a:pos x="126" y="334"/>
                  </a:cxn>
                  <a:cxn ang="0">
                    <a:pos x="104" y="299"/>
                  </a:cxn>
                  <a:cxn ang="0">
                    <a:pos x="83" y="263"/>
                  </a:cxn>
                  <a:cxn ang="0">
                    <a:pos x="66" y="226"/>
                  </a:cxn>
                  <a:cxn ang="0">
                    <a:pos x="51" y="188"/>
                  </a:cxn>
                  <a:cxn ang="0">
                    <a:pos x="40" y="150"/>
                  </a:cxn>
                  <a:cxn ang="0">
                    <a:pos x="30" y="111"/>
                  </a:cxn>
                  <a:cxn ang="0">
                    <a:pos x="24" y="72"/>
                  </a:cxn>
                  <a:cxn ang="0">
                    <a:pos x="22" y="32"/>
                  </a:cxn>
                  <a:cxn ang="0">
                    <a:pos x="21" y="12"/>
                  </a:cxn>
                  <a:cxn ang="0">
                    <a:pos x="20" y="6"/>
                  </a:cxn>
                  <a:cxn ang="0">
                    <a:pos x="15" y="1"/>
                  </a:cxn>
                  <a:cxn ang="0">
                    <a:pos x="6" y="1"/>
                  </a:cxn>
                  <a:cxn ang="0">
                    <a:pos x="1" y="6"/>
                  </a:cxn>
                </a:cxnLst>
                <a:rect l="0" t="0" r="r" b="b"/>
                <a:pathLst>
                  <a:path w="1217" h="818">
                    <a:moveTo>
                      <a:pt x="0" y="12"/>
                    </a:moveTo>
                    <a:lnTo>
                      <a:pt x="0" y="12"/>
                    </a:lnTo>
                    <a:lnTo>
                      <a:pt x="0" y="33"/>
                    </a:lnTo>
                    <a:lnTo>
                      <a:pt x="1" y="53"/>
                    </a:lnTo>
                    <a:lnTo>
                      <a:pt x="3" y="74"/>
                    </a:lnTo>
                    <a:lnTo>
                      <a:pt x="6" y="94"/>
                    </a:lnTo>
                    <a:lnTo>
                      <a:pt x="9" y="115"/>
                    </a:lnTo>
                    <a:lnTo>
                      <a:pt x="14" y="136"/>
                    </a:lnTo>
                    <a:lnTo>
                      <a:pt x="19" y="156"/>
                    </a:lnTo>
                    <a:lnTo>
                      <a:pt x="24" y="175"/>
                    </a:lnTo>
                    <a:lnTo>
                      <a:pt x="31" y="195"/>
                    </a:lnTo>
                    <a:lnTo>
                      <a:pt x="38" y="214"/>
                    </a:lnTo>
                    <a:lnTo>
                      <a:pt x="46" y="234"/>
                    </a:lnTo>
                    <a:lnTo>
                      <a:pt x="54" y="254"/>
                    </a:lnTo>
                    <a:lnTo>
                      <a:pt x="64" y="272"/>
                    </a:lnTo>
                    <a:lnTo>
                      <a:pt x="74" y="291"/>
                    </a:lnTo>
                    <a:lnTo>
                      <a:pt x="85" y="309"/>
                    </a:lnTo>
                    <a:lnTo>
                      <a:pt x="95" y="327"/>
                    </a:lnTo>
                    <a:lnTo>
                      <a:pt x="108" y="345"/>
                    </a:lnTo>
                    <a:lnTo>
                      <a:pt x="120" y="364"/>
                    </a:lnTo>
                    <a:lnTo>
                      <a:pt x="133" y="381"/>
                    </a:lnTo>
                    <a:lnTo>
                      <a:pt x="148" y="398"/>
                    </a:lnTo>
                    <a:lnTo>
                      <a:pt x="161" y="415"/>
                    </a:lnTo>
                    <a:lnTo>
                      <a:pt x="177" y="432"/>
                    </a:lnTo>
                    <a:lnTo>
                      <a:pt x="193" y="448"/>
                    </a:lnTo>
                    <a:lnTo>
                      <a:pt x="208" y="464"/>
                    </a:lnTo>
                    <a:lnTo>
                      <a:pt x="225" y="481"/>
                    </a:lnTo>
                    <a:lnTo>
                      <a:pt x="242" y="496"/>
                    </a:lnTo>
                    <a:lnTo>
                      <a:pt x="260" y="512"/>
                    </a:lnTo>
                    <a:lnTo>
                      <a:pt x="278" y="527"/>
                    </a:lnTo>
                    <a:lnTo>
                      <a:pt x="297" y="541"/>
                    </a:lnTo>
                    <a:lnTo>
                      <a:pt x="316" y="555"/>
                    </a:lnTo>
                    <a:lnTo>
                      <a:pt x="336" y="569"/>
                    </a:lnTo>
                    <a:lnTo>
                      <a:pt x="357" y="583"/>
                    </a:lnTo>
                    <a:lnTo>
                      <a:pt x="378" y="597"/>
                    </a:lnTo>
                    <a:lnTo>
                      <a:pt x="399" y="610"/>
                    </a:lnTo>
                    <a:lnTo>
                      <a:pt x="421" y="623"/>
                    </a:lnTo>
                    <a:lnTo>
                      <a:pt x="443" y="635"/>
                    </a:lnTo>
                    <a:lnTo>
                      <a:pt x="466" y="647"/>
                    </a:lnTo>
                    <a:lnTo>
                      <a:pt x="489" y="659"/>
                    </a:lnTo>
                    <a:lnTo>
                      <a:pt x="513" y="670"/>
                    </a:lnTo>
                    <a:lnTo>
                      <a:pt x="537" y="681"/>
                    </a:lnTo>
                    <a:lnTo>
                      <a:pt x="586" y="703"/>
                    </a:lnTo>
                    <a:lnTo>
                      <a:pt x="637" y="722"/>
                    </a:lnTo>
                    <a:lnTo>
                      <a:pt x="689" y="739"/>
                    </a:lnTo>
                    <a:lnTo>
                      <a:pt x="744" y="755"/>
                    </a:lnTo>
                    <a:lnTo>
                      <a:pt x="799" y="769"/>
                    </a:lnTo>
                    <a:lnTo>
                      <a:pt x="855" y="781"/>
                    </a:lnTo>
                    <a:lnTo>
                      <a:pt x="913" y="792"/>
                    </a:lnTo>
                    <a:lnTo>
                      <a:pt x="972" y="801"/>
                    </a:lnTo>
                    <a:lnTo>
                      <a:pt x="1001" y="805"/>
                    </a:lnTo>
                    <a:lnTo>
                      <a:pt x="1032" y="808"/>
                    </a:lnTo>
                    <a:lnTo>
                      <a:pt x="1062" y="811"/>
                    </a:lnTo>
                    <a:lnTo>
                      <a:pt x="1092" y="813"/>
                    </a:lnTo>
                    <a:lnTo>
                      <a:pt x="1123" y="815"/>
                    </a:lnTo>
                    <a:lnTo>
                      <a:pt x="1154" y="816"/>
                    </a:lnTo>
                    <a:lnTo>
                      <a:pt x="1186" y="818"/>
                    </a:lnTo>
                    <a:lnTo>
                      <a:pt x="1217" y="818"/>
                    </a:lnTo>
                    <a:lnTo>
                      <a:pt x="1217" y="796"/>
                    </a:lnTo>
                    <a:lnTo>
                      <a:pt x="1186" y="796"/>
                    </a:lnTo>
                    <a:lnTo>
                      <a:pt x="1155" y="795"/>
                    </a:lnTo>
                    <a:lnTo>
                      <a:pt x="1124" y="794"/>
                    </a:lnTo>
                    <a:lnTo>
                      <a:pt x="1093" y="792"/>
                    </a:lnTo>
                    <a:lnTo>
                      <a:pt x="1063" y="790"/>
                    </a:lnTo>
                    <a:lnTo>
                      <a:pt x="1034" y="787"/>
                    </a:lnTo>
                    <a:lnTo>
                      <a:pt x="1004" y="784"/>
                    </a:lnTo>
                    <a:lnTo>
                      <a:pt x="975" y="781"/>
                    </a:lnTo>
                    <a:lnTo>
                      <a:pt x="916" y="772"/>
                    </a:lnTo>
                    <a:lnTo>
                      <a:pt x="860" y="761"/>
                    </a:lnTo>
                    <a:lnTo>
                      <a:pt x="803" y="749"/>
                    </a:lnTo>
                    <a:lnTo>
                      <a:pt x="749" y="735"/>
                    </a:lnTo>
                    <a:lnTo>
                      <a:pt x="696" y="720"/>
                    </a:lnTo>
                    <a:lnTo>
                      <a:pt x="645" y="701"/>
                    </a:lnTo>
                    <a:lnTo>
                      <a:pt x="595" y="683"/>
                    </a:lnTo>
                    <a:lnTo>
                      <a:pt x="546" y="662"/>
                    </a:lnTo>
                    <a:lnTo>
                      <a:pt x="523" y="652"/>
                    </a:lnTo>
                    <a:lnTo>
                      <a:pt x="499" y="641"/>
                    </a:lnTo>
                    <a:lnTo>
                      <a:pt x="476" y="629"/>
                    </a:lnTo>
                    <a:lnTo>
                      <a:pt x="453" y="617"/>
                    </a:lnTo>
                    <a:lnTo>
                      <a:pt x="432" y="605"/>
                    </a:lnTo>
                    <a:lnTo>
                      <a:pt x="410" y="593"/>
                    </a:lnTo>
                    <a:lnTo>
                      <a:pt x="390" y="579"/>
                    </a:lnTo>
                    <a:lnTo>
                      <a:pt x="369" y="566"/>
                    </a:lnTo>
                    <a:lnTo>
                      <a:pt x="349" y="553"/>
                    </a:lnTo>
                    <a:lnTo>
                      <a:pt x="330" y="539"/>
                    </a:lnTo>
                    <a:lnTo>
                      <a:pt x="311" y="525"/>
                    </a:lnTo>
                    <a:lnTo>
                      <a:pt x="292" y="511"/>
                    </a:lnTo>
                    <a:lnTo>
                      <a:pt x="274" y="496"/>
                    </a:lnTo>
                    <a:lnTo>
                      <a:pt x="257" y="481"/>
                    </a:lnTo>
                    <a:lnTo>
                      <a:pt x="240" y="465"/>
                    </a:lnTo>
                    <a:lnTo>
                      <a:pt x="224" y="450"/>
                    </a:lnTo>
                    <a:lnTo>
                      <a:pt x="207" y="434"/>
                    </a:lnTo>
                    <a:lnTo>
                      <a:pt x="193" y="418"/>
                    </a:lnTo>
                    <a:lnTo>
                      <a:pt x="178" y="402"/>
                    </a:lnTo>
                    <a:lnTo>
                      <a:pt x="164" y="386"/>
                    </a:lnTo>
                    <a:lnTo>
                      <a:pt x="151" y="369"/>
                    </a:lnTo>
                    <a:lnTo>
                      <a:pt x="138" y="351"/>
                    </a:lnTo>
                    <a:lnTo>
                      <a:pt x="126" y="334"/>
                    </a:lnTo>
                    <a:lnTo>
                      <a:pt x="114" y="317"/>
                    </a:lnTo>
                    <a:lnTo>
                      <a:pt x="104" y="299"/>
                    </a:lnTo>
                    <a:lnTo>
                      <a:pt x="93" y="281"/>
                    </a:lnTo>
                    <a:lnTo>
                      <a:pt x="83" y="263"/>
                    </a:lnTo>
                    <a:lnTo>
                      <a:pt x="74" y="245"/>
                    </a:lnTo>
                    <a:lnTo>
                      <a:pt x="66" y="226"/>
                    </a:lnTo>
                    <a:lnTo>
                      <a:pt x="59" y="207"/>
                    </a:lnTo>
                    <a:lnTo>
                      <a:pt x="51" y="188"/>
                    </a:lnTo>
                    <a:lnTo>
                      <a:pt x="45" y="170"/>
                    </a:lnTo>
                    <a:lnTo>
                      <a:pt x="40" y="150"/>
                    </a:lnTo>
                    <a:lnTo>
                      <a:pt x="34" y="131"/>
                    </a:lnTo>
                    <a:lnTo>
                      <a:pt x="30" y="111"/>
                    </a:lnTo>
                    <a:lnTo>
                      <a:pt x="27" y="91"/>
                    </a:lnTo>
                    <a:lnTo>
                      <a:pt x="24" y="72"/>
                    </a:lnTo>
                    <a:lnTo>
                      <a:pt x="23" y="52"/>
                    </a:lnTo>
                    <a:lnTo>
                      <a:pt x="22" y="32"/>
                    </a:lnTo>
                    <a:lnTo>
                      <a:pt x="21" y="12"/>
                    </a:lnTo>
                    <a:lnTo>
                      <a:pt x="21" y="12"/>
                    </a:lnTo>
                    <a:lnTo>
                      <a:pt x="21" y="12"/>
                    </a:lnTo>
                    <a:lnTo>
                      <a:pt x="20" y="6"/>
                    </a:lnTo>
                    <a:lnTo>
                      <a:pt x="18" y="3"/>
                    </a:lnTo>
                    <a:lnTo>
                      <a:pt x="15" y="1"/>
                    </a:lnTo>
                    <a:lnTo>
                      <a:pt x="10" y="0"/>
                    </a:lnTo>
                    <a:lnTo>
                      <a:pt x="6" y="1"/>
                    </a:lnTo>
                    <a:lnTo>
                      <a:pt x="3" y="3"/>
                    </a:lnTo>
                    <a:lnTo>
                      <a:pt x="1" y="6"/>
                    </a:lnTo>
                    <a:lnTo>
                      <a:pt x="0" y="12"/>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p:cNvSpPr>
              <p:nvPr/>
            </p:nvSpPr>
            <p:spPr bwMode="auto">
              <a:xfrm>
                <a:off x="8342313" y="2684463"/>
                <a:ext cx="103188" cy="79375"/>
              </a:xfrm>
              <a:custGeom>
                <a:avLst/>
                <a:gdLst/>
                <a:ahLst/>
                <a:cxnLst>
                  <a:cxn ang="0">
                    <a:pos x="1217" y="0"/>
                  </a:cxn>
                  <a:cxn ang="0">
                    <a:pos x="1154" y="2"/>
                  </a:cxn>
                  <a:cxn ang="0">
                    <a:pos x="1092" y="5"/>
                  </a:cxn>
                  <a:cxn ang="0">
                    <a:pos x="972" y="16"/>
                  </a:cxn>
                  <a:cxn ang="0">
                    <a:pos x="855" y="36"/>
                  </a:cxn>
                  <a:cxn ang="0">
                    <a:pos x="744" y="63"/>
                  </a:cxn>
                  <a:cxn ang="0">
                    <a:pos x="637" y="96"/>
                  </a:cxn>
                  <a:cxn ang="0">
                    <a:pos x="537" y="136"/>
                  </a:cxn>
                  <a:cxn ang="0">
                    <a:pos x="489" y="159"/>
                  </a:cxn>
                  <a:cxn ang="0">
                    <a:pos x="443" y="182"/>
                  </a:cxn>
                  <a:cxn ang="0">
                    <a:pos x="399" y="207"/>
                  </a:cxn>
                  <a:cxn ang="0">
                    <a:pos x="357" y="234"/>
                  </a:cxn>
                  <a:cxn ang="0">
                    <a:pos x="316" y="262"/>
                  </a:cxn>
                  <a:cxn ang="0">
                    <a:pos x="278" y="291"/>
                  </a:cxn>
                  <a:cxn ang="0">
                    <a:pos x="242" y="321"/>
                  </a:cxn>
                  <a:cxn ang="0">
                    <a:pos x="208" y="353"/>
                  </a:cxn>
                  <a:cxn ang="0">
                    <a:pos x="177" y="386"/>
                  </a:cxn>
                  <a:cxn ang="0">
                    <a:pos x="148" y="419"/>
                  </a:cxn>
                  <a:cxn ang="0">
                    <a:pos x="120" y="454"/>
                  </a:cxn>
                  <a:cxn ang="0">
                    <a:pos x="95" y="490"/>
                  </a:cxn>
                  <a:cxn ang="0">
                    <a:pos x="74" y="527"/>
                  </a:cxn>
                  <a:cxn ang="0">
                    <a:pos x="54" y="564"/>
                  </a:cxn>
                  <a:cxn ang="0">
                    <a:pos x="38" y="603"/>
                  </a:cxn>
                  <a:cxn ang="0">
                    <a:pos x="24" y="642"/>
                  </a:cxn>
                  <a:cxn ang="0">
                    <a:pos x="14" y="682"/>
                  </a:cxn>
                  <a:cxn ang="0">
                    <a:pos x="6" y="723"/>
                  </a:cxn>
                  <a:cxn ang="0">
                    <a:pos x="1" y="764"/>
                  </a:cxn>
                  <a:cxn ang="0">
                    <a:pos x="0" y="807"/>
                  </a:cxn>
                  <a:cxn ang="0">
                    <a:pos x="22" y="786"/>
                  </a:cxn>
                  <a:cxn ang="0">
                    <a:pos x="24" y="746"/>
                  </a:cxn>
                  <a:cxn ang="0">
                    <a:pos x="30" y="707"/>
                  </a:cxn>
                  <a:cxn ang="0">
                    <a:pos x="40" y="667"/>
                  </a:cxn>
                  <a:cxn ang="0">
                    <a:pos x="51" y="629"/>
                  </a:cxn>
                  <a:cxn ang="0">
                    <a:pos x="66" y="592"/>
                  </a:cxn>
                  <a:cxn ang="0">
                    <a:pos x="83" y="554"/>
                  </a:cxn>
                  <a:cxn ang="0">
                    <a:pos x="104" y="518"/>
                  </a:cxn>
                  <a:cxn ang="0">
                    <a:pos x="126" y="484"/>
                  </a:cxn>
                  <a:cxn ang="0">
                    <a:pos x="151" y="449"/>
                  </a:cxn>
                  <a:cxn ang="0">
                    <a:pos x="178" y="415"/>
                  </a:cxn>
                  <a:cxn ang="0">
                    <a:pos x="207" y="383"/>
                  </a:cxn>
                  <a:cxn ang="0">
                    <a:pos x="240" y="352"/>
                  </a:cxn>
                  <a:cxn ang="0">
                    <a:pos x="274" y="321"/>
                  </a:cxn>
                  <a:cxn ang="0">
                    <a:pos x="311" y="292"/>
                  </a:cxn>
                  <a:cxn ang="0">
                    <a:pos x="349" y="265"/>
                  </a:cxn>
                  <a:cxn ang="0">
                    <a:pos x="390" y="238"/>
                  </a:cxn>
                  <a:cxn ang="0">
                    <a:pos x="432" y="212"/>
                  </a:cxn>
                  <a:cxn ang="0">
                    <a:pos x="476" y="188"/>
                  </a:cxn>
                  <a:cxn ang="0">
                    <a:pos x="523" y="166"/>
                  </a:cxn>
                  <a:cxn ang="0">
                    <a:pos x="595" y="135"/>
                  </a:cxn>
                  <a:cxn ang="0">
                    <a:pos x="696" y="98"/>
                  </a:cxn>
                  <a:cxn ang="0">
                    <a:pos x="803" y="68"/>
                  </a:cxn>
                  <a:cxn ang="0">
                    <a:pos x="916" y="46"/>
                  </a:cxn>
                  <a:cxn ang="0">
                    <a:pos x="1034" y="30"/>
                  </a:cxn>
                  <a:cxn ang="0">
                    <a:pos x="1124" y="23"/>
                  </a:cxn>
                  <a:cxn ang="0">
                    <a:pos x="1186" y="21"/>
                  </a:cxn>
                  <a:cxn ang="0">
                    <a:pos x="1217" y="21"/>
                  </a:cxn>
                  <a:cxn ang="0">
                    <a:pos x="1221" y="20"/>
                  </a:cxn>
                  <a:cxn ang="0">
                    <a:pos x="1226" y="15"/>
                  </a:cxn>
                  <a:cxn ang="0">
                    <a:pos x="1226" y="7"/>
                  </a:cxn>
                  <a:cxn ang="0">
                    <a:pos x="1221" y="1"/>
                  </a:cxn>
                </a:cxnLst>
                <a:rect l="0" t="0" r="r" b="b"/>
                <a:pathLst>
                  <a:path w="1227" h="807">
                    <a:moveTo>
                      <a:pt x="1217" y="0"/>
                    </a:moveTo>
                    <a:lnTo>
                      <a:pt x="1217" y="0"/>
                    </a:lnTo>
                    <a:lnTo>
                      <a:pt x="1186" y="1"/>
                    </a:lnTo>
                    <a:lnTo>
                      <a:pt x="1154" y="2"/>
                    </a:lnTo>
                    <a:lnTo>
                      <a:pt x="1123" y="3"/>
                    </a:lnTo>
                    <a:lnTo>
                      <a:pt x="1092" y="5"/>
                    </a:lnTo>
                    <a:lnTo>
                      <a:pt x="1032" y="10"/>
                    </a:lnTo>
                    <a:lnTo>
                      <a:pt x="972" y="16"/>
                    </a:lnTo>
                    <a:lnTo>
                      <a:pt x="913" y="25"/>
                    </a:lnTo>
                    <a:lnTo>
                      <a:pt x="855" y="36"/>
                    </a:lnTo>
                    <a:lnTo>
                      <a:pt x="799" y="48"/>
                    </a:lnTo>
                    <a:lnTo>
                      <a:pt x="744" y="63"/>
                    </a:lnTo>
                    <a:lnTo>
                      <a:pt x="689" y="78"/>
                    </a:lnTo>
                    <a:lnTo>
                      <a:pt x="637" y="96"/>
                    </a:lnTo>
                    <a:lnTo>
                      <a:pt x="586" y="116"/>
                    </a:lnTo>
                    <a:lnTo>
                      <a:pt x="537" y="136"/>
                    </a:lnTo>
                    <a:lnTo>
                      <a:pt x="513" y="147"/>
                    </a:lnTo>
                    <a:lnTo>
                      <a:pt x="489" y="159"/>
                    </a:lnTo>
                    <a:lnTo>
                      <a:pt x="466" y="170"/>
                    </a:lnTo>
                    <a:lnTo>
                      <a:pt x="443" y="182"/>
                    </a:lnTo>
                    <a:lnTo>
                      <a:pt x="421" y="194"/>
                    </a:lnTo>
                    <a:lnTo>
                      <a:pt x="399" y="207"/>
                    </a:lnTo>
                    <a:lnTo>
                      <a:pt x="378" y="220"/>
                    </a:lnTo>
                    <a:lnTo>
                      <a:pt x="357" y="234"/>
                    </a:lnTo>
                    <a:lnTo>
                      <a:pt x="336" y="248"/>
                    </a:lnTo>
                    <a:lnTo>
                      <a:pt x="316" y="262"/>
                    </a:lnTo>
                    <a:lnTo>
                      <a:pt x="297" y="276"/>
                    </a:lnTo>
                    <a:lnTo>
                      <a:pt x="278" y="291"/>
                    </a:lnTo>
                    <a:lnTo>
                      <a:pt x="260" y="306"/>
                    </a:lnTo>
                    <a:lnTo>
                      <a:pt x="242" y="321"/>
                    </a:lnTo>
                    <a:lnTo>
                      <a:pt x="225" y="337"/>
                    </a:lnTo>
                    <a:lnTo>
                      <a:pt x="208" y="353"/>
                    </a:lnTo>
                    <a:lnTo>
                      <a:pt x="192" y="369"/>
                    </a:lnTo>
                    <a:lnTo>
                      <a:pt x="177" y="386"/>
                    </a:lnTo>
                    <a:lnTo>
                      <a:pt x="161" y="402"/>
                    </a:lnTo>
                    <a:lnTo>
                      <a:pt x="148" y="419"/>
                    </a:lnTo>
                    <a:lnTo>
                      <a:pt x="133" y="436"/>
                    </a:lnTo>
                    <a:lnTo>
                      <a:pt x="120" y="454"/>
                    </a:lnTo>
                    <a:lnTo>
                      <a:pt x="108" y="472"/>
                    </a:lnTo>
                    <a:lnTo>
                      <a:pt x="95" y="490"/>
                    </a:lnTo>
                    <a:lnTo>
                      <a:pt x="85" y="508"/>
                    </a:lnTo>
                    <a:lnTo>
                      <a:pt x="74" y="527"/>
                    </a:lnTo>
                    <a:lnTo>
                      <a:pt x="64" y="545"/>
                    </a:lnTo>
                    <a:lnTo>
                      <a:pt x="54" y="564"/>
                    </a:lnTo>
                    <a:lnTo>
                      <a:pt x="46" y="584"/>
                    </a:lnTo>
                    <a:lnTo>
                      <a:pt x="38" y="603"/>
                    </a:lnTo>
                    <a:lnTo>
                      <a:pt x="31" y="622"/>
                    </a:lnTo>
                    <a:lnTo>
                      <a:pt x="24" y="642"/>
                    </a:lnTo>
                    <a:lnTo>
                      <a:pt x="19" y="662"/>
                    </a:lnTo>
                    <a:lnTo>
                      <a:pt x="14" y="682"/>
                    </a:lnTo>
                    <a:lnTo>
                      <a:pt x="9" y="703"/>
                    </a:lnTo>
                    <a:lnTo>
                      <a:pt x="6" y="723"/>
                    </a:lnTo>
                    <a:lnTo>
                      <a:pt x="3" y="744"/>
                    </a:lnTo>
                    <a:lnTo>
                      <a:pt x="1" y="764"/>
                    </a:lnTo>
                    <a:lnTo>
                      <a:pt x="0" y="785"/>
                    </a:lnTo>
                    <a:lnTo>
                      <a:pt x="0" y="807"/>
                    </a:lnTo>
                    <a:lnTo>
                      <a:pt x="21" y="807"/>
                    </a:lnTo>
                    <a:lnTo>
                      <a:pt x="22" y="786"/>
                    </a:lnTo>
                    <a:lnTo>
                      <a:pt x="23" y="766"/>
                    </a:lnTo>
                    <a:lnTo>
                      <a:pt x="24" y="746"/>
                    </a:lnTo>
                    <a:lnTo>
                      <a:pt x="27" y="726"/>
                    </a:lnTo>
                    <a:lnTo>
                      <a:pt x="30" y="707"/>
                    </a:lnTo>
                    <a:lnTo>
                      <a:pt x="34" y="686"/>
                    </a:lnTo>
                    <a:lnTo>
                      <a:pt x="40" y="667"/>
                    </a:lnTo>
                    <a:lnTo>
                      <a:pt x="45" y="648"/>
                    </a:lnTo>
                    <a:lnTo>
                      <a:pt x="51" y="629"/>
                    </a:lnTo>
                    <a:lnTo>
                      <a:pt x="59" y="610"/>
                    </a:lnTo>
                    <a:lnTo>
                      <a:pt x="66" y="592"/>
                    </a:lnTo>
                    <a:lnTo>
                      <a:pt x="74" y="572"/>
                    </a:lnTo>
                    <a:lnTo>
                      <a:pt x="83" y="554"/>
                    </a:lnTo>
                    <a:lnTo>
                      <a:pt x="93" y="536"/>
                    </a:lnTo>
                    <a:lnTo>
                      <a:pt x="104" y="518"/>
                    </a:lnTo>
                    <a:lnTo>
                      <a:pt x="114" y="501"/>
                    </a:lnTo>
                    <a:lnTo>
                      <a:pt x="126" y="484"/>
                    </a:lnTo>
                    <a:lnTo>
                      <a:pt x="138" y="466"/>
                    </a:lnTo>
                    <a:lnTo>
                      <a:pt x="151" y="449"/>
                    </a:lnTo>
                    <a:lnTo>
                      <a:pt x="164" y="432"/>
                    </a:lnTo>
                    <a:lnTo>
                      <a:pt x="178" y="415"/>
                    </a:lnTo>
                    <a:lnTo>
                      <a:pt x="193" y="399"/>
                    </a:lnTo>
                    <a:lnTo>
                      <a:pt x="207" y="383"/>
                    </a:lnTo>
                    <a:lnTo>
                      <a:pt x="224" y="368"/>
                    </a:lnTo>
                    <a:lnTo>
                      <a:pt x="240" y="352"/>
                    </a:lnTo>
                    <a:lnTo>
                      <a:pt x="257" y="336"/>
                    </a:lnTo>
                    <a:lnTo>
                      <a:pt x="274" y="321"/>
                    </a:lnTo>
                    <a:lnTo>
                      <a:pt x="292" y="307"/>
                    </a:lnTo>
                    <a:lnTo>
                      <a:pt x="311" y="292"/>
                    </a:lnTo>
                    <a:lnTo>
                      <a:pt x="330" y="278"/>
                    </a:lnTo>
                    <a:lnTo>
                      <a:pt x="349" y="265"/>
                    </a:lnTo>
                    <a:lnTo>
                      <a:pt x="369" y="251"/>
                    </a:lnTo>
                    <a:lnTo>
                      <a:pt x="390" y="238"/>
                    </a:lnTo>
                    <a:lnTo>
                      <a:pt x="410" y="225"/>
                    </a:lnTo>
                    <a:lnTo>
                      <a:pt x="432" y="212"/>
                    </a:lnTo>
                    <a:lnTo>
                      <a:pt x="453" y="200"/>
                    </a:lnTo>
                    <a:lnTo>
                      <a:pt x="476" y="188"/>
                    </a:lnTo>
                    <a:lnTo>
                      <a:pt x="499" y="177"/>
                    </a:lnTo>
                    <a:lnTo>
                      <a:pt x="523" y="166"/>
                    </a:lnTo>
                    <a:lnTo>
                      <a:pt x="546" y="155"/>
                    </a:lnTo>
                    <a:lnTo>
                      <a:pt x="595" y="135"/>
                    </a:lnTo>
                    <a:lnTo>
                      <a:pt x="645" y="116"/>
                    </a:lnTo>
                    <a:lnTo>
                      <a:pt x="696" y="98"/>
                    </a:lnTo>
                    <a:lnTo>
                      <a:pt x="749" y="82"/>
                    </a:lnTo>
                    <a:lnTo>
                      <a:pt x="803" y="68"/>
                    </a:lnTo>
                    <a:lnTo>
                      <a:pt x="860" y="56"/>
                    </a:lnTo>
                    <a:lnTo>
                      <a:pt x="916" y="46"/>
                    </a:lnTo>
                    <a:lnTo>
                      <a:pt x="974" y="37"/>
                    </a:lnTo>
                    <a:lnTo>
                      <a:pt x="1034" y="30"/>
                    </a:lnTo>
                    <a:lnTo>
                      <a:pt x="1093" y="25"/>
                    </a:lnTo>
                    <a:lnTo>
                      <a:pt x="1124" y="23"/>
                    </a:lnTo>
                    <a:lnTo>
                      <a:pt x="1155" y="22"/>
                    </a:lnTo>
                    <a:lnTo>
                      <a:pt x="1186" y="21"/>
                    </a:lnTo>
                    <a:lnTo>
                      <a:pt x="1217" y="21"/>
                    </a:lnTo>
                    <a:lnTo>
                      <a:pt x="1217" y="21"/>
                    </a:lnTo>
                    <a:lnTo>
                      <a:pt x="1217" y="21"/>
                    </a:lnTo>
                    <a:lnTo>
                      <a:pt x="1221" y="20"/>
                    </a:lnTo>
                    <a:lnTo>
                      <a:pt x="1224" y="18"/>
                    </a:lnTo>
                    <a:lnTo>
                      <a:pt x="1226" y="15"/>
                    </a:lnTo>
                    <a:lnTo>
                      <a:pt x="1227" y="11"/>
                    </a:lnTo>
                    <a:lnTo>
                      <a:pt x="1226" y="7"/>
                    </a:lnTo>
                    <a:lnTo>
                      <a:pt x="1224" y="4"/>
                    </a:lnTo>
                    <a:lnTo>
                      <a:pt x="1221" y="1"/>
                    </a:lnTo>
                    <a:lnTo>
                      <a:pt x="1217"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8443913" y="2684463"/>
                <a:ext cx="100013" cy="80962"/>
              </a:xfrm>
              <a:custGeom>
                <a:avLst/>
                <a:gdLst/>
                <a:ahLst/>
                <a:cxnLst>
                  <a:cxn ang="0">
                    <a:pos x="1195" y="807"/>
                  </a:cxn>
                  <a:cxn ang="0">
                    <a:pos x="1193" y="764"/>
                  </a:cxn>
                  <a:cxn ang="0">
                    <a:pos x="1189" y="723"/>
                  </a:cxn>
                  <a:cxn ang="0">
                    <a:pos x="1180" y="682"/>
                  </a:cxn>
                  <a:cxn ang="0">
                    <a:pos x="1170" y="642"/>
                  </a:cxn>
                  <a:cxn ang="0">
                    <a:pos x="1156" y="603"/>
                  </a:cxn>
                  <a:cxn ang="0">
                    <a:pos x="1141" y="564"/>
                  </a:cxn>
                  <a:cxn ang="0">
                    <a:pos x="1121" y="527"/>
                  </a:cxn>
                  <a:cxn ang="0">
                    <a:pos x="1099" y="490"/>
                  </a:cxn>
                  <a:cxn ang="0">
                    <a:pos x="1075" y="454"/>
                  </a:cxn>
                  <a:cxn ang="0">
                    <a:pos x="1048" y="419"/>
                  </a:cxn>
                  <a:cxn ang="0">
                    <a:pos x="1019" y="386"/>
                  </a:cxn>
                  <a:cxn ang="0">
                    <a:pos x="988" y="353"/>
                  </a:cxn>
                  <a:cxn ang="0">
                    <a:pos x="954" y="321"/>
                  </a:cxn>
                  <a:cxn ang="0">
                    <a:pos x="917" y="291"/>
                  </a:cxn>
                  <a:cxn ang="0">
                    <a:pos x="880" y="262"/>
                  </a:cxn>
                  <a:cxn ang="0">
                    <a:pos x="840" y="234"/>
                  </a:cxn>
                  <a:cxn ang="0">
                    <a:pos x="799" y="207"/>
                  </a:cxn>
                  <a:cxn ang="0">
                    <a:pos x="755" y="182"/>
                  </a:cxn>
                  <a:cxn ang="0">
                    <a:pos x="663" y="137"/>
                  </a:cxn>
                  <a:cxn ang="0">
                    <a:pos x="564" y="96"/>
                  </a:cxn>
                  <a:cxn ang="0">
                    <a:pos x="461" y="63"/>
                  </a:cxn>
                  <a:cxn ang="0">
                    <a:pos x="351" y="36"/>
                  </a:cxn>
                  <a:cxn ang="0">
                    <a:pos x="238" y="16"/>
                  </a:cxn>
                  <a:cxn ang="0">
                    <a:pos x="120" y="5"/>
                  </a:cxn>
                  <a:cxn ang="0">
                    <a:pos x="60" y="2"/>
                  </a:cxn>
                  <a:cxn ang="0">
                    <a:pos x="0" y="0"/>
                  </a:cxn>
                  <a:cxn ang="0">
                    <a:pos x="29" y="21"/>
                  </a:cxn>
                  <a:cxn ang="0">
                    <a:pos x="89" y="23"/>
                  </a:cxn>
                  <a:cxn ang="0">
                    <a:pos x="177" y="30"/>
                  </a:cxn>
                  <a:cxn ang="0">
                    <a:pos x="291" y="46"/>
                  </a:cxn>
                  <a:cxn ang="0">
                    <a:pos x="401" y="68"/>
                  </a:cxn>
                  <a:cxn ang="0">
                    <a:pos x="506" y="98"/>
                  </a:cxn>
                  <a:cxn ang="0">
                    <a:pos x="606" y="135"/>
                  </a:cxn>
                  <a:cxn ang="0">
                    <a:pos x="700" y="177"/>
                  </a:cxn>
                  <a:cxn ang="0">
                    <a:pos x="766" y="212"/>
                  </a:cxn>
                  <a:cxn ang="0">
                    <a:pos x="807" y="238"/>
                  </a:cxn>
                  <a:cxn ang="0">
                    <a:pos x="848" y="265"/>
                  </a:cxn>
                  <a:cxn ang="0">
                    <a:pos x="886" y="292"/>
                  </a:cxn>
                  <a:cxn ang="0">
                    <a:pos x="922" y="321"/>
                  </a:cxn>
                  <a:cxn ang="0">
                    <a:pos x="956" y="352"/>
                  </a:cxn>
                  <a:cxn ang="0">
                    <a:pos x="988" y="383"/>
                  </a:cxn>
                  <a:cxn ang="0">
                    <a:pos x="1017" y="415"/>
                  </a:cxn>
                  <a:cxn ang="0">
                    <a:pos x="1044" y="449"/>
                  </a:cxn>
                  <a:cxn ang="0">
                    <a:pos x="1069" y="484"/>
                  </a:cxn>
                  <a:cxn ang="0">
                    <a:pos x="1091" y="518"/>
                  </a:cxn>
                  <a:cxn ang="0">
                    <a:pos x="1111" y="554"/>
                  </a:cxn>
                  <a:cxn ang="0">
                    <a:pos x="1129" y="592"/>
                  </a:cxn>
                  <a:cxn ang="0">
                    <a:pos x="1144" y="629"/>
                  </a:cxn>
                  <a:cxn ang="0">
                    <a:pos x="1155" y="667"/>
                  </a:cxn>
                  <a:cxn ang="0">
                    <a:pos x="1164" y="707"/>
                  </a:cxn>
                  <a:cxn ang="0">
                    <a:pos x="1170" y="746"/>
                  </a:cxn>
                  <a:cxn ang="0">
                    <a:pos x="1173" y="786"/>
                  </a:cxn>
                  <a:cxn ang="0">
                    <a:pos x="1173" y="807"/>
                  </a:cxn>
                  <a:cxn ang="0">
                    <a:pos x="1174" y="811"/>
                  </a:cxn>
                  <a:cxn ang="0">
                    <a:pos x="1180" y="816"/>
                  </a:cxn>
                  <a:cxn ang="0">
                    <a:pos x="1188" y="816"/>
                  </a:cxn>
                  <a:cxn ang="0">
                    <a:pos x="1194" y="811"/>
                  </a:cxn>
                </a:cxnLst>
                <a:rect l="0" t="0" r="r" b="b"/>
                <a:pathLst>
                  <a:path w="1195" h="817">
                    <a:moveTo>
                      <a:pt x="1195" y="807"/>
                    </a:moveTo>
                    <a:lnTo>
                      <a:pt x="1195" y="807"/>
                    </a:lnTo>
                    <a:lnTo>
                      <a:pt x="1195" y="785"/>
                    </a:lnTo>
                    <a:lnTo>
                      <a:pt x="1193" y="764"/>
                    </a:lnTo>
                    <a:lnTo>
                      <a:pt x="1192" y="744"/>
                    </a:lnTo>
                    <a:lnTo>
                      <a:pt x="1189" y="723"/>
                    </a:lnTo>
                    <a:lnTo>
                      <a:pt x="1186" y="703"/>
                    </a:lnTo>
                    <a:lnTo>
                      <a:pt x="1180" y="682"/>
                    </a:lnTo>
                    <a:lnTo>
                      <a:pt x="1176" y="662"/>
                    </a:lnTo>
                    <a:lnTo>
                      <a:pt x="1170" y="642"/>
                    </a:lnTo>
                    <a:lnTo>
                      <a:pt x="1164" y="622"/>
                    </a:lnTo>
                    <a:lnTo>
                      <a:pt x="1156" y="603"/>
                    </a:lnTo>
                    <a:lnTo>
                      <a:pt x="1149" y="584"/>
                    </a:lnTo>
                    <a:lnTo>
                      <a:pt x="1141" y="564"/>
                    </a:lnTo>
                    <a:lnTo>
                      <a:pt x="1131" y="545"/>
                    </a:lnTo>
                    <a:lnTo>
                      <a:pt x="1121" y="527"/>
                    </a:lnTo>
                    <a:lnTo>
                      <a:pt x="1110" y="508"/>
                    </a:lnTo>
                    <a:lnTo>
                      <a:pt x="1099" y="490"/>
                    </a:lnTo>
                    <a:lnTo>
                      <a:pt x="1087" y="472"/>
                    </a:lnTo>
                    <a:lnTo>
                      <a:pt x="1075" y="454"/>
                    </a:lnTo>
                    <a:lnTo>
                      <a:pt x="1062" y="436"/>
                    </a:lnTo>
                    <a:lnTo>
                      <a:pt x="1048" y="419"/>
                    </a:lnTo>
                    <a:lnTo>
                      <a:pt x="1034" y="402"/>
                    </a:lnTo>
                    <a:lnTo>
                      <a:pt x="1019" y="386"/>
                    </a:lnTo>
                    <a:lnTo>
                      <a:pt x="1003" y="369"/>
                    </a:lnTo>
                    <a:lnTo>
                      <a:pt x="988" y="353"/>
                    </a:lnTo>
                    <a:lnTo>
                      <a:pt x="971" y="337"/>
                    </a:lnTo>
                    <a:lnTo>
                      <a:pt x="954" y="321"/>
                    </a:lnTo>
                    <a:lnTo>
                      <a:pt x="936" y="306"/>
                    </a:lnTo>
                    <a:lnTo>
                      <a:pt x="917" y="291"/>
                    </a:lnTo>
                    <a:lnTo>
                      <a:pt x="900" y="276"/>
                    </a:lnTo>
                    <a:lnTo>
                      <a:pt x="880" y="262"/>
                    </a:lnTo>
                    <a:lnTo>
                      <a:pt x="861" y="248"/>
                    </a:lnTo>
                    <a:lnTo>
                      <a:pt x="840" y="234"/>
                    </a:lnTo>
                    <a:lnTo>
                      <a:pt x="820" y="220"/>
                    </a:lnTo>
                    <a:lnTo>
                      <a:pt x="799" y="207"/>
                    </a:lnTo>
                    <a:lnTo>
                      <a:pt x="777" y="195"/>
                    </a:lnTo>
                    <a:lnTo>
                      <a:pt x="755" y="182"/>
                    </a:lnTo>
                    <a:lnTo>
                      <a:pt x="710" y="159"/>
                    </a:lnTo>
                    <a:lnTo>
                      <a:pt x="663" y="137"/>
                    </a:lnTo>
                    <a:lnTo>
                      <a:pt x="615" y="116"/>
                    </a:lnTo>
                    <a:lnTo>
                      <a:pt x="564" y="96"/>
                    </a:lnTo>
                    <a:lnTo>
                      <a:pt x="513" y="78"/>
                    </a:lnTo>
                    <a:lnTo>
                      <a:pt x="461" y="63"/>
                    </a:lnTo>
                    <a:lnTo>
                      <a:pt x="406" y="48"/>
                    </a:lnTo>
                    <a:lnTo>
                      <a:pt x="351" y="36"/>
                    </a:lnTo>
                    <a:lnTo>
                      <a:pt x="294" y="25"/>
                    </a:lnTo>
                    <a:lnTo>
                      <a:pt x="238" y="16"/>
                    </a:lnTo>
                    <a:lnTo>
                      <a:pt x="179" y="10"/>
                    </a:lnTo>
                    <a:lnTo>
                      <a:pt x="120" y="5"/>
                    </a:lnTo>
                    <a:lnTo>
                      <a:pt x="90" y="3"/>
                    </a:lnTo>
                    <a:lnTo>
                      <a:pt x="60" y="2"/>
                    </a:lnTo>
                    <a:lnTo>
                      <a:pt x="30" y="1"/>
                    </a:lnTo>
                    <a:lnTo>
                      <a:pt x="0" y="0"/>
                    </a:lnTo>
                    <a:lnTo>
                      <a:pt x="0" y="21"/>
                    </a:lnTo>
                    <a:lnTo>
                      <a:pt x="29" y="21"/>
                    </a:lnTo>
                    <a:lnTo>
                      <a:pt x="60" y="22"/>
                    </a:lnTo>
                    <a:lnTo>
                      <a:pt x="89" y="23"/>
                    </a:lnTo>
                    <a:lnTo>
                      <a:pt x="118" y="25"/>
                    </a:lnTo>
                    <a:lnTo>
                      <a:pt x="177" y="30"/>
                    </a:lnTo>
                    <a:lnTo>
                      <a:pt x="235" y="37"/>
                    </a:lnTo>
                    <a:lnTo>
                      <a:pt x="291" y="46"/>
                    </a:lnTo>
                    <a:lnTo>
                      <a:pt x="347" y="56"/>
                    </a:lnTo>
                    <a:lnTo>
                      <a:pt x="401" y="68"/>
                    </a:lnTo>
                    <a:lnTo>
                      <a:pt x="455" y="82"/>
                    </a:lnTo>
                    <a:lnTo>
                      <a:pt x="506" y="98"/>
                    </a:lnTo>
                    <a:lnTo>
                      <a:pt x="557" y="116"/>
                    </a:lnTo>
                    <a:lnTo>
                      <a:pt x="606" y="135"/>
                    </a:lnTo>
                    <a:lnTo>
                      <a:pt x="654" y="155"/>
                    </a:lnTo>
                    <a:lnTo>
                      <a:pt x="700" y="177"/>
                    </a:lnTo>
                    <a:lnTo>
                      <a:pt x="745" y="200"/>
                    </a:lnTo>
                    <a:lnTo>
                      <a:pt x="766" y="212"/>
                    </a:lnTo>
                    <a:lnTo>
                      <a:pt x="788" y="224"/>
                    </a:lnTo>
                    <a:lnTo>
                      <a:pt x="807" y="238"/>
                    </a:lnTo>
                    <a:lnTo>
                      <a:pt x="828" y="251"/>
                    </a:lnTo>
                    <a:lnTo>
                      <a:pt x="848" y="265"/>
                    </a:lnTo>
                    <a:lnTo>
                      <a:pt x="867" y="278"/>
                    </a:lnTo>
                    <a:lnTo>
                      <a:pt x="886" y="292"/>
                    </a:lnTo>
                    <a:lnTo>
                      <a:pt x="904" y="307"/>
                    </a:lnTo>
                    <a:lnTo>
                      <a:pt x="922" y="321"/>
                    </a:lnTo>
                    <a:lnTo>
                      <a:pt x="939" y="336"/>
                    </a:lnTo>
                    <a:lnTo>
                      <a:pt x="956" y="352"/>
                    </a:lnTo>
                    <a:lnTo>
                      <a:pt x="972" y="368"/>
                    </a:lnTo>
                    <a:lnTo>
                      <a:pt x="988" y="383"/>
                    </a:lnTo>
                    <a:lnTo>
                      <a:pt x="1002" y="399"/>
                    </a:lnTo>
                    <a:lnTo>
                      <a:pt x="1017" y="415"/>
                    </a:lnTo>
                    <a:lnTo>
                      <a:pt x="1032" y="432"/>
                    </a:lnTo>
                    <a:lnTo>
                      <a:pt x="1044" y="449"/>
                    </a:lnTo>
                    <a:lnTo>
                      <a:pt x="1057" y="466"/>
                    </a:lnTo>
                    <a:lnTo>
                      <a:pt x="1069" y="484"/>
                    </a:lnTo>
                    <a:lnTo>
                      <a:pt x="1081" y="501"/>
                    </a:lnTo>
                    <a:lnTo>
                      <a:pt x="1091" y="518"/>
                    </a:lnTo>
                    <a:lnTo>
                      <a:pt x="1102" y="536"/>
                    </a:lnTo>
                    <a:lnTo>
                      <a:pt x="1111" y="554"/>
                    </a:lnTo>
                    <a:lnTo>
                      <a:pt x="1121" y="572"/>
                    </a:lnTo>
                    <a:lnTo>
                      <a:pt x="1129" y="592"/>
                    </a:lnTo>
                    <a:lnTo>
                      <a:pt x="1136" y="610"/>
                    </a:lnTo>
                    <a:lnTo>
                      <a:pt x="1144" y="629"/>
                    </a:lnTo>
                    <a:lnTo>
                      <a:pt x="1150" y="648"/>
                    </a:lnTo>
                    <a:lnTo>
                      <a:pt x="1155" y="667"/>
                    </a:lnTo>
                    <a:lnTo>
                      <a:pt x="1159" y="686"/>
                    </a:lnTo>
                    <a:lnTo>
                      <a:pt x="1164" y="707"/>
                    </a:lnTo>
                    <a:lnTo>
                      <a:pt x="1168" y="726"/>
                    </a:lnTo>
                    <a:lnTo>
                      <a:pt x="1170" y="746"/>
                    </a:lnTo>
                    <a:lnTo>
                      <a:pt x="1172" y="766"/>
                    </a:lnTo>
                    <a:lnTo>
                      <a:pt x="1173" y="786"/>
                    </a:lnTo>
                    <a:lnTo>
                      <a:pt x="1173" y="807"/>
                    </a:lnTo>
                    <a:lnTo>
                      <a:pt x="1173" y="807"/>
                    </a:lnTo>
                    <a:lnTo>
                      <a:pt x="1173" y="807"/>
                    </a:lnTo>
                    <a:lnTo>
                      <a:pt x="1174" y="811"/>
                    </a:lnTo>
                    <a:lnTo>
                      <a:pt x="1177" y="814"/>
                    </a:lnTo>
                    <a:lnTo>
                      <a:pt x="1180" y="816"/>
                    </a:lnTo>
                    <a:lnTo>
                      <a:pt x="1185" y="817"/>
                    </a:lnTo>
                    <a:lnTo>
                      <a:pt x="1188" y="816"/>
                    </a:lnTo>
                    <a:lnTo>
                      <a:pt x="1192" y="814"/>
                    </a:lnTo>
                    <a:lnTo>
                      <a:pt x="1194" y="811"/>
                    </a:lnTo>
                    <a:lnTo>
                      <a:pt x="1195" y="807"/>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noEditPoints="1"/>
              </p:cNvSpPr>
              <p:nvPr/>
            </p:nvSpPr>
            <p:spPr bwMode="auto">
              <a:xfrm>
                <a:off x="8366125" y="2711450"/>
                <a:ext cx="160338" cy="117475"/>
              </a:xfrm>
              <a:custGeom>
                <a:avLst/>
                <a:gdLst/>
                <a:ahLst/>
                <a:cxnLst>
                  <a:cxn ang="0">
                    <a:pos x="483" y="179"/>
                  </a:cxn>
                  <a:cxn ang="0">
                    <a:pos x="607" y="143"/>
                  </a:cxn>
                  <a:cxn ang="0">
                    <a:pos x="671" y="57"/>
                  </a:cxn>
                  <a:cxn ang="0">
                    <a:pos x="849" y="111"/>
                  </a:cxn>
                  <a:cxn ang="0">
                    <a:pos x="684" y="92"/>
                  </a:cxn>
                  <a:cxn ang="0">
                    <a:pos x="879" y="107"/>
                  </a:cxn>
                  <a:cxn ang="0">
                    <a:pos x="941" y="180"/>
                  </a:cxn>
                  <a:cxn ang="0">
                    <a:pos x="1129" y="90"/>
                  </a:cxn>
                  <a:cxn ang="0">
                    <a:pos x="1163" y="67"/>
                  </a:cxn>
                  <a:cxn ang="0">
                    <a:pos x="1216" y="57"/>
                  </a:cxn>
                  <a:cxn ang="0">
                    <a:pos x="1377" y="195"/>
                  </a:cxn>
                  <a:cxn ang="0">
                    <a:pos x="1361" y="84"/>
                  </a:cxn>
                  <a:cxn ang="0">
                    <a:pos x="1379" y="134"/>
                  </a:cxn>
                  <a:cxn ang="0">
                    <a:pos x="1587" y="57"/>
                  </a:cxn>
                  <a:cxn ang="0">
                    <a:pos x="41" y="528"/>
                  </a:cxn>
                  <a:cxn ang="0">
                    <a:pos x="295" y="502"/>
                  </a:cxn>
                  <a:cxn ang="0">
                    <a:pos x="271" y="463"/>
                  </a:cxn>
                  <a:cxn ang="0">
                    <a:pos x="413" y="412"/>
                  </a:cxn>
                  <a:cxn ang="0">
                    <a:pos x="584" y="384"/>
                  </a:cxn>
                  <a:cxn ang="0">
                    <a:pos x="575" y="431"/>
                  </a:cxn>
                  <a:cxn ang="0">
                    <a:pos x="755" y="502"/>
                  </a:cxn>
                  <a:cxn ang="0">
                    <a:pos x="789" y="380"/>
                  </a:cxn>
                  <a:cxn ang="0">
                    <a:pos x="821" y="485"/>
                  </a:cxn>
                  <a:cxn ang="0">
                    <a:pos x="999" y="431"/>
                  </a:cxn>
                  <a:cxn ang="0">
                    <a:pos x="1107" y="521"/>
                  </a:cxn>
                  <a:cxn ang="0">
                    <a:pos x="1101" y="425"/>
                  </a:cxn>
                  <a:cxn ang="0">
                    <a:pos x="1279" y="450"/>
                  </a:cxn>
                  <a:cxn ang="0">
                    <a:pos x="1299" y="331"/>
                  </a:cxn>
                  <a:cxn ang="0">
                    <a:pos x="1291" y="410"/>
                  </a:cxn>
                  <a:cxn ang="0">
                    <a:pos x="1167" y="460"/>
                  </a:cxn>
                  <a:cxn ang="0">
                    <a:pos x="1579" y="476"/>
                  </a:cxn>
                  <a:cxn ang="0">
                    <a:pos x="1527" y="491"/>
                  </a:cxn>
                  <a:cxn ang="0">
                    <a:pos x="1721" y="382"/>
                  </a:cxn>
                  <a:cxn ang="0">
                    <a:pos x="1611" y="584"/>
                  </a:cxn>
                  <a:cxn ang="0">
                    <a:pos x="1901" y="496"/>
                  </a:cxn>
                  <a:cxn ang="0">
                    <a:pos x="1838" y="374"/>
                  </a:cxn>
                  <a:cxn ang="0">
                    <a:pos x="1864" y="419"/>
                  </a:cxn>
                  <a:cxn ang="0">
                    <a:pos x="153" y="840"/>
                  </a:cxn>
                  <a:cxn ang="0">
                    <a:pos x="271" y="677"/>
                  </a:cxn>
                  <a:cxn ang="0">
                    <a:pos x="186" y="815"/>
                  </a:cxn>
                  <a:cxn ang="0">
                    <a:pos x="406" y="739"/>
                  </a:cxn>
                  <a:cxn ang="0">
                    <a:pos x="588" y="705"/>
                  </a:cxn>
                  <a:cxn ang="0">
                    <a:pos x="482" y="785"/>
                  </a:cxn>
                  <a:cxn ang="0">
                    <a:pos x="515" y="807"/>
                  </a:cxn>
                  <a:cxn ang="0">
                    <a:pos x="717" y="734"/>
                  </a:cxn>
                  <a:cxn ang="0">
                    <a:pos x="868" y="741"/>
                  </a:cxn>
                  <a:cxn ang="0">
                    <a:pos x="794" y="761"/>
                  </a:cxn>
                  <a:cxn ang="0">
                    <a:pos x="796" y="823"/>
                  </a:cxn>
                  <a:cxn ang="0">
                    <a:pos x="963" y="819"/>
                  </a:cxn>
                  <a:cxn ang="0">
                    <a:pos x="899" y="783"/>
                  </a:cxn>
                  <a:cxn ang="0">
                    <a:pos x="1129" y="815"/>
                  </a:cxn>
                  <a:cxn ang="0">
                    <a:pos x="1183" y="845"/>
                  </a:cxn>
                  <a:cxn ang="0">
                    <a:pos x="1274" y="737"/>
                  </a:cxn>
                  <a:cxn ang="0">
                    <a:pos x="1187" y="746"/>
                  </a:cxn>
                  <a:cxn ang="0">
                    <a:pos x="1348" y="802"/>
                  </a:cxn>
                  <a:cxn ang="0">
                    <a:pos x="1501" y="813"/>
                  </a:cxn>
                  <a:cxn ang="0">
                    <a:pos x="1700" y="771"/>
                  </a:cxn>
                  <a:cxn ang="0">
                    <a:pos x="1672" y="820"/>
                  </a:cxn>
                  <a:cxn ang="0">
                    <a:pos x="549" y="969"/>
                  </a:cxn>
                  <a:cxn ang="0">
                    <a:pos x="458" y="1050"/>
                  </a:cxn>
                  <a:cxn ang="0">
                    <a:pos x="661" y="1171"/>
                  </a:cxn>
                  <a:cxn ang="0">
                    <a:pos x="730" y="1045"/>
                  </a:cxn>
                  <a:cxn ang="0">
                    <a:pos x="656" y="1056"/>
                  </a:cxn>
                </a:cxnLst>
                <a:rect l="0" t="0" r="r" b="b"/>
                <a:pathLst>
                  <a:path w="1907" h="1172">
                    <a:moveTo>
                      <a:pt x="219" y="206"/>
                    </a:moveTo>
                    <a:lnTo>
                      <a:pt x="219" y="0"/>
                    </a:lnTo>
                    <a:lnTo>
                      <a:pt x="367" y="0"/>
                    </a:lnTo>
                    <a:lnTo>
                      <a:pt x="367" y="35"/>
                    </a:lnTo>
                    <a:lnTo>
                      <a:pt x="259" y="35"/>
                    </a:lnTo>
                    <a:lnTo>
                      <a:pt x="259" y="81"/>
                    </a:lnTo>
                    <a:lnTo>
                      <a:pt x="359" y="81"/>
                    </a:lnTo>
                    <a:lnTo>
                      <a:pt x="359" y="115"/>
                    </a:lnTo>
                    <a:lnTo>
                      <a:pt x="259" y="115"/>
                    </a:lnTo>
                    <a:lnTo>
                      <a:pt x="259" y="171"/>
                    </a:lnTo>
                    <a:lnTo>
                      <a:pt x="371" y="171"/>
                    </a:lnTo>
                    <a:lnTo>
                      <a:pt x="371" y="206"/>
                    </a:lnTo>
                    <a:lnTo>
                      <a:pt x="219" y="206"/>
                    </a:lnTo>
                    <a:close/>
                    <a:moveTo>
                      <a:pt x="405" y="206"/>
                    </a:moveTo>
                    <a:lnTo>
                      <a:pt x="405" y="0"/>
                    </a:lnTo>
                    <a:lnTo>
                      <a:pt x="443" y="0"/>
                    </a:lnTo>
                    <a:lnTo>
                      <a:pt x="443" y="206"/>
                    </a:lnTo>
                    <a:lnTo>
                      <a:pt x="405" y="206"/>
                    </a:lnTo>
                    <a:close/>
                    <a:moveTo>
                      <a:pt x="567" y="158"/>
                    </a:moveTo>
                    <a:lnTo>
                      <a:pt x="605" y="165"/>
                    </a:lnTo>
                    <a:lnTo>
                      <a:pt x="601" y="175"/>
                    </a:lnTo>
                    <a:lnTo>
                      <a:pt x="596" y="185"/>
                    </a:lnTo>
                    <a:lnTo>
                      <a:pt x="589" y="192"/>
                    </a:lnTo>
                    <a:lnTo>
                      <a:pt x="581" y="198"/>
                    </a:lnTo>
                    <a:lnTo>
                      <a:pt x="573" y="203"/>
                    </a:lnTo>
                    <a:lnTo>
                      <a:pt x="564" y="207"/>
                    </a:lnTo>
                    <a:lnTo>
                      <a:pt x="553" y="209"/>
                    </a:lnTo>
                    <a:lnTo>
                      <a:pt x="542" y="210"/>
                    </a:lnTo>
                    <a:lnTo>
                      <a:pt x="533" y="209"/>
                    </a:lnTo>
                    <a:lnTo>
                      <a:pt x="524" y="208"/>
                    </a:lnTo>
                    <a:lnTo>
                      <a:pt x="516" y="206"/>
                    </a:lnTo>
                    <a:lnTo>
                      <a:pt x="509" y="203"/>
                    </a:lnTo>
                    <a:lnTo>
                      <a:pt x="502" y="200"/>
                    </a:lnTo>
                    <a:lnTo>
                      <a:pt x="496" y="195"/>
                    </a:lnTo>
                    <a:lnTo>
                      <a:pt x="490" y="190"/>
                    </a:lnTo>
                    <a:lnTo>
                      <a:pt x="486" y="184"/>
                    </a:lnTo>
                    <a:lnTo>
                      <a:pt x="483" y="179"/>
                    </a:lnTo>
                    <a:lnTo>
                      <a:pt x="480" y="173"/>
                    </a:lnTo>
                    <a:lnTo>
                      <a:pt x="477" y="167"/>
                    </a:lnTo>
                    <a:lnTo>
                      <a:pt x="476" y="161"/>
                    </a:lnTo>
                    <a:lnTo>
                      <a:pt x="472" y="147"/>
                    </a:lnTo>
                    <a:lnTo>
                      <a:pt x="471" y="133"/>
                    </a:lnTo>
                    <a:lnTo>
                      <a:pt x="471" y="124"/>
                    </a:lnTo>
                    <a:lnTo>
                      <a:pt x="472" y="115"/>
                    </a:lnTo>
                    <a:lnTo>
                      <a:pt x="474" y="107"/>
                    </a:lnTo>
                    <a:lnTo>
                      <a:pt x="477" y="100"/>
                    </a:lnTo>
                    <a:lnTo>
                      <a:pt x="479" y="93"/>
                    </a:lnTo>
                    <a:lnTo>
                      <a:pt x="482" y="86"/>
                    </a:lnTo>
                    <a:lnTo>
                      <a:pt x="486" y="80"/>
                    </a:lnTo>
                    <a:lnTo>
                      <a:pt x="490" y="75"/>
                    </a:lnTo>
                    <a:lnTo>
                      <a:pt x="495" y="70"/>
                    </a:lnTo>
                    <a:lnTo>
                      <a:pt x="501" y="66"/>
                    </a:lnTo>
                    <a:lnTo>
                      <a:pt x="506" y="61"/>
                    </a:lnTo>
                    <a:lnTo>
                      <a:pt x="512" y="58"/>
                    </a:lnTo>
                    <a:lnTo>
                      <a:pt x="517" y="56"/>
                    </a:lnTo>
                    <a:lnTo>
                      <a:pt x="525" y="54"/>
                    </a:lnTo>
                    <a:lnTo>
                      <a:pt x="531" y="54"/>
                    </a:lnTo>
                    <a:lnTo>
                      <a:pt x="538" y="53"/>
                    </a:lnTo>
                    <a:lnTo>
                      <a:pt x="546" y="54"/>
                    </a:lnTo>
                    <a:lnTo>
                      <a:pt x="553" y="55"/>
                    </a:lnTo>
                    <a:lnTo>
                      <a:pt x="560" y="56"/>
                    </a:lnTo>
                    <a:lnTo>
                      <a:pt x="567" y="59"/>
                    </a:lnTo>
                    <a:lnTo>
                      <a:pt x="573" y="62"/>
                    </a:lnTo>
                    <a:lnTo>
                      <a:pt x="579" y="66"/>
                    </a:lnTo>
                    <a:lnTo>
                      <a:pt x="584" y="71"/>
                    </a:lnTo>
                    <a:lnTo>
                      <a:pt x="590" y="76"/>
                    </a:lnTo>
                    <a:lnTo>
                      <a:pt x="594" y="82"/>
                    </a:lnTo>
                    <a:lnTo>
                      <a:pt x="597" y="88"/>
                    </a:lnTo>
                    <a:lnTo>
                      <a:pt x="600" y="96"/>
                    </a:lnTo>
                    <a:lnTo>
                      <a:pt x="603" y="104"/>
                    </a:lnTo>
                    <a:lnTo>
                      <a:pt x="605" y="112"/>
                    </a:lnTo>
                    <a:lnTo>
                      <a:pt x="606" y="122"/>
                    </a:lnTo>
                    <a:lnTo>
                      <a:pt x="607" y="132"/>
                    </a:lnTo>
                    <a:lnTo>
                      <a:pt x="607" y="143"/>
                    </a:lnTo>
                    <a:lnTo>
                      <a:pt x="511" y="143"/>
                    </a:lnTo>
                    <a:lnTo>
                      <a:pt x="511" y="151"/>
                    </a:lnTo>
                    <a:lnTo>
                      <a:pt x="513" y="158"/>
                    </a:lnTo>
                    <a:lnTo>
                      <a:pt x="516" y="164"/>
                    </a:lnTo>
                    <a:lnTo>
                      <a:pt x="521" y="170"/>
                    </a:lnTo>
                    <a:lnTo>
                      <a:pt x="525" y="174"/>
                    </a:lnTo>
                    <a:lnTo>
                      <a:pt x="530" y="177"/>
                    </a:lnTo>
                    <a:lnTo>
                      <a:pt x="536" y="180"/>
                    </a:lnTo>
                    <a:lnTo>
                      <a:pt x="543" y="180"/>
                    </a:lnTo>
                    <a:lnTo>
                      <a:pt x="547" y="180"/>
                    </a:lnTo>
                    <a:lnTo>
                      <a:pt x="551" y="179"/>
                    </a:lnTo>
                    <a:lnTo>
                      <a:pt x="554" y="177"/>
                    </a:lnTo>
                    <a:lnTo>
                      <a:pt x="557" y="174"/>
                    </a:lnTo>
                    <a:lnTo>
                      <a:pt x="560" y="172"/>
                    </a:lnTo>
                    <a:lnTo>
                      <a:pt x="562" y="168"/>
                    </a:lnTo>
                    <a:lnTo>
                      <a:pt x="565" y="163"/>
                    </a:lnTo>
                    <a:lnTo>
                      <a:pt x="567" y="158"/>
                    </a:lnTo>
                    <a:close/>
                    <a:moveTo>
                      <a:pt x="569" y="119"/>
                    </a:moveTo>
                    <a:lnTo>
                      <a:pt x="569" y="111"/>
                    </a:lnTo>
                    <a:lnTo>
                      <a:pt x="567" y="104"/>
                    </a:lnTo>
                    <a:lnTo>
                      <a:pt x="564" y="98"/>
                    </a:lnTo>
                    <a:lnTo>
                      <a:pt x="560" y="93"/>
                    </a:lnTo>
                    <a:lnTo>
                      <a:pt x="556" y="89"/>
                    </a:lnTo>
                    <a:lnTo>
                      <a:pt x="551" y="86"/>
                    </a:lnTo>
                    <a:lnTo>
                      <a:pt x="546" y="85"/>
                    </a:lnTo>
                    <a:lnTo>
                      <a:pt x="540" y="84"/>
                    </a:lnTo>
                    <a:lnTo>
                      <a:pt x="534" y="85"/>
                    </a:lnTo>
                    <a:lnTo>
                      <a:pt x="529" y="86"/>
                    </a:lnTo>
                    <a:lnTo>
                      <a:pt x="524" y="89"/>
                    </a:lnTo>
                    <a:lnTo>
                      <a:pt x="520" y="93"/>
                    </a:lnTo>
                    <a:lnTo>
                      <a:pt x="516" y="99"/>
                    </a:lnTo>
                    <a:lnTo>
                      <a:pt x="513" y="104"/>
                    </a:lnTo>
                    <a:lnTo>
                      <a:pt x="512" y="111"/>
                    </a:lnTo>
                    <a:lnTo>
                      <a:pt x="511" y="119"/>
                    </a:lnTo>
                    <a:lnTo>
                      <a:pt x="569" y="119"/>
                    </a:lnTo>
                    <a:close/>
                    <a:moveTo>
                      <a:pt x="636" y="57"/>
                    </a:moveTo>
                    <a:lnTo>
                      <a:pt x="671" y="57"/>
                    </a:lnTo>
                    <a:lnTo>
                      <a:pt x="671" y="78"/>
                    </a:lnTo>
                    <a:lnTo>
                      <a:pt x="676" y="72"/>
                    </a:lnTo>
                    <a:lnTo>
                      <a:pt x="681" y="67"/>
                    </a:lnTo>
                    <a:lnTo>
                      <a:pt x="686" y="62"/>
                    </a:lnTo>
                    <a:lnTo>
                      <a:pt x="691" y="59"/>
                    </a:lnTo>
                    <a:lnTo>
                      <a:pt x="698" y="57"/>
                    </a:lnTo>
                    <a:lnTo>
                      <a:pt x="704" y="55"/>
                    </a:lnTo>
                    <a:lnTo>
                      <a:pt x="710" y="54"/>
                    </a:lnTo>
                    <a:lnTo>
                      <a:pt x="716" y="53"/>
                    </a:lnTo>
                    <a:lnTo>
                      <a:pt x="723" y="54"/>
                    </a:lnTo>
                    <a:lnTo>
                      <a:pt x="729" y="55"/>
                    </a:lnTo>
                    <a:lnTo>
                      <a:pt x="735" y="56"/>
                    </a:lnTo>
                    <a:lnTo>
                      <a:pt x="741" y="59"/>
                    </a:lnTo>
                    <a:lnTo>
                      <a:pt x="746" y="62"/>
                    </a:lnTo>
                    <a:lnTo>
                      <a:pt x="750" y="67"/>
                    </a:lnTo>
                    <a:lnTo>
                      <a:pt x="754" y="72"/>
                    </a:lnTo>
                    <a:lnTo>
                      <a:pt x="757" y="78"/>
                    </a:lnTo>
                    <a:lnTo>
                      <a:pt x="763" y="72"/>
                    </a:lnTo>
                    <a:lnTo>
                      <a:pt x="767" y="67"/>
                    </a:lnTo>
                    <a:lnTo>
                      <a:pt x="772" y="62"/>
                    </a:lnTo>
                    <a:lnTo>
                      <a:pt x="778" y="59"/>
                    </a:lnTo>
                    <a:lnTo>
                      <a:pt x="783" y="56"/>
                    </a:lnTo>
                    <a:lnTo>
                      <a:pt x="790" y="55"/>
                    </a:lnTo>
                    <a:lnTo>
                      <a:pt x="795" y="54"/>
                    </a:lnTo>
                    <a:lnTo>
                      <a:pt x="801" y="53"/>
                    </a:lnTo>
                    <a:lnTo>
                      <a:pt x="810" y="54"/>
                    </a:lnTo>
                    <a:lnTo>
                      <a:pt x="816" y="55"/>
                    </a:lnTo>
                    <a:lnTo>
                      <a:pt x="823" y="57"/>
                    </a:lnTo>
                    <a:lnTo>
                      <a:pt x="828" y="60"/>
                    </a:lnTo>
                    <a:lnTo>
                      <a:pt x="834" y="65"/>
                    </a:lnTo>
                    <a:lnTo>
                      <a:pt x="838" y="69"/>
                    </a:lnTo>
                    <a:lnTo>
                      <a:pt x="842" y="74"/>
                    </a:lnTo>
                    <a:lnTo>
                      <a:pt x="845" y="80"/>
                    </a:lnTo>
                    <a:lnTo>
                      <a:pt x="847" y="86"/>
                    </a:lnTo>
                    <a:lnTo>
                      <a:pt x="848" y="93"/>
                    </a:lnTo>
                    <a:lnTo>
                      <a:pt x="848" y="101"/>
                    </a:lnTo>
                    <a:lnTo>
                      <a:pt x="849" y="111"/>
                    </a:lnTo>
                    <a:lnTo>
                      <a:pt x="849" y="206"/>
                    </a:lnTo>
                    <a:lnTo>
                      <a:pt x="811" y="206"/>
                    </a:lnTo>
                    <a:lnTo>
                      <a:pt x="811" y="121"/>
                    </a:lnTo>
                    <a:lnTo>
                      <a:pt x="811" y="111"/>
                    </a:lnTo>
                    <a:lnTo>
                      <a:pt x="810" y="103"/>
                    </a:lnTo>
                    <a:lnTo>
                      <a:pt x="809" y="97"/>
                    </a:lnTo>
                    <a:lnTo>
                      <a:pt x="806" y="92"/>
                    </a:lnTo>
                    <a:lnTo>
                      <a:pt x="803" y="89"/>
                    </a:lnTo>
                    <a:lnTo>
                      <a:pt x="800" y="86"/>
                    </a:lnTo>
                    <a:lnTo>
                      <a:pt x="795" y="85"/>
                    </a:lnTo>
                    <a:lnTo>
                      <a:pt x="791" y="84"/>
                    </a:lnTo>
                    <a:lnTo>
                      <a:pt x="787" y="84"/>
                    </a:lnTo>
                    <a:lnTo>
                      <a:pt x="782" y="85"/>
                    </a:lnTo>
                    <a:lnTo>
                      <a:pt x="778" y="87"/>
                    </a:lnTo>
                    <a:lnTo>
                      <a:pt x="775" y="89"/>
                    </a:lnTo>
                    <a:lnTo>
                      <a:pt x="772" y="92"/>
                    </a:lnTo>
                    <a:lnTo>
                      <a:pt x="769" y="95"/>
                    </a:lnTo>
                    <a:lnTo>
                      <a:pt x="767" y="99"/>
                    </a:lnTo>
                    <a:lnTo>
                      <a:pt x="765" y="104"/>
                    </a:lnTo>
                    <a:lnTo>
                      <a:pt x="764" y="109"/>
                    </a:lnTo>
                    <a:lnTo>
                      <a:pt x="763" y="116"/>
                    </a:lnTo>
                    <a:lnTo>
                      <a:pt x="761" y="125"/>
                    </a:lnTo>
                    <a:lnTo>
                      <a:pt x="761" y="134"/>
                    </a:lnTo>
                    <a:lnTo>
                      <a:pt x="761" y="206"/>
                    </a:lnTo>
                    <a:lnTo>
                      <a:pt x="724" y="206"/>
                    </a:lnTo>
                    <a:lnTo>
                      <a:pt x="724" y="124"/>
                    </a:lnTo>
                    <a:lnTo>
                      <a:pt x="723" y="107"/>
                    </a:lnTo>
                    <a:lnTo>
                      <a:pt x="722" y="96"/>
                    </a:lnTo>
                    <a:lnTo>
                      <a:pt x="719" y="91"/>
                    </a:lnTo>
                    <a:lnTo>
                      <a:pt x="715" y="87"/>
                    </a:lnTo>
                    <a:lnTo>
                      <a:pt x="710" y="85"/>
                    </a:lnTo>
                    <a:lnTo>
                      <a:pt x="703" y="84"/>
                    </a:lnTo>
                    <a:lnTo>
                      <a:pt x="699" y="84"/>
                    </a:lnTo>
                    <a:lnTo>
                      <a:pt x="694" y="85"/>
                    </a:lnTo>
                    <a:lnTo>
                      <a:pt x="691" y="87"/>
                    </a:lnTo>
                    <a:lnTo>
                      <a:pt x="687" y="89"/>
                    </a:lnTo>
                    <a:lnTo>
                      <a:pt x="684" y="92"/>
                    </a:lnTo>
                    <a:lnTo>
                      <a:pt x="681" y="95"/>
                    </a:lnTo>
                    <a:lnTo>
                      <a:pt x="679" y="99"/>
                    </a:lnTo>
                    <a:lnTo>
                      <a:pt x="677" y="103"/>
                    </a:lnTo>
                    <a:lnTo>
                      <a:pt x="676" y="108"/>
                    </a:lnTo>
                    <a:lnTo>
                      <a:pt x="675" y="115"/>
                    </a:lnTo>
                    <a:lnTo>
                      <a:pt x="675" y="124"/>
                    </a:lnTo>
                    <a:lnTo>
                      <a:pt x="673" y="133"/>
                    </a:lnTo>
                    <a:lnTo>
                      <a:pt x="673" y="206"/>
                    </a:lnTo>
                    <a:lnTo>
                      <a:pt x="636" y="206"/>
                    </a:lnTo>
                    <a:lnTo>
                      <a:pt x="636" y="57"/>
                    </a:lnTo>
                    <a:close/>
                    <a:moveTo>
                      <a:pt x="972" y="158"/>
                    </a:moveTo>
                    <a:lnTo>
                      <a:pt x="1010" y="165"/>
                    </a:lnTo>
                    <a:lnTo>
                      <a:pt x="1005" y="175"/>
                    </a:lnTo>
                    <a:lnTo>
                      <a:pt x="1000" y="185"/>
                    </a:lnTo>
                    <a:lnTo>
                      <a:pt x="994" y="192"/>
                    </a:lnTo>
                    <a:lnTo>
                      <a:pt x="987" y="198"/>
                    </a:lnTo>
                    <a:lnTo>
                      <a:pt x="978" y="203"/>
                    </a:lnTo>
                    <a:lnTo>
                      <a:pt x="969" y="207"/>
                    </a:lnTo>
                    <a:lnTo>
                      <a:pt x="958" y="209"/>
                    </a:lnTo>
                    <a:lnTo>
                      <a:pt x="947" y="210"/>
                    </a:lnTo>
                    <a:lnTo>
                      <a:pt x="937" y="209"/>
                    </a:lnTo>
                    <a:lnTo>
                      <a:pt x="929" y="208"/>
                    </a:lnTo>
                    <a:lnTo>
                      <a:pt x="921" y="206"/>
                    </a:lnTo>
                    <a:lnTo>
                      <a:pt x="913" y="203"/>
                    </a:lnTo>
                    <a:lnTo>
                      <a:pt x="907" y="200"/>
                    </a:lnTo>
                    <a:lnTo>
                      <a:pt x="901" y="195"/>
                    </a:lnTo>
                    <a:lnTo>
                      <a:pt x="896" y="190"/>
                    </a:lnTo>
                    <a:lnTo>
                      <a:pt x="890" y="184"/>
                    </a:lnTo>
                    <a:lnTo>
                      <a:pt x="887" y="179"/>
                    </a:lnTo>
                    <a:lnTo>
                      <a:pt x="884" y="173"/>
                    </a:lnTo>
                    <a:lnTo>
                      <a:pt x="882" y="167"/>
                    </a:lnTo>
                    <a:lnTo>
                      <a:pt x="880" y="161"/>
                    </a:lnTo>
                    <a:lnTo>
                      <a:pt x="877" y="147"/>
                    </a:lnTo>
                    <a:lnTo>
                      <a:pt x="877" y="133"/>
                    </a:lnTo>
                    <a:lnTo>
                      <a:pt x="877" y="124"/>
                    </a:lnTo>
                    <a:lnTo>
                      <a:pt x="878" y="115"/>
                    </a:lnTo>
                    <a:lnTo>
                      <a:pt x="879" y="107"/>
                    </a:lnTo>
                    <a:lnTo>
                      <a:pt x="881" y="100"/>
                    </a:lnTo>
                    <a:lnTo>
                      <a:pt x="884" y="93"/>
                    </a:lnTo>
                    <a:lnTo>
                      <a:pt x="887" y="86"/>
                    </a:lnTo>
                    <a:lnTo>
                      <a:pt x="890" y="80"/>
                    </a:lnTo>
                    <a:lnTo>
                      <a:pt x="896" y="75"/>
                    </a:lnTo>
                    <a:lnTo>
                      <a:pt x="900" y="70"/>
                    </a:lnTo>
                    <a:lnTo>
                      <a:pt x="905" y="66"/>
                    </a:lnTo>
                    <a:lnTo>
                      <a:pt x="910" y="61"/>
                    </a:lnTo>
                    <a:lnTo>
                      <a:pt x="916" y="58"/>
                    </a:lnTo>
                    <a:lnTo>
                      <a:pt x="923" y="56"/>
                    </a:lnTo>
                    <a:lnTo>
                      <a:pt x="929" y="54"/>
                    </a:lnTo>
                    <a:lnTo>
                      <a:pt x="935" y="54"/>
                    </a:lnTo>
                    <a:lnTo>
                      <a:pt x="943" y="53"/>
                    </a:lnTo>
                    <a:lnTo>
                      <a:pt x="951" y="54"/>
                    </a:lnTo>
                    <a:lnTo>
                      <a:pt x="958" y="55"/>
                    </a:lnTo>
                    <a:lnTo>
                      <a:pt x="965" y="56"/>
                    </a:lnTo>
                    <a:lnTo>
                      <a:pt x="972" y="59"/>
                    </a:lnTo>
                    <a:lnTo>
                      <a:pt x="978" y="62"/>
                    </a:lnTo>
                    <a:lnTo>
                      <a:pt x="984" y="66"/>
                    </a:lnTo>
                    <a:lnTo>
                      <a:pt x="989" y="71"/>
                    </a:lnTo>
                    <a:lnTo>
                      <a:pt x="994" y="76"/>
                    </a:lnTo>
                    <a:lnTo>
                      <a:pt x="998" y="82"/>
                    </a:lnTo>
                    <a:lnTo>
                      <a:pt x="1002" y="88"/>
                    </a:lnTo>
                    <a:lnTo>
                      <a:pt x="1005" y="96"/>
                    </a:lnTo>
                    <a:lnTo>
                      <a:pt x="1008" y="104"/>
                    </a:lnTo>
                    <a:lnTo>
                      <a:pt x="1010" y="112"/>
                    </a:lnTo>
                    <a:lnTo>
                      <a:pt x="1011" y="122"/>
                    </a:lnTo>
                    <a:lnTo>
                      <a:pt x="1012" y="132"/>
                    </a:lnTo>
                    <a:lnTo>
                      <a:pt x="1012" y="143"/>
                    </a:lnTo>
                    <a:lnTo>
                      <a:pt x="915" y="143"/>
                    </a:lnTo>
                    <a:lnTo>
                      <a:pt x="916" y="151"/>
                    </a:lnTo>
                    <a:lnTo>
                      <a:pt x="919" y="158"/>
                    </a:lnTo>
                    <a:lnTo>
                      <a:pt x="921" y="164"/>
                    </a:lnTo>
                    <a:lnTo>
                      <a:pt x="925" y="170"/>
                    </a:lnTo>
                    <a:lnTo>
                      <a:pt x="929" y="174"/>
                    </a:lnTo>
                    <a:lnTo>
                      <a:pt x="935" y="177"/>
                    </a:lnTo>
                    <a:lnTo>
                      <a:pt x="941" y="180"/>
                    </a:lnTo>
                    <a:lnTo>
                      <a:pt x="947" y="180"/>
                    </a:lnTo>
                    <a:lnTo>
                      <a:pt x="951" y="180"/>
                    </a:lnTo>
                    <a:lnTo>
                      <a:pt x="955" y="179"/>
                    </a:lnTo>
                    <a:lnTo>
                      <a:pt x="959" y="177"/>
                    </a:lnTo>
                    <a:lnTo>
                      <a:pt x="963" y="174"/>
                    </a:lnTo>
                    <a:lnTo>
                      <a:pt x="965" y="172"/>
                    </a:lnTo>
                    <a:lnTo>
                      <a:pt x="968" y="168"/>
                    </a:lnTo>
                    <a:lnTo>
                      <a:pt x="970" y="163"/>
                    </a:lnTo>
                    <a:lnTo>
                      <a:pt x="972" y="158"/>
                    </a:lnTo>
                    <a:close/>
                    <a:moveTo>
                      <a:pt x="974" y="119"/>
                    </a:moveTo>
                    <a:lnTo>
                      <a:pt x="973" y="111"/>
                    </a:lnTo>
                    <a:lnTo>
                      <a:pt x="971" y="104"/>
                    </a:lnTo>
                    <a:lnTo>
                      <a:pt x="969" y="98"/>
                    </a:lnTo>
                    <a:lnTo>
                      <a:pt x="965" y="93"/>
                    </a:lnTo>
                    <a:lnTo>
                      <a:pt x="960" y="89"/>
                    </a:lnTo>
                    <a:lnTo>
                      <a:pt x="956" y="86"/>
                    </a:lnTo>
                    <a:lnTo>
                      <a:pt x="951" y="85"/>
                    </a:lnTo>
                    <a:lnTo>
                      <a:pt x="945" y="84"/>
                    </a:lnTo>
                    <a:lnTo>
                      <a:pt x="940" y="85"/>
                    </a:lnTo>
                    <a:lnTo>
                      <a:pt x="933" y="86"/>
                    </a:lnTo>
                    <a:lnTo>
                      <a:pt x="929" y="89"/>
                    </a:lnTo>
                    <a:lnTo>
                      <a:pt x="925" y="93"/>
                    </a:lnTo>
                    <a:lnTo>
                      <a:pt x="921" y="99"/>
                    </a:lnTo>
                    <a:lnTo>
                      <a:pt x="919" y="104"/>
                    </a:lnTo>
                    <a:lnTo>
                      <a:pt x="916" y="111"/>
                    </a:lnTo>
                    <a:lnTo>
                      <a:pt x="916" y="119"/>
                    </a:lnTo>
                    <a:lnTo>
                      <a:pt x="974" y="119"/>
                    </a:lnTo>
                    <a:close/>
                    <a:moveTo>
                      <a:pt x="1175" y="206"/>
                    </a:moveTo>
                    <a:lnTo>
                      <a:pt x="1136" y="206"/>
                    </a:lnTo>
                    <a:lnTo>
                      <a:pt x="1136" y="130"/>
                    </a:lnTo>
                    <a:lnTo>
                      <a:pt x="1136" y="119"/>
                    </a:lnTo>
                    <a:lnTo>
                      <a:pt x="1136" y="110"/>
                    </a:lnTo>
                    <a:lnTo>
                      <a:pt x="1135" y="103"/>
                    </a:lnTo>
                    <a:lnTo>
                      <a:pt x="1134" y="99"/>
                    </a:lnTo>
                    <a:lnTo>
                      <a:pt x="1133" y="96"/>
                    </a:lnTo>
                    <a:lnTo>
                      <a:pt x="1131" y="93"/>
                    </a:lnTo>
                    <a:lnTo>
                      <a:pt x="1129" y="90"/>
                    </a:lnTo>
                    <a:lnTo>
                      <a:pt x="1126" y="88"/>
                    </a:lnTo>
                    <a:lnTo>
                      <a:pt x="1124" y="86"/>
                    </a:lnTo>
                    <a:lnTo>
                      <a:pt x="1121" y="85"/>
                    </a:lnTo>
                    <a:lnTo>
                      <a:pt x="1117" y="84"/>
                    </a:lnTo>
                    <a:lnTo>
                      <a:pt x="1113" y="84"/>
                    </a:lnTo>
                    <a:lnTo>
                      <a:pt x="1108" y="84"/>
                    </a:lnTo>
                    <a:lnTo>
                      <a:pt x="1104" y="86"/>
                    </a:lnTo>
                    <a:lnTo>
                      <a:pt x="1099" y="87"/>
                    </a:lnTo>
                    <a:lnTo>
                      <a:pt x="1096" y="90"/>
                    </a:lnTo>
                    <a:lnTo>
                      <a:pt x="1091" y="93"/>
                    </a:lnTo>
                    <a:lnTo>
                      <a:pt x="1088" y="96"/>
                    </a:lnTo>
                    <a:lnTo>
                      <a:pt x="1086" y="100"/>
                    </a:lnTo>
                    <a:lnTo>
                      <a:pt x="1084" y="104"/>
                    </a:lnTo>
                    <a:lnTo>
                      <a:pt x="1083" y="110"/>
                    </a:lnTo>
                    <a:lnTo>
                      <a:pt x="1082" y="118"/>
                    </a:lnTo>
                    <a:lnTo>
                      <a:pt x="1082" y="127"/>
                    </a:lnTo>
                    <a:lnTo>
                      <a:pt x="1081" y="138"/>
                    </a:lnTo>
                    <a:lnTo>
                      <a:pt x="1081" y="206"/>
                    </a:lnTo>
                    <a:lnTo>
                      <a:pt x="1043" y="206"/>
                    </a:lnTo>
                    <a:lnTo>
                      <a:pt x="1043" y="57"/>
                    </a:lnTo>
                    <a:lnTo>
                      <a:pt x="1079" y="57"/>
                    </a:lnTo>
                    <a:lnTo>
                      <a:pt x="1079" y="79"/>
                    </a:lnTo>
                    <a:lnTo>
                      <a:pt x="1083" y="73"/>
                    </a:lnTo>
                    <a:lnTo>
                      <a:pt x="1088" y="68"/>
                    </a:lnTo>
                    <a:lnTo>
                      <a:pt x="1095" y="64"/>
                    </a:lnTo>
                    <a:lnTo>
                      <a:pt x="1100" y="59"/>
                    </a:lnTo>
                    <a:lnTo>
                      <a:pt x="1106" y="57"/>
                    </a:lnTo>
                    <a:lnTo>
                      <a:pt x="1112" y="55"/>
                    </a:lnTo>
                    <a:lnTo>
                      <a:pt x="1120" y="54"/>
                    </a:lnTo>
                    <a:lnTo>
                      <a:pt x="1126" y="53"/>
                    </a:lnTo>
                    <a:lnTo>
                      <a:pt x="1132" y="53"/>
                    </a:lnTo>
                    <a:lnTo>
                      <a:pt x="1139" y="54"/>
                    </a:lnTo>
                    <a:lnTo>
                      <a:pt x="1144" y="56"/>
                    </a:lnTo>
                    <a:lnTo>
                      <a:pt x="1150" y="58"/>
                    </a:lnTo>
                    <a:lnTo>
                      <a:pt x="1154" y="60"/>
                    </a:lnTo>
                    <a:lnTo>
                      <a:pt x="1158" y="64"/>
                    </a:lnTo>
                    <a:lnTo>
                      <a:pt x="1163" y="67"/>
                    </a:lnTo>
                    <a:lnTo>
                      <a:pt x="1166" y="71"/>
                    </a:lnTo>
                    <a:lnTo>
                      <a:pt x="1170" y="79"/>
                    </a:lnTo>
                    <a:lnTo>
                      <a:pt x="1173" y="87"/>
                    </a:lnTo>
                    <a:lnTo>
                      <a:pt x="1175" y="98"/>
                    </a:lnTo>
                    <a:lnTo>
                      <a:pt x="1175" y="113"/>
                    </a:lnTo>
                    <a:lnTo>
                      <a:pt x="1175" y="206"/>
                    </a:lnTo>
                    <a:close/>
                    <a:moveTo>
                      <a:pt x="1281" y="57"/>
                    </a:moveTo>
                    <a:lnTo>
                      <a:pt x="1281" y="89"/>
                    </a:lnTo>
                    <a:lnTo>
                      <a:pt x="1255" y="89"/>
                    </a:lnTo>
                    <a:lnTo>
                      <a:pt x="1255" y="148"/>
                    </a:lnTo>
                    <a:lnTo>
                      <a:pt x="1255" y="163"/>
                    </a:lnTo>
                    <a:lnTo>
                      <a:pt x="1255" y="169"/>
                    </a:lnTo>
                    <a:lnTo>
                      <a:pt x="1257" y="172"/>
                    </a:lnTo>
                    <a:lnTo>
                      <a:pt x="1259" y="174"/>
                    </a:lnTo>
                    <a:lnTo>
                      <a:pt x="1262" y="176"/>
                    </a:lnTo>
                    <a:lnTo>
                      <a:pt x="1265" y="176"/>
                    </a:lnTo>
                    <a:lnTo>
                      <a:pt x="1272" y="175"/>
                    </a:lnTo>
                    <a:lnTo>
                      <a:pt x="1281" y="172"/>
                    </a:lnTo>
                    <a:lnTo>
                      <a:pt x="1284" y="204"/>
                    </a:lnTo>
                    <a:lnTo>
                      <a:pt x="1277" y="206"/>
                    </a:lnTo>
                    <a:lnTo>
                      <a:pt x="1269" y="208"/>
                    </a:lnTo>
                    <a:lnTo>
                      <a:pt x="1262" y="209"/>
                    </a:lnTo>
                    <a:lnTo>
                      <a:pt x="1254" y="210"/>
                    </a:lnTo>
                    <a:lnTo>
                      <a:pt x="1243" y="209"/>
                    </a:lnTo>
                    <a:lnTo>
                      <a:pt x="1235" y="206"/>
                    </a:lnTo>
                    <a:lnTo>
                      <a:pt x="1231" y="204"/>
                    </a:lnTo>
                    <a:lnTo>
                      <a:pt x="1228" y="202"/>
                    </a:lnTo>
                    <a:lnTo>
                      <a:pt x="1224" y="200"/>
                    </a:lnTo>
                    <a:lnTo>
                      <a:pt x="1222" y="197"/>
                    </a:lnTo>
                    <a:lnTo>
                      <a:pt x="1219" y="190"/>
                    </a:lnTo>
                    <a:lnTo>
                      <a:pt x="1217" y="182"/>
                    </a:lnTo>
                    <a:lnTo>
                      <a:pt x="1216" y="170"/>
                    </a:lnTo>
                    <a:lnTo>
                      <a:pt x="1216" y="153"/>
                    </a:lnTo>
                    <a:lnTo>
                      <a:pt x="1216" y="89"/>
                    </a:lnTo>
                    <a:lnTo>
                      <a:pt x="1198" y="89"/>
                    </a:lnTo>
                    <a:lnTo>
                      <a:pt x="1198" y="57"/>
                    </a:lnTo>
                    <a:lnTo>
                      <a:pt x="1216" y="57"/>
                    </a:lnTo>
                    <a:lnTo>
                      <a:pt x="1216" y="27"/>
                    </a:lnTo>
                    <a:lnTo>
                      <a:pt x="1255" y="4"/>
                    </a:lnTo>
                    <a:lnTo>
                      <a:pt x="1255" y="57"/>
                    </a:lnTo>
                    <a:lnTo>
                      <a:pt x="1281" y="57"/>
                    </a:lnTo>
                    <a:close/>
                    <a:moveTo>
                      <a:pt x="1328" y="103"/>
                    </a:moveTo>
                    <a:lnTo>
                      <a:pt x="1294" y="96"/>
                    </a:lnTo>
                    <a:lnTo>
                      <a:pt x="1297" y="86"/>
                    </a:lnTo>
                    <a:lnTo>
                      <a:pt x="1302" y="78"/>
                    </a:lnTo>
                    <a:lnTo>
                      <a:pt x="1307" y="70"/>
                    </a:lnTo>
                    <a:lnTo>
                      <a:pt x="1313" y="64"/>
                    </a:lnTo>
                    <a:lnTo>
                      <a:pt x="1322" y="59"/>
                    </a:lnTo>
                    <a:lnTo>
                      <a:pt x="1331" y="56"/>
                    </a:lnTo>
                    <a:lnTo>
                      <a:pt x="1343" y="54"/>
                    </a:lnTo>
                    <a:lnTo>
                      <a:pt x="1356" y="53"/>
                    </a:lnTo>
                    <a:lnTo>
                      <a:pt x="1368" y="54"/>
                    </a:lnTo>
                    <a:lnTo>
                      <a:pt x="1378" y="55"/>
                    </a:lnTo>
                    <a:lnTo>
                      <a:pt x="1388" y="57"/>
                    </a:lnTo>
                    <a:lnTo>
                      <a:pt x="1395" y="59"/>
                    </a:lnTo>
                    <a:lnTo>
                      <a:pt x="1400" y="64"/>
                    </a:lnTo>
                    <a:lnTo>
                      <a:pt x="1406" y="67"/>
                    </a:lnTo>
                    <a:lnTo>
                      <a:pt x="1410" y="72"/>
                    </a:lnTo>
                    <a:lnTo>
                      <a:pt x="1412" y="76"/>
                    </a:lnTo>
                    <a:lnTo>
                      <a:pt x="1415" y="82"/>
                    </a:lnTo>
                    <a:lnTo>
                      <a:pt x="1416" y="90"/>
                    </a:lnTo>
                    <a:lnTo>
                      <a:pt x="1417" y="99"/>
                    </a:lnTo>
                    <a:lnTo>
                      <a:pt x="1417" y="111"/>
                    </a:lnTo>
                    <a:lnTo>
                      <a:pt x="1417" y="157"/>
                    </a:lnTo>
                    <a:lnTo>
                      <a:pt x="1417" y="174"/>
                    </a:lnTo>
                    <a:lnTo>
                      <a:pt x="1419" y="186"/>
                    </a:lnTo>
                    <a:lnTo>
                      <a:pt x="1421" y="196"/>
                    </a:lnTo>
                    <a:lnTo>
                      <a:pt x="1425" y="206"/>
                    </a:lnTo>
                    <a:lnTo>
                      <a:pt x="1388" y="206"/>
                    </a:lnTo>
                    <a:lnTo>
                      <a:pt x="1386" y="201"/>
                    </a:lnTo>
                    <a:lnTo>
                      <a:pt x="1384" y="195"/>
                    </a:lnTo>
                    <a:lnTo>
                      <a:pt x="1384" y="192"/>
                    </a:lnTo>
                    <a:lnTo>
                      <a:pt x="1383" y="190"/>
                    </a:lnTo>
                    <a:lnTo>
                      <a:pt x="1377" y="195"/>
                    </a:lnTo>
                    <a:lnTo>
                      <a:pt x="1372" y="199"/>
                    </a:lnTo>
                    <a:lnTo>
                      <a:pt x="1367" y="202"/>
                    </a:lnTo>
                    <a:lnTo>
                      <a:pt x="1362" y="205"/>
                    </a:lnTo>
                    <a:lnTo>
                      <a:pt x="1356" y="207"/>
                    </a:lnTo>
                    <a:lnTo>
                      <a:pt x="1350" y="208"/>
                    </a:lnTo>
                    <a:lnTo>
                      <a:pt x="1344" y="209"/>
                    </a:lnTo>
                    <a:lnTo>
                      <a:pt x="1338" y="210"/>
                    </a:lnTo>
                    <a:lnTo>
                      <a:pt x="1327" y="209"/>
                    </a:lnTo>
                    <a:lnTo>
                      <a:pt x="1318" y="207"/>
                    </a:lnTo>
                    <a:lnTo>
                      <a:pt x="1309" y="203"/>
                    </a:lnTo>
                    <a:lnTo>
                      <a:pt x="1303" y="197"/>
                    </a:lnTo>
                    <a:lnTo>
                      <a:pt x="1297" y="191"/>
                    </a:lnTo>
                    <a:lnTo>
                      <a:pt x="1292" y="183"/>
                    </a:lnTo>
                    <a:lnTo>
                      <a:pt x="1290" y="174"/>
                    </a:lnTo>
                    <a:lnTo>
                      <a:pt x="1289" y="165"/>
                    </a:lnTo>
                    <a:lnTo>
                      <a:pt x="1290" y="159"/>
                    </a:lnTo>
                    <a:lnTo>
                      <a:pt x="1291" y="153"/>
                    </a:lnTo>
                    <a:lnTo>
                      <a:pt x="1292" y="148"/>
                    </a:lnTo>
                    <a:lnTo>
                      <a:pt x="1296" y="143"/>
                    </a:lnTo>
                    <a:lnTo>
                      <a:pt x="1299" y="138"/>
                    </a:lnTo>
                    <a:lnTo>
                      <a:pt x="1303" y="134"/>
                    </a:lnTo>
                    <a:lnTo>
                      <a:pt x="1307" y="130"/>
                    </a:lnTo>
                    <a:lnTo>
                      <a:pt x="1312" y="128"/>
                    </a:lnTo>
                    <a:lnTo>
                      <a:pt x="1325" y="123"/>
                    </a:lnTo>
                    <a:lnTo>
                      <a:pt x="1343" y="118"/>
                    </a:lnTo>
                    <a:lnTo>
                      <a:pt x="1355" y="116"/>
                    </a:lnTo>
                    <a:lnTo>
                      <a:pt x="1365" y="114"/>
                    </a:lnTo>
                    <a:lnTo>
                      <a:pt x="1373" y="111"/>
                    </a:lnTo>
                    <a:lnTo>
                      <a:pt x="1379" y="109"/>
                    </a:lnTo>
                    <a:lnTo>
                      <a:pt x="1379" y="105"/>
                    </a:lnTo>
                    <a:lnTo>
                      <a:pt x="1379" y="100"/>
                    </a:lnTo>
                    <a:lnTo>
                      <a:pt x="1378" y="95"/>
                    </a:lnTo>
                    <a:lnTo>
                      <a:pt x="1376" y="92"/>
                    </a:lnTo>
                    <a:lnTo>
                      <a:pt x="1374" y="89"/>
                    </a:lnTo>
                    <a:lnTo>
                      <a:pt x="1371" y="87"/>
                    </a:lnTo>
                    <a:lnTo>
                      <a:pt x="1367" y="85"/>
                    </a:lnTo>
                    <a:lnTo>
                      <a:pt x="1361" y="84"/>
                    </a:lnTo>
                    <a:lnTo>
                      <a:pt x="1353" y="84"/>
                    </a:lnTo>
                    <a:lnTo>
                      <a:pt x="1349" y="84"/>
                    </a:lnTo>
                    <a:lnTo>
                      <a:pt x="1345" y="85"/>
                    </a:lnTo>
                    <a:lnTo>
                      <a:pt x="1341" y="86"/>
                    </a:lnTo>
                    <a:lnTo>
                      <a:pt x="1338" y="88"/>
                    </a:lnTo>
                    <a:lnTo>
                      <a:pt x="1334" y="91"/>
                    </a:lnTo>
                    <a:lnTo>
                      <a:pt x="1332" y="94"/>
                    </a:lnTo>
                    <a:lnTo>
                      <a:pt x="1330" y="98"/>
                    </a:lnTo>
                    <a:lnTo>
                      <a:pt x="1328" y="103"/>
                    </a:lnTo>
                    <a:close/>
                    <a:moveTo>
                      <a:pt x="1379" y="134"/>
                    </a:moveTo>
                    <a:lnTo>
                      <a:pt x="1370" y="137"/>
                    </a:lnTo>
                    <a:lnTo>
                      <a:pt x="1356" y="140"/>
                    </a:lnTo>
                    <a:lnTo>
                      <a:pt x="1343" y="144"/>
                    </a:lnTo>
                    <a:lnTo>
                      <a:pt x="1335" y="147"/>
                    </a:lnTo>
                    <a:lnTo>
                      <a:pt x="1332" y="150"/>
                    </a:lnTo>
                    <a:lnTo>
                      <a:pt x="1330" y="153"/>
                    </a:lnTo>
                    <a:lnTo>
                      <a:pt x="1328" y="157"/>
                    </a:lnTo>
                    <a:lnTo>
                      <a:pt x="1328" y="161"/>
                    </a:lnTo>
                    <a:lnTo>
                      <a:pt x="1328" y="165"/>
                    </a:lnTo>
                    <a:lnTo>
                      <a:pt x="1329" y="169"/>
                    </a:lnTo>
                    <a:lnTo>
                      <a:pt x="1331" y="172"/>
                    </a:lnTo>
                    <a:lnTo>
                      <a:pt x="1334" y="175"/>
                    </a:lnTo>
                    <a:lnTo>
                      <a:pt x="1338" y="179"/>
                    </a:lnTo>
                    <a:lnTo>
                      <a:pt x="1341" y="181"/>
                    </a:lnTo>
                    <a:lnTo>
                      <a:pt x="1345" y="182"/>
                    </a:lnTo>
                    <a:lnTo>
                      <a:pt x="1349" y="182"/>
                    </a:lnTo>
                    <a:lnTo>
                      <a:pt x="1354" y="182"/>
                    </a:lnTo>
                    <a:lnTo>
                      <a:pt x="1360" y="180"/>
                    </a:lnTo>
                    <a:lnTo>
                      <a:pt x="1365" y="177"/>
                    </a:lnTo>
                    <a:lnTo>
                      <a:pt x="1369" y="174"/>
                    </a:lnTo>
                    <a:lnTo>
                      <a:pt x="1372" y="171"/>
                    </a:lnTo>
                    <a:lnTo>
                      <a:pt x="1375" y="168"/>
                    </a:lnTo>
                    <a:lnTo>
                      <a:pt x="1377" y="165"/>
                    </a:lnTo>
                    <a:lnTo>
                      <a:pt x="1378" y="161"/>
                    </a:lnTo>
                    <a:lnTo>
                      <a:pt x="1379" y="154"/>
                    </a:lnTo>
                    <a:lnTo>
                      <a:pt x="1379" y="142"/>
                    </a:lnTo>
                    <a:lnTo>
                      <a:pt x="1379" y="134"/>
                    </a:lnTo>
                    <a:close/>
                    <a:moveTo>
                      <a:pt x="1493" y="206"/>
                    </a:moveTo>
                    <a:lnTo>
                      <a:pt x="1454" y="206"/>
                    </a:lnTo>
                    <a:lnTo>
                      <a:pt x="1454" y="57"/>
                    </a:lnTo>
                    <a:lnTo>
                      <a:pt x="1489" y="57"/>
                    </a:lnTo>
                    <a:lnTo>
                      <a:pt x="1489" y="79"/>
                    </a:lnTo>
                    <a:lnTo>
                      <a:pt x="1494" y="72"/>
                    </a:lnTo>
                    <a:lnTo>
                      <a:pt x="1498" y="66"/>
                    </a:lnTo>
                    <a:lnTo>
                      <a:pt x="1502" y="61"/>
                    </a:lnTo>
                    <a:lnTo>
                      <a:pt x="1506" y="58"/>
                    </a:lnTo>
                    <a:lnTo>
                      <a:pt x="1509" y="56"/>
                    </a:lnTo>
                    <a:lnTo>
                      <a:pt x="1513" y="54"/>
                    </a:lnTo>
                    <a:lnTo>
                      <a:pt x="1518" y="53"/>
                    </a:lnTo>
                    <a:lnTo>
                      <a:pt x="1523" y="53"/>
                    </a:lnTo>
                    <a:lnTo>
                      <a:pt x="1529" y="54"/>
                    </a:lnTo>
                    <a:lnTo>
                      <a:pt x="1535" y="55"/>
                    </a:lnTo>
                    <a:lnTo>
                      <a:pt x="1542" y="57"/>
                    </a:lnTo>
                    <a:lnTo>
                      <a:pt x="1548" y="61"/>
                    </a:lnTo>
                    <a:lnTo>
                      <a:pt x="1535" y="96"/>
                    </a:lnTo>
                    <a:lnTo>
                      <a:pt x="1531" y="93"/>
                    </a:lnTo>
                    <a:lnTo>
                      <a:pt x="1526" y="91"/>
                    </a:lnTo>
                    <a:lnTo>
                      <a:pt x="1522" y="90"/>
                    </a:lnTo>
                    <a:lnTo>
                      <a:pt x="1518" y="89"/>
                    </a:lnTo>
                    <a:lnTo>
                      <a:pt x="1513" y="90"/>
                    </a:lnTo>
                    <a:lnTo>
                      <a:pt x="1510" y="90"/>
                    </a:lnTo>
                    <a:lnTo>
                      <a:pt x="1507" y="92"/>
                    </a:lnTo>
                    <a:lnTo>
                      <a:pt x="1504" y="94"/>
                    </a:lnTo>
                    <a:lnTo>
                      <a:pt x="1502" y="97"/>
                    </a:lnTo>
                    <a:lnTo>
                      <a:pt x="1499" y="100"/>
                    </a:lnTo>
                    <a:lnTo>
                      <a:pt x="1497" y="105"/>
                    </a:lnTo>
                    <a:lnTo>
                      <a:pt x="1496" y="110"/>
                    </a:lnTo>
                    <a:lnTo>
                      <a:pt x="1494" y="118"/>
                    </a:lnTo>
                    <a:lnTo>
                      <a:pt x="1493" y="128"/>
                    </a:lnTo>
                    <a:lnTo>
                      <a:pt x="1493" y="142"/>
                    </a:lnTo>
                    <a:lnTo>
                      <a:pt x="1493" y="160"/>
                    </a:lnTo>
                    <a:lnTo>
                      <a:pt x="1493" y="206"/>
                    </a:lnTo>
                    <a:close/>
                    <a:moveTo>
                      <a:pt x="1546" y="57"/>
                    </a:moveTo>
                    <a:lnTo>
                      <a:pt x="1587" y="57"/>
                    </a:lnTo>
                    <a:lnTo>
                      <a:pt x="1621" y="162"/>
                    </a:lnTo>
                    <a:lnTo>
                      <a:pt x="1656" y="57"/>
                    </a:lnTo>
                    <a:lnTo>
                      <a:pt x="1696" y="57"/>
                    </a:lnTo>
                    <a:lnTo>
                      <a:pt x="1644" y="201"/>
                    </a:lnTo>
                    <a:lnTo>
                      <a:pt x="1635" y="226"/>
                    </a:lnTo>
                    <a:lnTo>
                      <a:pt x="1630" y="238"/>
                    </a:lnTo>
                    <a:lnTo>
                      <a:pt x="1626" y="246"/>
                    </a:lnTo>
                    <a:lnTo>
                      <a:pt x="1620" y="252"/>
                    </a:lnTo>
                    <a:lnTo>
                      <a:pt x="1615" y="257"/>
                    </a:lnTo>
                    <a:lnTo>
                      <a:pt x="1608" y="261"/>
                    </a:lnTo>
                    <a:lnTo>
                      <a:pt x="1600" y="264"/>
                    </a:lnTo>
                    <a:lnTo>
                      <a:pt x="1591" y="266"/>
                    </a:lnTo>
                    <a:lnTo>
                      <a:pt x="1581" y="266"/>
                    </a:lnTo>
                    <a:lnTo>
                      <a:pt x="1570" y="266"/>
                    </a:lnTo>
                    <a:lnTo>
                      <a:pt x="1559" y="264"/>
                    </a:lnTo>
                    <a:lnTo>
                      <a:pt x="1555" y="233"/>
                    </a:lnTo>
                    <a:lnTo>
                      <a:pt x="1564" y="235"/>
                    </a:lnTo>
                    <a:lnTo>
                      <a:pt x="1572" y="235"/>
                    </a:lnTo>
                    <a:lnTo>
                      <a:pt x="1578" y="235"/>
                    </a:lnTo>
                    <a:lnTo>
                      <a:pt x="1584" y="233"/>
                    </a:lnTo>
                    <a:lnTo>
                      <a:pt x="1588" y="231"/>
                    </a:lnTo>
                    <a:lnTo>
                      <a:pt x="1592" y="227"/>
                    </a:lnTo>
                    <a:lnTo>
                      <a:pt x="1594" y="223"/>
                    </a:lnTo>
                    <a:lnTo>
                      <a:pt x="1597" y="218"/>
                    </a:lnTo>
                    <a:lnTo>
                      <a:pt x="1599" y="213"/>
                    </a:lnTo>
                    <a:lnTo>
                      <a:pt x="1601" y="207"/>
                    </a:lnTo>
                    <a:lnTo>
                      <a:pt x="1546" y="57"/>
                    </a:lnTo>
                    <a:close/>
                    <a:moveTo>
                      <a:pt x="0" y="528"/>
                    </a:moveTo>
                    <a:lnTo>
                      <a:pt x="0" y="322"/>
                    </a:lnTo>
                    <a:lnTo>
                      <a:pt x="137" y="322"/>
                    </a:lnTo>
                    <a:lnTo>
                      <a:pt x="137" y="356"/>
                    </a:lnTo>
                    <a:lnTo>
                      <a:pt x="41" y="356"/>
                    </a:lnTo>
                    <a:lnTo>
                      <a:pt x="41" y="404"/>
                    </a:lnTo>
                    <a:lnTo>
                      <a:pt x="124" y="404"/>
                    </a:lnTo>
                    <a:lnTo>
                      <a:pt x="124" y="440"/>
                    </a:lnTo>
                    <a:lnTo>
                      <a:pt x="41" y="440"/>
                    </a:lnTo>
                    <a:lnTo>
                      <a:pt x="41" y="528"/>
                    </a:lnTo>
                    <a:lnTo>
                      <a:pt x="0" y="528"/>
                    </a:lnTo>
                    <a:close/>
                    <a:moveTo>
                      <a:pt x="161" y="451"/>
                    </a:moveTo>
                    <a:lnTo>
                      <a:pt x="162" y="441"/>
                    </a:lnTo>
                    <a:lnTo>
                      <a:pt x="163" y="431"/>
                    </a:lnTo>
                    <a:lnTo>
                      <a:pt x="167" y="422"/>
                    </a:lnTo>
                    <a:lnTo>
                      <a:pt x="171" y="413"/>
                    </a:lnTo>
                    <a:lnTo>
                      <a:pt x="176" y="403"/>
                    </a:lnTo>
                    <a:lnTo>
                      <a:pt x="182" y="396"/>
                    </a:lnTo>
                    <a:lnTo>
                      <a:pt x="190" y="389"/>
                    </a:lnTo>
                    <a:lnTo>
                      <a:pt x="198" y="384"/>
                    </a:lnTo>
                    <a:lnTo>
                      <a:pt x="206" y="380"/>
                    </a:lnTo>
                    <a:lnTo>
                      <a:pt x="216" y="377"/>
                    </a:lnTo>
                    <a:lnTo>
                      <a:pt x="226" y="375"/>
                    </a:lnTo>
                    <a:lnTo>
                      <a:pt x="237" y="374"/>
                    </a:lnTo>
                    <a:lnTo>
                      <a:pt x="244" y="375"/>
                    </a:lnTo>
                    <a:lnTo>
                      <a:pt x="252" y="376"/>
                    </a:lnTo>
                    <a:lnTo>
                      <a:pt x="260" y="378"/>
                    </a:lnTo>
                    <a:lnTo>
                      <a:pt x="266" y="380"/>
                    </a:lnTo>
                    <a:lnTo>
                      <a:pt x="272" y="383"/>
                    </a:lnTo>
                    <a:lnTo>
                      <a:pt x="279" y="387"/>
                    </a:lnTo>
                    <a:lnTo>
                      <a:pt x="285" y="391"/>
                    </a:lnTo>
                    <a:lnTo>
                      <a:pt x="290" y="396"/>
                    </a:lnTo>
                    <a:lnTo>
                      <a:pt x="295" y="402"/>
                    </a:lnTo>
                    <a:lnTo>
                      <a:pt x="300" y="408"/>
                    </a:lnTo>
                    <a:lnTo>
                      <a:pt x="303" y="415"/>
                    </a:lnTo>
                    <a:lnTo>
                      <a:pt x="306" y="422"/>
                    </a:lnTo>
                    <a:lnTo>
                      <a:pt x="308" y="429"/>
                    </a:lnTo>
                    <a:lnTo>
                      <a:pt x="310" y="436"/>
                    </a:lnTo>
                    <a:lnTo>
                      <a:pt x="311" y="444"/>
                    </a:lnTo>
                    <a:lnTo>
                      <a:pt x="311" y="452"/>
                    </a:lnTo>
                    <a:lnTo>
                      <a:pt x="311" y="460"/>
                    </a:lnTo>
                    <a:lnTo>
                      <a:pt x="310" y="468"/>
                    </a:lnTo>
                    <a:lnTo>
                      <a:pt x="308" y="476"/>
                    </a:lnTo>
                    <a:lnTo>
                      <a:pt x="306" y="483"/>
                    </a:lnTo>
                    <a:lnTo>
                      <a:pt x="303" y="490"/>
                    </a:lnTo>
                    <a:lnTo>
                      <a:pt x="300" y="496"/>
                    </a:lnTo>
                    <a:lnTo>
                      <a:pt x="295" y="502"/>
                    </a:lnTo>
                    <a:lnTo>
                      <a:pt x="290" y="508"/>
                    </a:lnTo>
                    <a:lnTo>
                      <a:pt x="285" y="513"/>
                    </a:lnTo>
                    <a:lnTo>
                      <a:pt x="279" y="517"/>
                    </a:lnTo>
                    <a:lnTo>
                      <a:pt x="272" y="521"/>
                    </a:lnTo>
                    <a:lnTo>
                      <a:pt x="266" y="525"/>
                    </a:lnTo>
                    <a:lnTo>
                      <a:pt x="259" y="528"/>
                    </a:lnTo>
                    <a:lnTo>
                      <a:pt x="252" y="530"/>
                    </a:lnTo>
                    <a:lnTo>
                      <a:pt x="244" y="531"/>
                    </a:lnTo>
                    <a:lnTo>
                      <a:pt x="237" y="531"/>
                    </a:lnTo>
                    <a:lnTo>
                      <a:pt x="226" y="530"/>
                    </a:lnTo>
                    <a:lnTo>
                      <a:pt x="217" y="529"/>
                    </a:lnTo>
                    <a:lnTo>
                      <a:pt x="207" y="526"/>
                    </a:lnTo>
                    <a:lnTo>
                      <a:pt x="199" y="521"/>
                    </a:lnTo>
                    <a:lnTo>
                      <a:pt x="190" y="516"/>
                    </a:lnTo>
                    <a:lnTo>
                      <a:pt x="182" y="509"/>
                    </a:lnTo>
                    <a:lnTo>
                      <a:pt x="176" y="502"/>
                    </a:lnTo>
                    <a:lnTo>
                      <a:pt x="171" y="494"/>
                    </a:lnTo>
                    <a:lnTo>
                      <a:pt x="167" y="484"/>
                    </a:lnTo>
                    <a:lnTo>
                      <a:pt x="163" y="474"/>
                    </a:lnTo>
                    <a:lnTo>
                      <a:pt x="162" y="463"/>
                    </a:lnTo>
                    <a:lnTo>
                      <a:pt x="161" y="451"/>
                    </a:lnTo>
                    <a:close/>
                    <a:moveTo>
                      <a:pt x="201" y="453"/>
                    </a:moveTo>
                    <a:lnTo>
                      <a:pt x="201" y="463"/>
                    </a:lnTo>
                    <a:lnTo>
                      <a:pt x="203" y="472"/>
                    </a:lnTo>
                    <a:lnTo>
                      <a:pt x="206" y="480"/>
                    </a:lnTo>
                    <a:lnTo>
                      <a:pt x="212" y="486"/>
                    </a:lnTo>
                    <a:lnTo>
                      <a:pt x="217" y="491"/>
                    </a:lnTo>
                    <a:lnTo>
                      <a:pt x="223" y="495"/>
                    </a:lnTo>
                    <a:lnTo>
                      <a:pt x="229" y="497"/>
                    </a:lnTo>
                    <a:lnTo>
                      <a:pt x="237" y="498"/>
                    </a:lnTo>
                    <a:lnTo>
                      <a:pt x="244" y="497"/>
                    </a:lnTo>
                    <a:lnTo>
                      <a:pt x="250" y="495"/>
                    </a:lnTo>
                    <a:lnTo>
                      <a:pt x="257" y="491"/>
                    </a:lnTo>
                    <a:lnTo>
                      <a:pt x="262" y="486"/>
                    </a:lnTo>
                    <a:lnTo>
                      <a:pt x="266" y="480"/>
                    </a:lnTo>
                    <a:lnTo>
                      <a:pt x="269" y="472"/>
                    </a:lnTo>
                    <a:lnTo>
                      <a:pt x="271" y="463"/>
                    </a:lnTo>
                    <a:lnTo>
                      <a:pt x="272" y="452"/>
                    </a:lnTo>
                    <a:lnTo>
                      <a:pt x="271" y="442"/>
                    </a:lnTo>
                    <a:lnTo>
                      <a:pt x="269" y="433"/>
                    </a:lnTo>
                    <a:lnTo>
                      <a:pt x="266" y="425"/>
                    </a:lnTo>
                    <a:lnTo>
                      <a:pt x="262" y="419"/>
                    </a:lnTo>
                    <a:lnTo>
                      <a:pt x="257" y="414"/>
                    </a:lnTo>
                    <a:lnTo>
                      <a:pt x="250" y="410"/>
                    </a:lnTo>
                    <a:lnTo>
                      <a:pt x="244" y="407"/>
                    </a:lnTo>
                    <a:lnTo>
                      <a:pt x="237" y="406"/>
                    </a:lnTo>
                    <a:lnTo>
                      <a:pt x="229" y="407"/>
                    </a:lnTo>
                    <a:lnTo>
                      <a:pt x="223" y="410"/>
                    </a:lnTo>
                    <a:lnTo>
                      <a:pt x="217" y="414"/>
                    </a:lnTo>
                    <a:lnTo>
                      <a:pt x="212" y="419"/>
                    </a:lnTo>
                    <a:lnTo>
                      <a:pt x="206" y="426"/>
                    </a:lnTo>
                    <a:lnTo>
                      <a:pt x="203" y="433"/>
                    </a:lnTo>
                    <a:lnTo>
                      <a:pt x="201" y="442"/>
                    </a:lnTo>
                    <a:lnTo>
                      <a:pt x="201" y="453"/>
                    </a:lnTo>
                    <a:close/>
                    <a:moveTo>
                      <a:pt x="378" y="528"/>
                    </a:moveTo>
                    <a:lnTo>
                      <a:pt x="339" y="528"/>
                    </a:lnTo>
                    <a:lnTo>
                      <a:pt x="339" y="378"/>
                    </a:lnTo>
                    <a:lnTo>
                      <a:pt x="375" y="378"/>
                    </a:lnTo>
                    <a:lnTo>
                      <a:pt x="375" y="399"/>
                    </a:lnTo>
                    <a:lnTo>
                      <a:pt x="380" y="392"/>
                    </a:lnTo>
                    <a:lnTo>
                      <a:pt x="384" y="386"/>
                    </a:lnTo>
                    <a:lnTo>
                      <a:pt x="389" y="382"/>
                    </a:lnTo>
                    <a:lnTo>
                      <a:pt x="392" y="379"/>
                    </a:lnTo>
                    <a:lnTo>
                      <a:pt x="396" y="377"/>
                    </a:lnTo>
                    <a:lnTo>
                      <a:pt x="400" y="376"/>
                    </a:lnTo>
                    <a:lnTo>
                      <a:pt x="404" y="375"/>
                    </a:lnTo>
                    <a:lnTo>
                      <a:pt x="408" y="374"/>
                    </a:lnTo>
                    <a:lnTo>
                      <a:pt x="415" y="375"/>
                    </a:lnTo>
                    <a:lnTo>
                      <a:pt x="421" y="376"/>
                    </a:lnTo>
                    <a:lnTo>
                      <a:pt x="427" y="379"/>
                    </a:lnTo>
                    <a:lnTo>
                      <a:pt x="434" y="382"/>
                    </a:lnTo>
                    <a:lnTo>
                      <a:pt x="422" y="417"/>
                    </a:lnTo>
                    <a:lnTo>
                      <a:pt x="417" y="414"/>
                    </a:lnTo>
                    <a:lnTo>
                      <a:pt x="413" y="412"/>
                    </a:lnTo>
                    <a:lnTo>
                      <a:pt x="408" y="411"/>
                    </a:lnTo>
                    <a:lnTo>
                      <a:pt x="404" y="411"/>
                    </a:lnTo>
                    <a:lnTo>
                      <a:pt x="400" y="411"/>
                    </a:lnTo>
                    <a:lnTo>
                      <a:pt x="397" y="412"/>
                    </a:lnTo>
                    <a:lnTo>
                      <a:pt x="393" y="413"/>
                    </a:lnTo>
                    <a:lnTo>
                      <a:pt x="391" y="415"/>
                    </a:lnTo>
                    <a:lnTo>
                      <a:pt x="388" y="418"/>
                    </a:lnTo>
                    <a:lnTo>
                      <a:pt x="385" y="421"/>
                    </a:lnTo>
                    <a:lnTo>
                      <a:pt x="383" y="426"/>
                    </a:lnTo>
                    <a:lnTo>
                      <a:pt x="381" y="431"/>
                    </a:lnTo>
                    <a:lnTo>
                      <a:pt x="380" y="439"/>
                    </a:lnTo>
                    <a:lnTo>
                      <a:pt x="379" y="450"/>
                    </a:lnTo>
                    <a:lnTo>
                      <a:pt x="378" y="464"/>
                    </a:lnTo>
                    <a:lnTo>
                      <a:pt x="378" y="481"/>
                    </a:lnTo>
                    <a:lnTo>
                      <a:pt x="378" y="528"/>
                    </a:lnTo>
                    <a:close/>
                    <a:moveTo>
                      <a:pt x="447" y="378"/>
                    </a:moveTo>
                    <a:lnTo>
                      <a:pt x="483" y="378"/>
                    </a:lnTo>
                    <a:lnTo>
                      <a:pt x="483" y="398"/>
                    </a:lnTo>
                    <a:lnTo>
                      <a:pt x="488" y="392"/>
                    </a:lnTo>
                    <a:lnTo>
                      <a:pt x="493" y="388"/>
                    </a:lnTo>
                    <a:lnTo>
                      <a:pt x="499" y="384"/>
                    </a:lnTo>
                    <a:lnTo>
                      <a:pt x="504" y="380"/>
                    </a:lnTo>
                    <a:lnTo>
                      <a:pt x="509" y="378"/>
                    </a:lnTo>
                    <a:lnTo>
                      <a:pt x="515" y="376"/>
                    </a:lnTo>
                    <a:lnTo>
                      <a:pt x="522" y="375"/>
                    </a:lnTo>
                    <a:lnTo>
                      <a:pt x="528" y="374"/>
                    </a:lnTo>
                    <a:lnTo>
                      <a:pt x="535" y="375"/>
                    </a:lnTo>
                    <a:lnTo>
                      <a:pt x="542" y="376"/>
                    </a:lnTo>
                    <a:lnTo>
                      <a:pt x="547" y="378"/>
                    </a:lnTo>
                    <a:lnTo>
                      <a:pt x="552" y="380"/>
                    </a:lnTo>
                    <a:lnTo>
                      <a:pt x="557" y="384"/>
                    </a:lnTo>
                    <a:lnTo>
                      <a:pt x="561" y="388"/>
                    </a:lnTo>
                    <a:lnTo>
                      <a:pt x="566" y="392"/>
                    </a:lnTo>
                    <a:lnTo>
                      <a:pt x="569" y="398"/>
                    </a:lnTo>
                    <a:lnTo>
                      <a:pt x="574" y="392"/>
                    </a:lnTo>
                    <a:lnTo>
                      <a:pt x="579" y="388"/>
                    </a:lnTo>
                    <a:lnTo>
                      <a:pt x="584" y="384"/>
                    </a:lnTo>
                    <a:lnTo>
                      <a:pt x="590" y="380"/>
                    </a:lnTo>
                    <a:lnTo>
                      <a:pt x="596" y="378"/>
                    </a:lnTo>
                    <a:lnTo>
                      <a:pt x="601" y="376"/>
                    </a:lnTo>
                    <a:lnTo>
                      <a:pt x="607" y="375"/>
                    </a:lnTo>
                    <a:lnTo>
                      <a:pt x="614" y="374"/>
                    </a:lnTo>
                    <a:lnTo>
                      <a:pt x="621" y="375"/>
                    </a:lnTo>
                    <a:lnTo>
                      <a:pt x="628" y="376"/>
                    </a:lnTo>
                    <a:lnTo>
                      <a:pt x="635" y="378"/>
                    </a:lnTo>
                    <a:lnTo>
                      <a:pt x="641" y="381"/>
                    </a:lnTo>
                    <a:lnTo>
                      <a:pt x="646" y="385"/>
                    </a:lnTo>
                    <a:lnTo>
                      <a:pt x="650" y="389"/>
                    </a:lnTo>
                    <a:lnTo>
                      <a:pt x="654" y="395"/>
                    </a:lnTo>
                    <a:lnTo>
                      <a:pt x="657" y="400"/>
                    </a:lnTo>
                    <a:lnTo>
                      <a:pt x="659" y="406"/>
                    </a:lnTo>
                    <a:lnTo>
                      <a:pt x="660" y="414"/>
                    </a:lnTo>
                    <a:lnTo>
                      <a:pt x="661" y="422"/>
                    </a:lnTo>
                    <a:lnTo>
                      <a:pt x="661" y="432"/>
                    </a:lnTo>
                    <a:lnTo>
                      <a:pt x="661" y="528"/>
                    </a:lnTo>
                    <a:lnTo>
                      <a:pt x="623" y="528"/>
                    </a:lnTo>
                    <a:lnTo>
                      <a:pt x="623" y="442"/>
                    </a:lnTo>
                    <a:lnTo>
                      <a:pt x="622" y="432"/>
                    </a:lnTo>
                    <a:lnTo>
                      <a:pt x="622" y="424"/>
                    </a:lnTo>
                    <a:lnTo>
                      <a:pt x="620" y="418"/>
                    </a:lnTo>
                    <a:lnTo>
                      <a:pt x="619" y="414"/>
                    </a:lnTo>
                    <a:lnTo>
                      <a:pt x="616" y="410"/>
                    </a:lnTo>
                    <a:lnTo>
                      <a:pt x="612" y="406"/>
                    </a:lnTo>
                    <a:lnTo>
                      <a:pt x="607" y="405"/>
                    </a:lnTo>
                    <a:lnTo>
                      <a:pt x="602" y="404"/>
                    </a:lnTo>
                    <a:lnTo>
                      <a:pt x="598" y="405"/>
                    </a:lnTo>
                    <a:lnTo>
                      <a:pt x="595" y="406"/>
                    </a:lnTo>
                    <a:lnTo>
                      <a:pt x="591" y="407"/>
                    </a:lnTo>
                    <a:lnTo>
                      <a:pt x="588" y="410"/>
                    </a:lnTo>
                    <a:lnTo>
                      <a:pt x="583" y="413"/>
                    </a:lnTo>
                    <a:lnTo>
                      <a:pt x="581" y="417"/>
                    </a:lnTo>
                    <a:lnTo>
                      <a:pt x="579" y="421"/>
                    </a:lnTo>
                    <a:lnTo>
                      <a:pt x="577" y="425"/>
                    </a:lnTo>
                    <a:lnTo>
                      <a:pt x="575" y="431"/>
                    </a:lnTo>
                    <a:lnTo>
                      <a:pt x="575" y="438"/>
                    </a:lnTo>
                    <a:lnTo>
                      <a:pt x="574" y="446"/>
                    </a:lnTo>
                    <a:lnTo>
                      <a:pt x="574" y="456"/>
                    </a:lnTo>
                    <a:lnTo>
                      <a:pt x="574" y="528"/>
                    </a:lnTo>
                    <a:lnTo>
                      <a:pt x="535" y="528"/>
                    </a:lnTo>
                    <a:lnTo>
                      <a:pt x="535" y="446"/>
                    </a:lnTo>
                    <a:lnTo>
                      <a:pt x="535" y="428"/>
                    </a:lnTo>
                    <a:lnTo>
                      <a:pt x="533" y="418"/>
                    </a:lnTo>
                    <a:lnTo>
                      <a:pt x="531" y="412"/>
                    </a:lnTo>
                    <a:lnTo>
                      <a:pt x="527" y="407"/>
                    </a:lnTo>
                    <a:lnTo>
                      <a:pt x="522" y="405"/>
                    </a:lnTo>
                    <a:lnTo>
                      <a:pt x="515" y="404"/>
                    </a:lnTo>
                    <a:lnTo>
                      <a:pt x="511" y="405"/>
                    </a:lnTo>
                    <a:lnTo>
                      <a:pt x="507" y="406"/>
                    </a:lnTo>
                    <a:lnTo>
                      <a:pt x="503" y="407"/>
                    </a:lnTo>
                    <a:lnTo>
                      <a:pt x="500" y="410"/>
                    </a:lnTo>
                    <a:lnTo>
                      <a:pt x="495" y="413"/>
                    </a:lnTo>
                    <a:lnTo>
                      <a:pt x="493" y="416"/>
                    </a:lnTo>
                    <a:lnTo>
                      <a:pt x="491" y="420"/>
                    </a:lnTo>
                    <a:lnTo>
                      <a:pt x="489" y="424"/>
                    </a:lnTo>
                    <a:lnTo>
                      <a:pt x="488" y="430"/>
                    </a:lnTo>
                    <a:lnTo>
                      <a:pt x="487" y="437"/>
                    </a:lnTo>
                    <a:lnTo>
                      <a:pt x="486" y="445"/>
                    </a:lnTo>
                    <a:lnTo>
                      <a:pt x="486" y="455"/>
                    </a:lnTo>
                    <a:lnTo>
                      <a:pt x="486" y="528"/>
                    </a:lnTo>
                    <a:lnTo>
                      <a:pt x="447" y="528"/>
                    </a:lnTo>
                    <a:lnTo>
                      <a:pt x="447" y="378"/>
                    </a:lnTo>
                    <a:close/>
                    <a:moveTo>
                      <a:pt x="686" y="484"/>
                    </a:moveTo>
                    <a:lnTo>
                      <a:pt x="725" y="478"/>
                    </a:lnTo>
                    <a:lnTo>
                      <a:pt x="726" y="484"/>
                    </a:lnTo>
                    <a:lnTo>
                      <a:pt x="728" y="488"/>
                    </a:lnTo>
                    <a:lnTo>
                      <a:pt x="731" y="492"/>
                    </a:lnTo>
                    <a:lnTo>
                      <a:pt x="734" y="496"/>
                    </a:lnTo>
                    <a:lnTo>
                      <a:pt x="738" y="498"/>
                    </a:lnTo>
                    <a:lnTo>
                      <a:pt x="744" y="500"/>
                    </a:lnTo>
                    <a:lnTo>
                      <a:pt x="749" y="501"/>
                    </a:lnTo>
                    <a:lnTo>
                      <a:pt x="755" y="502"/>
                    </a:lnTo>
                    <a:lnTo>
                      <a:pt x="763" y="501"/>
                    </a:lnTo>
                    <a:lnTo>
                      <a:pt x="769" y="500"/>
                    </a:lnTo>
                    <a:lnTo>
                      <a:pt x="774" y="499"/>
                    </a:lnTo>
                    <a:lnTo>
                      <a:pt x="778" y="496"/>
                    </a:lnTo>
                    <a:lnTo>
                      <a:pt x="780" y="494"/>
                    </a:lnTo>
                    <a:lnTo>
                      <a:pt x="781" y="492"/>
                    </a:lnTo>
                    <a:lnTo>
                      <a:pt x="782" y="489"/>
                    </a:lnTo>
                    <a:lnTo>
                      <a:pt x="783" y="486"/>
                    </a:lnTo>
                    <a:lnTo>
                      <a:pt x="782" y="482"/>
                    </a:lnTo>
                    <a:lnTo>
                      <a:pt x="780" y="478"/>
                    </a:lnTo>
                    <a:lnTo>
                      <a:pt x="775" y="476"/>
                    </a:lnTo>
                    <a:lnTo>
                      <a:pt x="768" y="473"/>
                    </a:lnTo>
                    <a:lnTo>
                      <a:pt x="746" y="468"/>
                    </a:lnTo>
                    <a:lnTo>
                      <a:pt x="729" y="463"/>
                    </a:lnTo>
                    <a:lnTo>
                      <a:pt x="716" y="459"/>
                    </a:lnTo>
                    <a:lnTo>
                      <a:pt x="708" y="454"/>
                    </a:lnTo>
                    <a:lnTo>
                      <a:pt x="705" y="451"/>
                    </a:lnTo>
                    <a:lnTo>
                      <a:pt x="701" y="448"/>
                    </a:lnTo>
                    <a:lnTo>
                      <a:pt x="698" y="444"/>
                    </a:lnTo>
                    <a:lnTo>
                      <a:pt x="695" y="440"/>
                    </a:lnTo>
                    <a:lnTo>
                      <a:pt x="693" y="435"/>
                    </a:lnTo>
                    <a:lnTo>
                      <a:pt x="692" y="431"/>
                    </a:lnTo>
                    <a:lnTo>
                      <a:pt x="691" y="426"/>
                    </a:lnTo>
                    <a:lnTo>
                      <a:pt x="691" y="421"/>
                    </a:lnTo>
                    <a:lnTo>
                      <a:pt x="692" y="412"/>
                    </a:lnTo>
                    <a:lnTo>
                      <a:pt x="694" y="402"/>
                    </a:lnTo>
                    <a:lnTo>
                      <a:pt x="700" y="394"/>
                    </a:lnTo>
                    <a:lnTo>
                      <a:pt x="706" y="388"/>
                    </a:lnTo>
                    <a:lnTo>
                      <a:pt x="710" y="385"/>
                    </a:lnTo>
                    <a:lnTo>
                      <a:pt x="714" y="382"/>
                    </a:lnTo>
                    <a:lnTo>
                      <a:pt x="720" y="380"/>
                    </a:lnTo>
                    <a:lnTo>
                      <a:pt x="725" y="378"/>
                    </a:lnTo>
                    <a:lnTo>
                      <a:pt x="737" y="375"/>
                    </a:lnTo>
                    <a:lnTo>
                      <a:pt x="752" y="374"/>
                    </a:lnTo>
                    <a:lnTo>
                      <a:pt x="767" y="375"/>
                    </a:lnTo>
                    <a:lnTo>
                      <a:pt x="778" y="377"/>
                    </a:lnTo>
                    <a:lnTo>
                      <a:pt x="789" y="380"/>
                    </a:lnTo>
                    <a:lnTo>
                      <a:pt x="797" y="384"/>
                    </a:lnTo>
                    <a:lnTo>
                      <a:pt x="803" y="390"/>
                    </a:lnTo>
                    <a:lnTo>
                      <a:pt x="809" y="397"/>
                    </a:lnTo>
                    <a:lnTo>
                      <a:pt x="813" y="405"/>
                    </a:lnTo>
                    <a:lnTo>
                      <a:pt x="817" y="415"/>
                    </a:lnTo>
                    <a:lnTo>
                      <a:pt x="780" y="421"/>
                    </a:lnTo>
                    <a:lnTo>
                      <a:pt x="779" y="417"/>
                    </a:lnTo>
                    <a:lnTo>
                      <a:pt x="777" y="414"/>
                    </a:lnTo>
                    <a:lnTo>
                      <a:pt x="774" y="411"/>
                    </a:lnTo>
                    <a:lnTo>
                      <a:pt x="772" y="407"/>
                    </a:lnTo>
                    <a:lnTo>
                      <a:pt x="768" y="405"/>
                    </a:lnTo>
                    <a:lnTo>
                      <a:pt x="764" y="404"/>
                    </a:lnTo>
                    <a:lnTo>
                      <a:pt x="758" y="403"/>
                    </a:lnTo>
                    <a:lnTo>
                      <a:pt x="753" y="403"/>
                    </a:lnTo>
                    <a:lnTo>
                      <a:pt x="746" y="403"/>
                    </a:lnTo>
                    <a:lnTo>
                      <a:pt x="739" y="404"/>
                    </a:lnTo>
                    <a:lnTo>
                      <a:pt x="735" y="405"/>
                    </a:lnTo>
                    <a:lnTo>
                      <a:pt x="731" y="407"/>
                    </a:lnTo>
                    <a:lnTo>
                      <a:pt x="729" y="410"/>
                    </a:lnTo>
                    <a:lnTo>
                      <a:pt x="728" y="411"/>
                    </a:lnTo>
                    <a:lnTo>
                      <a:pt x="727" y="414"/>
                    </a:lnTo>
                    <a:lnTo>
                      <a:pt x="727" y="416"/>
                    </a:lnTo>
                    <a:lnTo>
                      <a:pt x="728" y="420"/>
                    </a:lnTo>
                    <a:lnTo>
                      <a:pt x="731" y="423"/>
                    </a:lnTo>
                    <a:lnTo>
                      <a:pt x="735" y="425"/>
                    </a:lnTo>
                    <a:lnTo>
                      <a:pt x="743" y="428"/>
                    </a:lnTo>
                    <a:lnTo>
                      <a:pt x="753" y="431"/>
                    </a:lnTo>
                    <a:lnTo>
                      <a:pt x="767" y="434"/>
                    </a:lnTo>
                    <a:lnTo>
                      <a:pt x="780" y="438"/>
                    </a:lnTo>
                    <a:lnTo>
                      <a:pt x="793" y="442"/>
                    </a:lnTo>
                    <a:lnTo>
                      <a:pt x="802" y="446"/>
                    </a:lnTo>
                    <a:lnTo>
                      <a:pt x="810" y="451"/>
                    </a:lnTo>
                    <a:lnTo>
                      <a:pt x="815" y="457"/>
                    </a:lnTo>
                    <a:lnTo>
                      <a:pt x="818" y="464"/>
                    </a:lnTo>
                    <a:lnTo>
                      <a:pt x="821" y="472"/>
                    </a:lnTo>
                    <a:lnTo>
                      <a:pt x="821" y="480"/>
                    </a:lnTo>
                    <a:lnTo>
                      <a:pt x="821" y="485"/>
                    </a:lnTo>
                    <a:lnTo>
                      <a:pt x="820" y="490"/>
                    </a:lnTo>
                    <a:lnTo>
                      <a:pt x="819" y="495"/>
                    </a:lnTo>
                    <a:lnTo>
                      <a:pt x="817" y="499"/>
                    </a:lnTo>
                    <a:lnTo>
                      <a:pt x="815" y="504"/>
                    </a:lnTo>
                    <a:lnTo>
                      <a:pt x="812" y="508"/>
                    </a:lnTo>
                    <a:lnTo>
                      <a:pt x="809" y="512"/>
                    </a:lnTo>
                    <a:lnTo>
                      <a:pt x="804" y="515"/>
                    </a:lnTo>
                    <a:lnTo>
                      <a:pt x="800" y="519"/>
                    </a:lnTo>
                    <a:lnTo>
                      <a:pt x="795" y="522"/>
                    </a:lnTo>
                    <a:lnTo>
                      <a:pt x="790" y="525"/>
                    </a:lnTo>
                    <a:lnTo>
                      <a:pt x="785" y="527"/>
                    </a:lnTo>
                    <a:lnTo>
                      <a:pt x="778" y="529"/>
                    </a:lnTo>
                    <a:lnTo>
                      <a:pt x="771" y="530"/>
                    </a:lnTo>
                    <a:lnTo>
                      <a:pt x="764" y="531"/>
                    </a:lnTo>
                    <a:lnTo>
                      <a:pt x="755" y="531"/>
                    </a:lnTo>
                    <a:lnTo>
                      <a:pt x="742" y="530"/>
                    </a:lnTo>
                    <a:lnTo>
                      <a:pt x="729" y="528"/>
                    </a:lnTo>
                    <a:lnTo>
                      <a:pt x="723" y="526"/>
                    </a:lnTo>
                    <a:lnTo>
                      <a:pt x="717" y="523"/>
                    </a:lnTo>
                    <a:lnTo>
                      <a:pt x="713" y="521"/>
                    </a:lnTo>
                    <a:lnTo>
                      <a:pt x="708" y="518"/>
                    </a:lnTo>
                    <a:lnTo>
                      <a:pt x="701" y="511"/>
                    </a:lnTo>
                    <a:lnTo>
                      <a:pt x="694" y="503"/>
                    </a:lnTo>
                    <a:lnTo>
                      <a:pt x="689" y="494"/>
                    </a:lnTo>
                    <a:lnTo>
                      <a:pt x="686" y="484"/>
                    </a:lnTo>
                    <a:close/>
                    <a:moveTo>
                      <a:pt x="901" y="528"/>
                    </a:moveTo>
                    <a:lnTo>
                      <a:pt x="901" y="356"/>
                    </a:lnTo>
                    <a:lnTo>
                      <a:pt x="841" y="356"/>
                    </a:lnTo>
                    <a:lnTo>
                      <a:pt x="841" y="322"/>
                    </a:lnTo>
                    <a:lnTo>
                      <a:pt x="1000" y="322"/>
                    </a:lnTo>
                    <a:lnTo>
                      <a:pt x="1000" y="356"/>
                    </a:lnTo>
                    <a:lnTo>
                      <a:pt x="941" y="356"/>
                    </a:lnTo>
                    <a:lnTo>
                      <a:pt x="941" y="528"/>
                    </a:lnTo>
                    <a:lnTo>
                      <a:pt x="901" y="528"/>
                    </a:lnTo>
                    <a:close/>
                    <a:moveTo>
                      <a:pt x="996" y="451"/>
                    </a:moveTo>
                    <a:lnTo>
                      <a:pt x="997" y="441"/>
                    </a:lnTo>
                    <a:lnTo>
                      <a:pt x="999" y="431"/>
                    </a:lnTo>
                    <a:lnTo>
                      <a:pt x="1001" y="422"/>
                    </a:lnTo>
                    <a:lnTo>
                      <a:pt x="1005" y="413"/>
                    </a:lnTo>
                    <a:lnTo>
                      <a:pt x="1011" y="403"/>
                    </a:lnTo>
                    <a:lnTo>
                      <a:pt x="1017" y="396"/>
                    </a:lnTo>
                    <a:lnTo>
                      <a:pt x="1024" y="389"/>
                    </a:lnTo>
                    <a:lnTo>
                      <a:pt x="1033" y="384"/>
                    </a:lnTo>
                    <a:lnTo>
                      <a:pt x="1041" y="380"/>
                    </a:lnTo>
                    <a:lnTo>
                      <a:pt x="1051" y="377"/>
                    </a:lnTo>
                    <a:lnTo>
                      <a:pt x="1061" y="375"/>
                    </a:lnTo>
                    <a:lnTo>
                      <a:pt x="1071" y="374"/>
                    </a:lnTo>
                    <a:lnTo>
                      <a:pt x="1080" y="375"/>
                    </a:lnTo>
                    <a:lnTo>
                      <a:pt x="1087" y="376"/>
                    </a:lnTo>
                    <a:lnTo>
                      <a:pt x="1095" y="378"/>
                    </a:lnTo>
                    <a:lnTo>
                      <a:pt x="1101" y="380"/>
                    </a:lnTo>
                    <a:lnTo>
                      <a:pt x="1108" y="383"/>
                    </a:lnTo>
                    <a:lnTo>
                      <a:pt x="1114" y="387"/>
                    </a:lnTo>
                    <a:lnTo>
                      <a:pt x="1120" y="391"/>
                    </a:lnTo>
                    <a:lnTo>
                      <a:pt x="1125" y="396"/>
                    </a:lnTo>
                    <a:lnTo>
                      <a:pt x="1130" y="402"/>
                    </a:lnTo>
                    <a:lnTo>
                      <a:pt x="1134" y="408"/>
                    </a:lnTo>
                    <a:lnTo>
                      <a:pt x="1139" y="415"/>
                    </a:lnTo>
                    <a:lnTo>
                      <a:pt x="1141" y="422"/>
                    </a:lnTo>
                    <a:lnTo>
                      <a:pt x="1144" y="429"/>
                    </a:lnTo>
                    <a:lnTo>
                      <a:pt x="1145" y="436"/>
                    </a:lnTo>
                    <a:lnTo>
                      <a:pt x="1146" y="444"/>
                    </a:lnTo>
                    <a:lnTo>
                      <a:pt x="1146" y="452"/>
                    </a:lnTo>
                    <a:lnTo>
                      <a:pt x="1146" y="460"/>
                    </a:lnTo>
                    <a:lnTo>
                      <a:pt x="1145" y="468"/>
                    </a:lnTo>
                    <a:lnTo>
                      <a:pt x="1144" y="476"/>
                    </a:lnTo>
                    <a:lnTo>
                      <a:pt x="1141" y="483"/>
                    </a:lnTo>
                    <a:lnTo>
                      <a:pt x="1139" y="490"/>
                    </a:lnTo>
                    <a:lnTo>
                      <a:pt x="1134" y="496"/>
                    </a:lnTo>
                    <a:lnTo>
                      <a:pt x="1130" y="502"/>
                    </a:lnTo>
                    <a:lnTo>
                      <a:pt x="1125" y="508"/>
                    </a:lnTo>
                    <a:lnTo>
                      <a:pt x="1120" y="513"/>
                    </a:lnTo>
                    <a:lnTo>
                      <a:pt x="1113" y="517"/>
                    </a:lnTo>
                    <a:lnTo>
                      <a:pt x="1107" y="521"/>
                    </a:lnTo>
                    <a:lnTo>
                      <a:pt x="1101" y="525"/>
                    </a:lnTo>
                    <a:lnTo>
                      <a:pt x="1095" y="528"/>
                    </a:lnTo>
                    <a:lnTo>
                      <a:pt x="1087" y="530"/>
                    </a:lnTo>
                    <a:lnTo>
                      <a:pt x="1080" y="531"/>
                    </a:lnTo>
                    <a:lnTo>
                      <a:pt x="1071" y="531"/>
                    </a:lnTo>
                    <a:lnTo>
                      <a:pt x="1062" y="530"/>
                    </a:lnTo>
                    <a:lnTo>
                      <a:pt x="1052" y="529"/>
                    </a:lnTo>
                    <a:lnTo>
                      <a:pt x="1042" y="526"/>
                    </a:lnTo>
                    <a:lnTo>
                      <a:pt x="1034" y="521"/>
                    </a:lnTo>
                    <a:lnTo>
                      <a:pt x="1025" y="516"/>
                    </a:lnTo>
                    <a:lnTo>
                      <a:pt x="1017" y="509"/>
                    </a:lnTo>
                    <a:lnTo>
                      <a:pt x="1011" y="502"/>
                    </a:lnTo>
                    <a:lnTo>
                      <a:pt x="1005" y="494"/>
                    </a:lnTo>
                    <a:lnTo>
                      <a:pt x="1001" y="484"/>
                    </a:lnTo>
                    <a:lnTo>
                      <a:pt x="999" y="474"/>
                    </a:lnTo>
                    <a:lnTo>
                      <a:pt x="997" y="463"/>
                    </a:lnTo>
                    <a:lnTo>
                      <a:pt x="996" y="451"/>
                    </a:lnTo>
                    <a:close/>
                    <a:moveTo>
                      <a:pt x="1036" y="453"/>
                    </a:moveTo>
                    <a:lnTo>
                      <a:pt x="1037" y="463"/>
                    </a:lnTo>
                    <a:lnTo>
                      <a:pt x="1038" y="472"/>
                    </a:lnTo>
                    <a:lnTo>
                      <a:pt x="1042" y="480"/>
                    </a:lnTo>
                    <a:lnTo>
                      <a:pt x="1046" y="486"/>
                    </a:lnTo>
                    <a:lnTo>
                      <a:pt x="1052" y="491"/>
                    </a:lnTo>
                    <a:lnTo>
                      <a:pt x="1058" y="495"/>
                    </a:lnTo>
                    <a:lnTo>
                      <a:pt x="1064" y="497"/>
                    </a:lnTo>
                    <a:lnTo>
                      <a:pt x="1071" y="498"/>
                    </a:lnTo>
                    <a:lnTo>
                      <a:pt x="1079" y="497"/>
                    </a:lnTo>
                    <a:lnTo>
                      <a:pt x="1085" y="495"/>
                    </a:lnTo>
                    <a:lnTo>
                      <a:pt x="1091" y="491"/>
                    </a:lnTo>
                    <a:lnTo>
                      <a:pt x="1097" y="486"/>
                    </a:lnTo>
                    <a:lnTo>
                      <a:pt x="1101" y="480"/>
                    </a:lnTo>
                    <a:lnTo>
                      <a:pt x="1104" y="472"/>
                    </a:lnTo>
                    <a:lnTo>
                      <a:pt x="1106" y="463"/>
                    </a:lnTo>
                    <a:lnTo>
                      <a:pt x="1107" y="452"/>
                    </a:lnTo>
                    <a:lnTo>
                      <a:pt x="1106" y="442"/>
                    </a:lnTo>
                    <a:lnTo>
                      <a:pt x="1104" y="433"/>
                    </a:lnTo>
                    <a:lnTo>
                      <a:pt x="1101" y="425"/>
                    </a:lnTo>
                    <a:lnTo>
                      <a:pt x="1097" y="419"/>
                    </a:lnTo>
                    <a:lnTo>
                      <a:pt x="1091" y="414"/>
                    </a:lnTo>
                    <a:lnTo>
                      <a:pt x="1085" y="410"/>
                    </a:lnTo>
                    <a:lnTo>
                      <a:pt x="1079" y="407"/>
                    </a:lnTo>
                    <a:lnTo>
                      <a:pt x="1071" y="406"/>
                    </a:lnTo>
                    <a:lnTo>
                      <a:pt x="1064" y="407"/>
                    </a:lnTo>
                    <a:lnTo>
                      <a:pt x="1058" y="410"/>
                    </a:lnTo>
                    <a:lnTo>
                      <a:pt x="1052" y="414"/>
                    </a:lnTo>
                    <a:lnTo>
                      <a:pt x="1046" y="419"/>
                    </a:lnTo>
                    <a:lnTo>
                      <a:pt x="1042" y="426"/>
                    </a:lnTo>
                    <a:lnTo>
                      <a:pt x="1038" y="433"/>
                    </a:lnTo>
                    <a:lnTo>
                      <a:pt x="1037" y="442"/>
                    </a:lnTo>
                    <a:lnTo>
                      <a:pt x="1036" y="453"/>
                    </a:lnTo>
                    <a:close/>
                    <a:moveTo>
                      <a:pt x="1167" y="460"/>
                    </a:moveTo>
                    <a:lnTo>
                      <a:pt x="1206" y="456"/>
                    </a:lnTo>
                    <a:lnTo>
                      <a:pt x="1208" y="466"/>
                    </a:lnTo>
                    <a:lnTo>
                      <a:pt x="1211" y="474"/>
                    </a:lnTo>
                    <a:lnTo>
                      <a:pt x="1215" y="481"/>
                    </a:lnTo>
                    <a:lnTo>
                      <a:pt x="1220" y="486"/>
                    </a:lnTo>
                    <a:lnTo>
                      <a:pt x="1226" y="490"/>
                    </a:lnTo>
                    <a:lnTo>
                      <a:pt x="1233" y="493"/>
                    </a:lnTo>
                    <a:lnTo>
                      <a:pt x="1241" y="495"/>
                    </a:lnTo>
                    <a:lnTo>
                      <a:pt x="1250" y="495"/>
                    </a:lnTo>
                    <a:lnTo>
                      <a:pt x="1259" y="495"/>
                    </a:lnTo>
                    <a:lnTo>
                      <a:pt x="1266" y="493"/>
                    </a:lnTo>
                    <a:lnTo>
                      <a:pt x="1274" y="491"/>
                    </a:lnTo>
                    <a:lnTo>
                      <a:pt x="1279" y="487"/>
                    </a:lnTo>
                    <a:lnTo>
                      <a:pt x="1283" y="483"/>
                    </a:lnTo>
                    <a:lnTo>
                      <a:pt x="1286" y="478"/>
                    </a:lnTo>
                    <a:lnTo>
                      <a:pt x="1288" y="473"/>
                    </a:lnTo>
                    <a:lnTo>
                      <a:pt x="1289" y="467"/>
                    </a:lnTo>
                    <a:lnTo>
                      <a:pt x="1288" y="464"/>
                    </a:lnTo>
                    <a:lnTo>
                      <a:pt x="1288" y="461"/>
                    </a:lnTo>
                    <a:lnTo>
                      <a:pt x="1286" y="458"/>
                    </a:lnTo>
                    <a:lnTo>
                      <a:pt x="1285" y="455"/>
                    </a:lnTo>
                    <a:lnTo>
                      <a:pt x="1282" y="453"/>
                    </a:lnTo>
                    <a:lnTo>
                      <a:pt x="1279" y="450"/>
                    </a:lnTo>
                    <a:lnTo>
                      <a:pt x="1275" y="448"/>
                    </a:lnTo>
                    <a:lnTo>
                      <a:pt x="1270" y="446"/>
                    </a:lnTo>
                    <a:lnTo>
                      <a:pt x="1265" y="445"/>
                    </a:lnTo>
                    <a:lnTo>
                      <a:pt x="1259" y="443"/>
                    </a:lnTo>
                    <a:lnTo>
                      <a:pt x="1250" y="440"/>
                    </a:lnTo>
                    <a:lnTo>
                      <a:pt x="1238" y="437"/>
                    </a:lnTo>
                    <a:lnTo>
                      <a:pt x="1222" y="433"/>
                    </a:lnTo>
                    <a:lnTo>
                      <a:pt x="1210" y="428"/>
                    </a:lnTo>
                    <a:lnTo>
                      <a:pt x="1200" y="423"/>
                    </a:lnTo>
                    <a:lnTo>
                      <a:pt x="1192" y="417"/>
                    </a:lnTo>
                    <a:lnTo>
                      <a:pt x="1188" y="413"/>
                    </a:lnTo>
                    <a:lnTo>
                      <a:pt x="1185" y="407"/>
                    </a:lnTo>
                    <a:lnTo>
                      <a:pt x="1180" y="402"/>
                    </a:lnTo>
                    <a:lnTo>
                      <a:pt x="1178" y="397"/>
                    </a:lnTo>
                    <a:lnTo>
                      <a:pt x="1176" y="392"/>
                    </a:lnTo>
                    <a:lnTo>
                      <a:pt x="1175" y="387"/>
                    </a:lnTo>
                    <a:lnTo>
                      <a:pt x="1174" y="381"/>
                    </a:lnTo>
                    <a:lnTo>
                      <a:pt x="1174" y="375"/>
                    </a:lnTo>
                    <a:lnTo>
                      <a:pt x="1174" y="367"/>
                    </a:lnTo>
                    <a:lnTo>
                      <a:pt x="1176" y="360"/>
                    </a:lnTo>
                    <a:lnTo>
                      <a:pt x="1178" y="353"/>
                    </a:lnTo>
                    <a:lnTo>
                      <a:pt x="1183" y="346"/>
                    </a:lnTo>
                    <a:lnTo>
                      <a:pt x="1187" y="340"/>
                    </a:lnTo>
                    <a:lnTo>
                      <a:pt x="1193" y="334"/>
                    </a:lnTo>
                    <a:lnTo>
                      <a:pt x="1199" y="329"/>
                    </a:lnTo>
                    <a:lnTo>
                      <a:pt x="1208" y="325"/>
                    </a:lnTo>
                    <a:lnTo>
                      <a:pt x="1216" y="322"/>
                    </a:lnTo>
                    <a:lnTo>
                      <a:pt x="1225" y="320"/>
                    </a:lnTo>
                    <a:lnTo>
                      <a:pt x="1236" y="319"/>
                    </a:lnTo>
                    <a:lnTo>
                      <a:pt x="1246" y="318"/>
                    </a:lnTo>
                    <a:lnTo>
                      <a:pt x="1256" y="318"/>
                    </a:lnTo>
                    <a:lnTo>
                      <a:pt x="1264" y="319"/>
                    </a:lnTo>
                    <a:lnTo>
                      <a:pt x="1273" y="321"/>
                    </a:lnTo>
                    <a:lnTo>
                      <a:pt x="1280" y="322"/>
                    </a:lnTo>
                    <a:lnTo>
                      <a:pt x="1287" y="325"/>
                    </a:lnTo>
                    <a:lnTo>
                      <a:pt x="1292" y="328"/>
                    </a:lnTo>
                    <a:lnTo>
                      <a:pt x="1299" y="331"/>
                    </a:lnTo>
                    <a:lnTo>
                      <a:pt x="1304" y="335"/>
                    </a:lnTo>
                    <a:lnTo>
                      <a:pt x="1308" y="339"/>
                    </a:lnTo>
                    <a:lnTo>
                      <a:pt x="1312" y="344"/>
                    </a:lnTo>
                    <a:lnTo>
                      <a:pt x="1316" y="349"/>
                    </a:lnTo>
                    <a:lnTo>
                      <a:pt x="1319" y="355"/>
                    </a:lnTo>
                    <a:lnTo>
                      <a:pt x="1321" y="360"/>
                    </a:lnTo>
                    <a:lnTo>
                      <a:pt x="1322" y="367"/>
                    </a:lnTo>
                    <a:lnTo>
                      <a:pt x="1323" y="373"/>
                    </a:lnTo>
                    <a:lnTo>
                      <a:pt x="1324" y="380"/>
                    </a:lnTo>
                    <a:lnTo>
                      <a:pt x="1283" y="382"/>
                    </a:lnTo>
                    <a:lnTo>
                      <a:pt x="1282" y="374"/>
                    </a:lnTo>
                    <a:lnTo>
                      <a:pt x="1279" y="368"/>
                    </a:lnTo>
                    <a:lnTo>
                      <a:pt x="1276" y="363"/>
                    </a:lnTo>
                    <a:lnTo>
                      <a:pt x="1273" y="359"/>
                    </a:lnTo>
                    <a:lnTo>
                      <a:pt x="1267" y="356"/>
                    </a:lnTo>
                    <a:lnTo>
                      <a:pt x="1261" y="354"/>
                    </a:lnTo>
                    <a:lnTo>
                      <a:pt x="1255" y="353"/>
                    </a:lnTo>
                    <a:lnTo>
                      <a:pt x="1246" y="352"/>
                    </a:lnTo>
                    <a:lnTo>
                      <a:pt x="1238" y="353"/>
                    </a:lnTo>
                    <a:lnTo>
                      <a:pt x="1231" y="354"/>
                    </a:lnTo>
                    <a:lnTo>
                      <a:pt x="1224" y="356"/>
                    </a:lnTo>
                    <a:lnTo>
                      <a:pt x="1219" y="360"/>
                    </a:lnTo>
                    <a:lnTo>
                      <a:pt x="1216" y="362"/>
                    </a:lnTo>
                    <a:lnTo>
                      <a:pt x="1214" y="365"/>
                    </a:lnTo>
                    <a:lnTo>
                      <a:pt x="1213" y="368"/>
                    </a:lnTo>
                    <a:lnTo>
                      <a:pt x="1213" y="372"/>
                    </a:lnTo>
                    <a:lnTo>
                      <a:pt x="1213" y="376"/>
                    </a:lnTo>
                    <a:lnTo>
                      <a:pt x="1214" y="379"/>
                    </a:lnTo>
                    <a:lnTo>
                      <a:pt x="1216" y="382"/>
                    </a:lnTo>
                    <a:lnTo>
                      <a:pt x="1218" y="385"/>
                    </a:lnTo>
                    <a:lnTo>
                      <a:pt x="1223" y="388"/>
                    </a:lnTo>
                    <a:lnTo>
                      <a:pt x="1232" y="391"/>
                    </a:lnTo>
                    <a:lnTo>
                      <a:pt x="1242" y="395"/>
                    </a:lnTo>
                    <a:lnTo>
                      <a:pt x="1256" y="398"/>
                    </a:lnTo>
                    <a:lnTo>
                      <a:pt x="1269" y="402"/>
                    </a:lnTo>
                    <a:lnTo>
                      <a:pt x="1281" y="405"/>
                    </a:lnTo>
                    <a:lnTo>
                      <a:pt x="1291" y="410"/>
                    </a:lnTo>
                    <a:lnTo>
                      <a:pt x="1300" y="414"/>
                    </a:lnTo>
                    <a:lnTo>
                      <a:pt x="1306" y="418"/>
                    </a:lnTo>
                    <a:lnTo>
                      <a:pt x="1312" y="423"/>
                    </a:lnTo>
                    <a:lnTo>
                      <a:pt x="1317" y="428"/>
                    </a:lnTo>
                    <a:lnTo>
                      <a:pt x="1322" y="435"/>
                    </a:lnTo>
                    <a:lnTo>
                      <a:pt x="1325" y="442"/>
                    </a:lnTo>
                    <a:lnTo>
                      <a:pt x="1327" y="449"/>
                    </a:lnTo>
                    <a:lnTo>
                      <a:pt x="1329" y="458"/>
                    </a:lnTo>
                    <a:lnTo>
                      <a:pt x="1329" y="467"/>
                    </a:lnTo>
                    <a:lnTo>
                      <a:pt x="1329" y="476"/>
                    </a:lnTo>
                    <a:lnTo>
                      <a:pt x="1327" y="484"/>
                    </a:lnTo>
                    <a:lnTo>
                      <a:pt x="1324" y="492"/>
                    </a:lnTo>
                    <a:lnTo>
                      <a:pt x="1320" y="500"/>
                    </a:lnTo>
                    <a:lnTo>
                      <a:pt x="1314" y="507"/>
                    </a:lnTo>
                    <a:lnTo>
                      <a:pt x="1308" y="513"/>
                    </a:lnTo>
                    <a:lnTo>
                      <a:pt x="1301" y="519"/>
                    </a:lnTo>
                    <a:lnTo>
                      <a:pt x="1292" y="523"/>
                    </a:lnTo>
                    <a:lnTo>
                      <a:pt x="1283" y="527"/>
                    </a:lnTo>
                    <a:lnTo>
                      <a:pt x="1274" y="529"/>
                    </a:lnTo>
                    <a:lnTo>
                      <a:pt x="1262" y="531"/>
                    </a:lnTo>
                    <a:lnTo>
                      <a:pt x="1250" y="531"/>
                    </a:lnTo>
                    <a:lnTo>
                      <a:pt x="1240" y="531"/>
                    </a:lnTo>
                    <a:lnTo>
                      <a:pt x="1232" y="530"/>
                    </a:lnTo>
                    <a:lnTo>
                      <a:pt x="1223" y="529"/>
                    </a:lnTo>
                    <a:lnTo>
                      <a:pt x="1216" y="527"/>
                    </a:lnTo>
                    <a:lnTo>
                      <a:pt x="1209" y="523"/>
                    </a:lnTo>
                    <a:lnTo>
                      <a:pt x="1202" y="520"/>
                    </a:lnTo>
                    <a:lnTo>
                      <a:pt x="1196" y="517"/>
                    </a:lnTo>
                    <a:lnTo>
                      <a:pt x="1191" y="512"/>
                    </a:lnTo>
                    <a:lnTo>
                      <a:pt x="1186" y="508"/>
                    </a:lnTo>
                    <a:lnTo>
                      <a:pt x="1181" y="502"/>
                    </a:lnTo>
                    <a:lnTo>
                      <a:pt x="1178" y="497"/>
                    </a:lnTo>
                    <a:lnTo>
                      <a:pt x="1174" y="490"/>
                    </a:lnTo>
                    <a:lnTo>
                      <a:pt x="1172" y="484"/>
                    </a:lnTo>
                    <a:lnTo>
                      <a:pt x="1170" y="476"/>
                    </a:lnTo>
                    <a:lnTo>
                      <a:pt x="1168" y="469"/>
                    </a:lnTo>
                    <a:lnTo>
                      <a:pt x="1167" y="460"/>
                    </a:lnTo>
                    <a:close/>
                    <a:moveTo>
                      <a:pt x="1364" y="528"/>
                    </a:moveTo>
                    <a:lnTo>
                      <a:pt x="1364" y="322"/>
                    </a:lnTo>
                    <a:lnTo>
                      <a:pt x="1401" y="322"/>
                    </a:lnTo>
                    <a:lnTo>
                      <a:pt x="1401" y="528"/>
                    </a:lnTo>
                    <a:lnTo>
                      <a:pt x="1364" y="528"/>
                    </a:lnTo>
                    <a:close/>
                    <a:moveTo>
                      <a:pt x="1432" y="451"/>
                    </a:moveTo>
                    <a:lnTo>
                      <a:pt x="1433" y="441"/>
                    </a:lnTo>
                    <a:lnTo>
                      <a:pt x="1435" y="431"/>
                    </a:lnTo>
                    <a:lnTo>
                      <a:pt x="1437" y="422"/>
                    </a:lnTo>
                    <a:lnTo>
                      <a:pt x="1441" y="413"/>
                    </a:lnTo>
                    <a:lnTo>
                      <a:pt x="1446" y="403"/>
                    </a:lnTo>
                    <a:lnTo>
                      <a:pt x="1453" y="396"/>
                    </a:lnTo>
                    <a:lnTo>
                      <a:pt x="1460" y="389"/>
                    </a:lnTo>
                    <a:lnTo>
                      <a:pt x="1468" y="384"/>
                    </a:lnTo>
                    <a:lnTo>
                      <a:pt x="1477" y="380"/>
                    </a:lnTo>
                    <a:lnTo>
                      <a:pt x="1486" y="377"/>
                    </a:lnTo>
                    <a:lnTo>
                      <a:pt x="1497" y="375"/>
                    </a:lnTo>
                    <a:lnTo>
                      <a:pt x="1507" y="374"/>
                    </a:lnTo>
                    <a:lnTo>
                      <a:pt x="1515" y="375"/>
                    </a:lnTo>
                    <a:lnTo>
                      <a:pt x="1523" y="376"/>
                    </a:lnTo>
                    <a:lnTo>
                      <a:pt x="1530" y="378"/>
                    </a:lnTo>
                    <a:lnTo>
                      <a:pt x="1537" y="380"/>
                    </a:lnTo>
                    <a:lnTo>
                      <a:pt x="1544" y="383"/>
                    </a:lnTo>
                    <a:lnTo>
                      <a:pt x="1550" y="387"/>
                    </a:lnTo>
                    <a:lnTo>
                      <a:pt x="1555" y="391"/>
                    </a:lnTo>
                    <a:lnTo>
                      <a:pt x="1561" y="396"/>
                    </a:lnTo>
                    <a:lnTo>
                      <a:pt x="1566" y="402"/>
                    </a:lnTo>
                    <a:lnTo>
                      <a:pt x="1570" y="408"/>
                    </a:lnTo>
                    <a:lnTo>
                      <a:pt x="1574" y="415"/>
                    </a:lnTo>
                    <a:lnTo>
                      <a:pt x="1576" y="422"/>
                    </a:lnTo>
                    <a:lnTo>
                      <a:pt x="1579" y="429"/>
                    </a:lnTo>
                    <a:lnTo>
                      <a:pt x="1581" y="436"/>
                    </a:lnTo>
                    <a:lnTo>
                      <a:pt x="1582" y="444"/>
                    </a:lnTo>
                    <a:lnTo>
                      <a:pt x="1582" y="452"/>
                    </a:lnTo>
                    <a:lnTo>
                      <a:pt x="1582" y="460"/>
                    </a:lnTo>
                    <a:lnTo>
                      <a:pt x="1581" y="468"/>
                    </a:lnTo>
                    <a:lnTo>
                      <a:pt x="1579" y="476"/>
                    </a:lnTo>
                    <a:lnTo>
                      <a:pt x="1576" y="483"/>
                    </a:lnTo>
                    <a:lnTo>
                      <a:pt x="1573" y="490"/>
                    </a:lnTo>
                    <a:lnTo>
                      <a:pt x="1570" y="496"/>
                    </a:lnTo>
                    <a:lnTo>
                      <a:pt x="1566" y="502"/>
                    </a:lnTo>
                    <a:lnTo>
                      <a:pt x="1561" y="508"/>
                    </a:lnTo>
                    <a:lnTo>
                      <a:pt x="1555" y="513"/>
                    </a:lnTo>
                    <a:lnTo>
                      <a:pt x="1549" y="517"/>
                    </a:lnTo>
                    <a:lnTo>
                      <a:pt x="1543" y="521"/>
                    </a:lnTo>
                    <a:lnTo>
                      <a:pt x="1537" y="525"/>
                    </a:lnTo>
                    <a:lnTo>
                      <a:pt x="1530" y="528"/>
                    </a:lnTo>
                    <a:lnTo>
                      <a:pt x="1523" y="530"/>
                    </a:lnTo>
                    <a:lnTo>
                      <a:pt x="1516" y="531"/>
                    </a:lnTo>
                    <a:lnTo>
                      <a:pt x="1507" y="531"/>
                    </a:lnTo>
                    <a:lnTo>
                      <a:pt x="1498" y="530"/>
                    </a:lnTo>
                    <a:lnTo>
                      <a:pt x="1487" y="529"/>
                    </a:lnTo>
                    <a:lnTo>
                      <a:pt x="1478" y="526"/>
                    </a:lnTo>
                    <a:lnTo>
                      <a:pt x="1469" y="521"/>
                    </a:lnTo>
                    <a:lnTo>
                      <a:pt x="1460" y="516"/>
                    </a:lnTo>
                    <a:lnTo>
                      <a:pt x="1453" y="509"/>
                    </a:lnTo>
                    <a:lnTo>
                      <a:pt x="1446" y="502"/>
                    </a:lnTo>
                    <a:lnTo>
                      <a:pt x="1441" y="494"/>
                    </a:lnTo>
                    <a:lnTo>
                      <a:pt x="1437" y="484"/>
                    </a:lnTo>
                    <a:lnTo>
                      <a:pt x="1435" y="474"/>
                    </a:lnTo>
                    <a:lnTo>
                      <a:pt x="1433" y="463"/>
                    </a:lnTo>
                    <a:lnTo>
                      <a:pt x="1432" y="451"/>
                    </a:lnTo>
                    <a:close/>
                    <a:moveTo>
                      <a:pt x="1472" y="453"/>
                    </a:moveTo>
                    <a:lnTo>
                      <a:pt x="1473" y="463"/>
                    </a:lnTo>
                    <a:lnTo>
                      <a:pt x="1474" y="472"/>
                    </a:lnTo>
                    <a:lnTo>
                      <a:pt x="1477" y="480"/>
                    </a:lnTo>
                    <a:lnTo>
                      <a:pt x="1482" y="486"/>
                    </a:lnTo>
                    <a:lnTo>
                      <a:pt x="1487" y="491"/>
                    </a:lnTo>
                    <a:lnTo>
                      <a:pt x="1494" y="495"/>
                    </a:lnTo>
                    <a:lnTo>
                      <a:pt x="1500" y="497"/>
                    </a:lnTo>
                    <a:lnTo>
                      <a:pt x="1507" y="498"/>
                    </a:lnTo>
                    <a:lnTo>
                      <a:pt x="1515" y="497"/>
                    </a:lnTo>
                    <a:lnTo>
                      <a:pt x="1521" y="495"/>
                    </a:lnTo>
                    <a:lnTo>
                      <a:pt x="1527" y="491"/>
                    </a:lnTo>
                    <a:lnTo>
                      <a:pt x="1532" y="486"/>
                    </a:lnTo>
                    <a:lnTo>
                      <a:pt x="1537" y="480"/>
                    </a:lnTo>
                    <a:lnTo>
                      <a:pt x="1540" y="472"/>
                    </a:lnTo>
                    <a:lnTo>
                      <a:pt x="1542" y="463"/>
                    </a:lnTo>
                    <a:lnTo>
                      <a:pt x="1543" y="452"/>
                    </a:lnTo>
                    <a:lnTo>
                      <a:pt x="1542" y="442"/>
                    </a:lnTo>
                    <a:lnTo>
                      <a:pt x="1540" y="433"/>
                    </a:lnTo>
                    <a:lnTo>
                      <a:pt x="1537" y="425"/>
                    </a:lnTo>
                    <a:lnTo>
                      <a:pt x="1532" y="419"/>
                    </a:lnTo>
                    <a:lnTo>
                      <a:pt x="1527" y="414"/>
                    </a:lnTo>
                    <a:lnTo>
                      <a:pt x="1521" y="410"/>
                    </a:lnTo>
                    <a:lnTo>
                      <a:pt x="1515" y="407"/>
                    </a:lnTo>
                    <a:lnTo>
                      <a:pt x="1507" y="406"/>
                    </a:lnTo>
                    <a:lnTo>
                      <a:pt x="1500" y="407"/>
                    </a:lnTo>
                    <a:lnTo>
                      <a:pt x="1494" y="410"/>
                    </a:lnTo>
                    <a:lnTo>
                      <a:pt x="1487" y="414"/>
                    </a:lnTo>
                    <a:lnTo>
                      <a:pt x="1482" y="419"/>
                    </a:lnTo>
                    <a:lnTo>
                      <a:pt x="1477" y="426"/>
                    </a:lnTo>
                    <a:lnTo>
                      <a:pt x="1474" y="433"/>
                    </a:lnTo>
                    <a:lnTo>
                      <a:pt x="1473" y="442"/>
                    </a:lnTo>
                    <a:lnTo>
                      <a:pt x="1472" y="453"/>
                    </a:lnTo>
                    <a:close/>
                    <a:moveTo>
                      <a:pt x="1611" y="378"/>
                    </a:moveTo>
                    <a:lnTo>
                      <a:pt x="1646" y="378"/>
                    </a:lnTo>
                    <a:lnTo>
                      <a:pt x="1646" y="400"/>
                    </a:lnTo>
                    <a:lnTo>
                      <a:pt x="1651" y="394"/>
                    </a:lnTo>
                    <a:lnTo>
                      <a:pt x="1655" y="389"/>
                    </a:lnTo>
                    <a:lnTo>
                      <a:pt x="1660" y="385"/>
                    </a:lnTo>
                    <a:lnTo>
                      <a:pt x="1665" y="381"/>
                    </a:lnTo>
                    <a:lnTo>
                      <a:pt x="1672" y="378"/>
                    </a:lnTo>
                    <a:lnTo>
                      <a:pt x="1678" y="376"/>
                    </a:lnTo>
                    <a:lnTo>
                      <a:pt x="1685" y="375"/>
                    </a:lnTo>
                    <a:lnTo>
                      <a:pt x="1693" y="374"/>
                    </a:lnTo>
                    <a:lnTo>
                      <a:pt x="1698" y="375"/>
                    </a:lnTo>
                    <a:lnTo>
                      <a:pt x="1704" y="376"/>
                    </a:lnTo>
                    <a:lnTo>
                      <a:pt x="1710" y="377"/>
                    </a:lnTo>
                    <a:lnTo>
                      <a:pt x="1716" y="380"/>
                    </a:lnTo>
                    <a:lnTo>
                      <a:pt x="1721" y="382"/>
                    </a:lnTo>
                    <a:lnTo>
                      <a:pt x="1726" y="386"/>
                    </a:lnTo>
                    <a:lnTo>
                      <a:pt x="1730" y="390"/>
                    </a:lnTo>
                    <a:lnTo>
                      <a:pt x="1734" y="395"/>
                    </a:lnTo>
                    <a:lnTo>
                      <a:pt x="1739" y="400"/>
                    </a:lnTo>
                    <a:lnTo>
                      <a:pt x="1743" y="406"/>
                    </a:lnTo>
                    <a:lnTo>
                      <a:pt x="1746" y="413"/>
                    </a:lnTo>
                    <a:lnTo>
                      <a:pt x="1748" y="420"/>
                    </a:lnTo>
                    <a:lnTo>
                      <a:pt x="1750" y="427"/>
                    </a:lnTo>
                    <a:lnTo>
                      <a:pt x="1751" y="435"/>
                    </a:lnTo>
                    <a:lnTo>
                      <a:pt x="1752" y="443"/>
                    </a:lnTo>
                    <a:lnTo>
                      <a:pt x="1752" y="452"/>
                    </a:lnTo>
                    <a:lnTo>
                      <a:pt x="1752" y="461"/>
                    </a:lnTo>
                    <a:lnTo>
                      <a:pt x="1751" y="469"/>
                    </a:lnTo>
                    <a:lnTo>
                      <a:pt x="1750" y="477"/>
                    </a:lnTo>
                    <a:lnTo>
                      <a:pt x="1748" y="485"/>
                    </a:lnTo>
                    <a:lnTo>
                      <a:pt x="1746" y="492"/>
                    </a:lnTo>
                    <a:lnTo>
                      <a:pt x="1743" y="498"/>
                    </a:lnTo>
                    <a:lnTo>
                      <a:pt x="1739" y="504"/>
                    </a:lnTo>
                    <a:lnTo>
                      <a:pt x="1734" y="509"/>
                    </a:lnTo>
                    <a:lnTo>
                      <a:pt x="1730" y="514"/>
                    </a:lnTo>
                    <a:lnTo>
                      <a:pt x="1725" y="518"/>
                    </a:lnTo>
                    <a:lnTo>
                      <a:pt x="1721" y="522"/>
                    </a:lnTo>
                    <a:lnTo>
                      <a:pt x="1716" y="526"/>
                    </a:lnTo>
                    <a:lnTo>
                      <a:pt x="1709" y="528"/>
                    </a:lnTo>
                    <a:lnTo>
                      <a:pt x="1704" y="530"/>
                    </a:lnTo>
                    <a:lnTo>
                      <a:pt x="1698" y="531"/>
                    </a:lnTo>
                    <a:lnTo>
                      <a:pt x="1692" y="531"/>
                    </a:lnTo>
                    <a:lnTo>
                      <a:pt x="1686" y="531"/>
                    </a:lnTo>
                    <a:lnTo>
                      <a:pt x="1680" y="530"/>
                    </a:lnTo>
                    <a:lnTo>
                      <a:pt x="1675" y="528"/>
                    </a:lnTo>
                    <a:lnTo>
                      <a:pt x="1670" y="526"/>
                    </a:lnTo>
                    <a:lnTo>
                      <a:pt x="1665" y="522"/>
                    </a:lnTo>
                    <a:lnTo>
                      <a:pt x="1660" y="518"/>
                    </a:lnTo>
                    <a:lnTo>
                      <a:pt x="1655" y="514"/>
                    </a:lnTo>
                    <a:lnTo>
                      <a:pt x="1650" y="508"/>
                    </a:lnTo>
                    <a:lnTo>
                      <a:pt x="1650" y="584"/>
                    </a:lnTo>
                    <a:lnTo>
                      <a:pt x="1611" y="584"/>
                    </a:lnTo>
                    <a:lnTo>
                      <a:pt x="1611" y="378"/>
                    </a:lnTo>
                    <a:close/>
                    <a:moveTo>
                      <a:pt x="1649" y="450"/>
                    </a:moveTo>
                    <a:lnTo>
                      <a:pt x="1650" y="462"/>
                    </a:lnTo>
                    <a:lnTo>
                      <a:pt x="1652" y="472"/>
                    </a:lnTo>
                    <a:lnTo>
                      <a:pt x="1655" y="480"/>
                    </a:lnTo>
                    <a:lnTo>
                      <a:pt x="1659" y="487"/>
                    </a:lnTo>
                    <a:lnTo>
                      <a:pt x="1663" y="492"/>
                    </a:lnTo>
                    <a:lnTo>
                      <a:pt x="1670" y="496"/>
                    </a:lnTo>
                    <a:lnTo>
                      <a:pt x="1676" y="498"/>
                    </a:lnTo>
                    <a:lnTo>
                      <a:pt x="1682" y="499"/>
                    </a:lnTo>
                    <a:lnTo>
                      <a:pt x="1688" y="498"/>
                    </a:lnTo>
                    <a:lnTo>
                      <a:pt x="1695" y="496"/>
                    </a:lnTo>
                    <a:lnTo>
                      <a:pt x="1700" y="493"/>
                    </a:lnTo>
                    <a:lnTo>
                      <a:pt x="1704" y="488"/>
                    </a:lnTo>
                    <a:lnTo>
                      <a:pt x="1708" y="482"/>
                    </a:lnTo>
                    <a:lnTo>
                      <a:pt x="1711" y="474"/>
                    </a:lnTo>
                    <a:lnTo>
                      <a:pt x="1712" y="464"/>
                    </a:lnTo>
                    <a:lnTo>
                      <a:pt x="1714" y="452"/>
                    </a:lnTo>
                    <a:lnTo>
                      <a:pt x="1712" y="441"/>
                    </a:lnTo>
                    <a:lnTo>
                      <a:pt x="1711" y="432"/>
                    </a:lnTo>
                    <a:lnTo>
                      <a:pt x="1708" y="424"/>
                    </a:lnTo>
                    <a:lnTo>
                      <a:pt x="1704" y="418"/>
                    </a:lnTo>
                    <a:lnTo>
                      <a:pt x="1700" y="413"/>
                    </a:lnTo>
                    <a:lnTo>
                      <a:pt x="1694" y="408"/>
                    </a:lnTo>
                    <a:lnTo>
                      <a:pt x="1688" y="406"/>
                    </a:lnTo>
                    <a:lnTo>
                      <a:pt x="1682" y="405"/>
                    </a:lnTo>
                    <a:lnTo>
                      <a:pt x="1675" y="406"/>
                    </a:lnTo>
                    <a:lnTo>
                      <a:pt x="1668" y="408"/>
                    </a:lnTo>
                    <a:lnTo>
                      <a:pt x="1663" y="413"/>
                    </a:lnTo>
                    <a:lnTo>
                      <a:pt x="1658" y="417"/>
                    </a:lnTo>
                    <a:lnTo>
                      <a:pt x="1654" y="424"/>
                    </a:lnTo>
                    <a:lnTo>
                      <a:pt x="1652" y="431"/>
                    </a:lnTo>
                    <a:lnTo>
                      <a:pt x="1650" y="440"/>
                    </a:lnTo>
                    <a:lnTo>
                      <a:pt x="1649" y="450"/>
                    </a:lnTo>
                    <a:close/>
                    <a:moveTo>
                      <a:pt x="1867" y="480"/>
                    </a:moveTo>
                    <a:lnTo>
                      <a:pt x="1905" y="486"/>
                    </a:lnTo>
                    <a:lnTo>
                      <a:pt x="1901" y="496"/>
                    </a:lnTo>
                    <a:lnTo>
                      <a:pt x="1896" y="505"/>
                    </a:lnTo>
                    <a:lnTo>
                      <a:pt x="1889" y="512"/>
                    </a:lnTo>
                    <a:lnTo>
                      <a:pt x="1882" y="519"/>
                    </a:lnTo>
                    <a:lnTo>
                      <a:pt x="1874" y="525"/>
                    </a:lnTo>
                    <a:lnTo>
                      <a:pt x="1864" y="528"/>
                    </a:lnTo>
                    <a:lnTo>
                      <a:pt x="1854" y="530"/>
                    </a:lnTo>
                    <a:lnTo>
                      <a:pt x="1842" y="531"/>
                    </a:lnTo>
                    <a:lnTo>
                      <a:pt x="1833" y="530"/>
                    </a:lnTo>
                    <a:lnTo>
                      <a:pt x="1825" y="529"/>
                    </a:lnTo>
                    <a:lnTo>
                      <a:pt x="1816" y="527"/>
                    </a:lnTo>
                    <a:lnTo>
                      <a:pt x="1809" y="525"/>
                    </a:lnTo>
                    <a:lnTo>
                      <a:pt x="1803" y="520"/>
                    </a:lnTo>
                    <a:lnTo>
                      <a:pt x="1796" y="516"/>
                    </a:lnTo>
                    <a:lnTo>
                      <a:pt x="1791" y="511"/>
                    </a:lnTo>
                    <a:lnTo>
                      <a:pt x="1786" y="505"/>
                    </a:lnTo>
                    <a:lnTo>
                      <a:pt x="1783" y="500"/>
                    </a:lnTo>
                    <a:lnTo>
                      <a:pt x="1780" y="494"/>
                    </a:lnTo>
                    <a:lnTo>
                      <a:pt x="1777" y="488"/>
                    </a:lnTo>
                    <a:lnTo>
                      <a:pt x="1775" y="482"/>
                    </a:lnTo>
                    <a:lnTo>
                      <a:pt x="1773" y="469"/>
                    </a:lnTo>
                    <a:lnTo>
                      <a:pt x="1772" y="454"/>
                    </a:lnTo>
                    <a:lnTo>
                      <a:pt x="1772" y="445"/>
                    </a:lnTo>
                    <a:lnTo>
                      <a:pt x="1773" y="436"/>
                    </a:lnTo>
                    <a:lnTo>
                      <a:pt x="1774" y="429"/>
                    </a:lnTo>
                    <a:lnTo>
                      <a:pt x="1776" y="421"/>
                    </a:lnTo>
                    <a:lnTo>
                      <a:pt x="1780" y="414"/>
                    </a:lnTo>
                    <a:lnTo>
                      <a:pt x="1783" y="407"/>
                    </a:lnTo>
                    <a:lnTo>
                      <a:pt x="1786" y="401"/>
                    </a:lnTo>
                    <a:lnTo>
                      <a:pt x="1791" y="395"/>
                    </a:lnTo>
                    <a:lnTo>
                      <a:pt x="1795" y="390"/>
                    </a:lnTo>
                    <a:lnTo>
                      <a:pt x="1800" y="386"/>
                    </a:lnTo>
                    <a:lnTo>
                      <a:pt x="1807" y="383"/>
                    </a:lnTo>
                    <a:lnTo>
                      <a:pt x="1812" y="380"/>
                    </a:lnTo>
                    <a:lnTo>
                      <a:pt x="1818" y="377"/>
                    </a:lnTo>
                    <a:lnTo>
                      <a:pt x="1825" y="376"/>
                    </a:lnTo>
                    <a:lnTo>
                      <a:pt x="1832" y="375"/>
                    </a:lnTo>
                    <a:lnTo>
                      <a:pt x="1838" y="374"/>
                    </a:lnTo>
                    <a:lnTo>
                      <a:pt x="1847" y="375"/>
                    </a:lnTo>
                    <a:lnTo>
                      <a:pt x="1854" y="376"/>
                    </a:lnTo>
                    <a:lnTo>
                      <a:pt x="1861" y="378"/>
                    </a:lnTo>
                    <a:lnTo>
                      <a:pt x="1867" y="380"/>
                    </a:lnTo>
                    <a:lnTo>
                      <a:pt x="1874" y="383"/>
                    </a:lnTo>
                    <a:lnTo>
                      <a:pt x="1879" y="387"/>
                    </a:lnTo>
                    <a:lnTo>
                      <a:pt x="1884" y="391"/>
                    </a:lnTo>
                    <a:lnTo>
                      <a:pt x="1889" y="396"/>
                    </a:lnTo>
                    <a:lnTo>
                      <a:pt x="1894" y="402"/>
                    </a:lnTo>
                    <a:lnTo>
                      <a:pt x="1898" y="410"/>
                    </a:lnTo>
                    <a:lnTo>
                      <a:pt x="1901" y="417"/>
                    </a:lnTo>
                    <a:lnTo>
                      <a:pt x="1903" y="425"/>
                    </a:lnTo>
                    <a:lnTo>
                      <a:pt x="1905" y="434"/>
                    </a:lnTo>
                    <a:lnTo>
                      <a:pt x="1906" y="443"/>
                    </a:lnTo>
                    <a:lnTo>
                      <a:pt x="1907" y="453"/>
                    </a:lnTo>
                    <a:lnTo>
                      <a:pt x="1907" y="464"/>
                    </a:lnTo>
                    <a:lnTo>
                      <a:pt x="1811" y="464"/>
                    </a:lnTo>
                    <a:lnTo>
                      <a:pt x="1812" y="472"/>
                    </a:lnTo>
                    <a:lnTo>
                      <a:pt x="1814" y="479"/>
                    </a:lnTo>
                    <a:lnTo>
                      <a:pt x="1816" y="486"/>
                    </a:lnTo>
                    <a:lnTo>
                      <a:pt x="1820" y="491"/>
                    </a:lnTo>
                    <a:lnTo>
                      <a:pt x="1826" y="495"/>
                    </a:lnTo>
                    <a:lnTo>
                      <a:pt x="1831" y="498"/>
                    </a:lnTo>
                    <a:lnTo>
                      <a:pt x="1836" y="500"/>
                    </a:lnTo>
                    <a:lnTo>
                      <a:pt x="1842" y="501"/>
                    </a:lnTo>
                    <a:lnTo>
                      <a:pt x="1847" y="500"/>
                    </a:lnTo>
                    <a:lnTo>
                      <a:pt x="1851" y="499"/>
                    </a:lnTo>
                    <a:lnTo>
                      <a:pt x="1855" y="498"/>
                    </a:lnTo>
                    <a:lnTo>
                      <a:pt x="1858" y="496"/>
                    </a:lnTo>
                    <a:lnTo>
                      <a:pt x="1861" y="493"/>
                    </a:lnTo>
                    <a:lnTo>
                      <a:pt x="1863" y="489"/>
                    </a:lnTo>
                    <a:lnTo>
                      <a:pt x="1865" y="485"/>
                    </a:lnTo>
                    <a:lnTo>
                      <a:pt x="1867" y="480"/>
                    </a:lnTo>
                    <a:close/>
                    <a:moveTo>
                      <a:pt x="1870" y="440"/>
                    </a:moveTo>
                    <a:lnTo>
                      <a:pt x="1869" y="432"/>
                    </a:lnTo>
                    <a:lnTo>
                      <a:pt x="1867" y="425"/>
                    </a:lnTo>
                    <a:lnTo>
                      <a:pt x="1864" y="419"/>
                    </a:lnTo>
                    <a:lnTo>
                      <a:pt x="1861" y="414"/>
                    </a:lnTo>
                    <a:lnTo>
                      <a:pt x="1856" y="410"/>
                    </a:lnTo>
                    <a:lnTo>
                      <a:pt x="1852" y="407"/>
                    </a:lnTo>
                    <a:lnTo>
                      <a:pt x="1847" y="405"/>
                    </a:lnTo>
                    <a:lnTo>
                      <a:pt x="1841" y="404"/>
                    </a:lnTo>
                    <a:lnTo>
                      <a:pt x="1835" y="405"/>
                    </a:lnTo>
                    <a:lnTo>
                      <a:pt x="1830" y="407"/>
                    </a:lnTo>
                    <a:lnTo>
                      <a:pt x="1825" y="411"/>
                    </a:lnTo>
                    <a:lnTo>
                      <a:pt x="1820" y="415"/>
                    </a:lnTo>
                    <a:lnTo>
                      <a:pt x="1816" y="420"/>
                    </a:lnTo>
                    <a:lnTo>
                      <a:pt x="1814" y="426"/>
                    </a:lnTo>
                    <a:lnTo>
                      <a:pt x="1812" y="432"/>
                    </a:lnTo>
                    <a:lnTo>
                      <a:pt x="1812" y="440"/>
                    </a:lnTo>
                    <a:lnTo>
                      <a:pt x="1870" y="440"/>
                    </a:lnTo>
                    <a:close/>
                    <a:moveTo>
                      <a:pt x="242" y="773"/>
                    </a:moveTo>
                    <a:lnTo>
                      <a:pt x="281" y="785"/>
                    </a:lnTo>
                    <a:lnTo>
                      <a:pt x="279" y="794"/>
                    </a:lnTo>
                    <a:lnTo>
                      <a:pt x="275" y="801"/>
                    </a:lnTo>
                    <a:lnTo>
                      <a:pt x="272" y="808"/>
                    </a:lnTo>
                    <a:lnTo>
                      <a:pt x="269" y="815"/>
                    </a:lnTo>
                    <a:lnTo>
                      <a:pt x="265" y="821"/>
                    </a:lnTo>
                    <a:lnTo>
                      <a:pt x="261" y="826"/>
                    </a:lnTo>
                    <a:lnTo>
                      <a:pt x="256" y="831"/>
                    </a:lnTo>
                    <a:lnTo>
                      <a:pt x="250" y="835"/>
                    </a:lnTo>
                    <a:lnTo>
                      <a:pt x="245" y="839"/>
                    </a:lnTo>
                    <a:lnTo>
                      <a:pt x="240" y="842"/>
                    </a:lnTo>
                    <a:lnTo>
                      <a:pt x="234" y="845"/>
                    </a:lnTo>
                    <a:lnTo>
                      <a:pt x="227" y="847"/>
                    </a:lnTo>
                    <a:lnTo>
                      <a:pt x="220" y="849"/>
                    </a:lnTo>
                    <a:lnTo>
                      <a:pt x="213" y="850"/>
                    </a:lnTo>
                    <a:lnTo>
                      <a:pt x="205" y="851"/>
                    </a:lnTo>
                    <a:lnTo>
                      <a:pt x="198" y="851"/>
                    </a:lnTo>
                    <a:lnTo>
                      <a:pt x="187" y="851"/>
                    </a:lnTo>
                    <a:lnTo>
                      <a:pt x="178" y="850"/>
                    </a:lnTo>
                    <a:lnTo>
                      <a:pt x="170" y="847"/>
                    </a:lnTo>
                    <a:lnTo>
                      <a:pt x="161" y="844"/>
                    </a:lnTo>
                    <a:lnTo>
                      <a:pt x="153" y="840"/>
                    </a:lnTo>
                    <a:lnTo>
                      <a:pt x="146" y="836"/>
                    </a:lnTo>
                    <a:lnTo>
                      <a:pt x="138" y="830"/>
                    </a:lnTo>
                    <a:lnTo>
                      <a:pt x="132" y="824"/>
                    </a:lnTo>
                    <a:lnTo>
                      <a:pt x="126" y="816"/>
                    </a:lnTo>
                    <a:lnTo>
                      <a:pt x="120" y="808"/>
                    </a:lnTo>
                    <a:lnTo>
                      <a:pt x="116" y="800"/>
                    </a:lnTo>
                    <a:lnTo>
                      <a:pt x="113" y="791"/>
                    </a:lnTo>
                    <a:lnTo>
                      <a:pt x="110" y="781"/>
                    </a:lnTo>
                    <a:lnTo>
                      <a:pt x="108" y="770"/>
                    </a:lnTo>
                    <a:lnTo>
                      <a:pt x="107" y="759"/>
                    </a:lnTo>
                    <a:lnTo>
                      <a:pt x="106" y="747"/>
                    </a:lnTo>
                    <a:lnTo>
                      <a:pt x="107" y="734"/>
                    </a:lnTo>
                    <a:lnTo>
                      <a:pt x="108" y="723"/>
                    </a:lnTo>
                    <a:lnTo>
                      <a:pt x="110" y="712"/>
                    </a:lnTo>
                    <a:lnTo>
                      <a:pt x="113" y="701"/>
                    </a:lnTo>
                    <a:lnTo>
                      <a:pt x="116" y="692"/>
                    </a:lnTo>
                    <a:lnTo>
                      <a:pt x="120" y="683"/>
                    </a:lnTo>
                    <a:lnTo>
                      <a:pt x="126" y="675"/>
                    </a:lnTo>
                    <a:lnTo>
                      <a:pt x="132" y="668"/>
                    </a:lnTo>
                    <a:lnTo>
                      <a:pt x="139" y="661"/>
                    </a:lnTo>
                    <a:lnTo>
                      <a:pt x="146" y="655"/>
                    </a:lnTo>
                    <a:lnTo>
                      <a:pt x="154" y="650"/>
                    </a:lnTo>
                    <a:lnTo>
                      <a:pt x="162" y="646"/>
                    </a:lnTo>
                    <a:lnTo>
                      <a:pt x="171" y="643"/>
                    </a:lnTo>
                    <a:lnTo>
                      <a:pt x="180" y="641"/>
                    </a:lnTo>
                    <a:lnTo>
                      <a:pt x="190" y="639"/>
                    </a:lnTo>
                    <a:lnTo>
                      <a:pt x="200" y="638"/>
                    </a:lnTo>
                    <a:lnTo>
                      <a:pt x="209" y="639"/>
                    </a:lnTo>
                    <a:lnTo>
                      <a:pt x="218" y="641"/>
                    </a:lnTo>
                    <a:lnTo>
                      <a:pt x="225" y="643"/>
                    </a:lnTo>
                    <a:lnTo>
                      <a:pt x="234" y="645"/>
                    </a:lnTo>
                    <a:lnTo>
                      <a:pt x="241" y="648"/>
                    </a:lnTo>
                    <a:lnTo>
                      <a:pt x="247" y="652"/>
                    </a:lnTo>
                    <a:lnTo>
                      <a:pt x="253" y="656"/>
                    </a:lnTo>
                    <a:lnTo>
                      <a:pt x="260" y="662"/>
                    </a:lnTo>
                    <a:lnTo>
                      <a:pt x="266" y="669"/>
                    </a:lnTo>
                    <a:lnTo>
                      <a:pt x="271" y="677"/>
                    </a:lnTo>
                    <a:lnTo>
                      <a:pt x="277" y="688"/>
                    </a:lnTo>
                    <a:lnTo>
                      <a:pt x="281" y="699"/>
                    </a:lnTo>
                    <a:lnTo>
                      <a:pt x="240" y="709"/>
                    </a:lnTo>
                    <a:lnTo>
                      <a:pt x="238" y="701"/>
                    </a:lnTo>
                    <a:lnTo>
                      <a:pt x="235" y="695"/>
                    </a:lnTo>
                    <a:lnTo>
                      <a:pt x="230" y="689"/>
                    </a:lnTo>
                    <a:lnTo>
                      <a:pt x="225" y="684"/>
                    </a:lnTo>
                    <a:lnTo>
                      <a:pt x="220" y="680"/>
                    </a:lnTo>
                    <a:lnTo>
                      <a:pt x="213" y="677"/>
                    </a:lnTo>
                    <a:lnTo>
                      <a:pt x="205" y="675"/>
                    </a:lnTo>
                    <a:lnTo>
                      <a:pt x="198" y="675"/>
                    </a:lnTo>
                    <a:lnTo>
                      <a:pt x="193" y="675"/>
                    </a:lnTo>
                    <a:lnTo>
                      <a:pt x="187" y="676"/>
                    </a:lnTo>
                    <a:lnTo>
                      <a:pt x="182" y="677"/>
                    </a:lnTo>
                    <a:lnTo>
                      <a:pt x="178" y="679"/>
                    </a:lnTo>
                    <a:lnTo>
                      <a:pt x="174" y="681"/>
                    </a:lnTo>
                    <a:lnTo>
                      <a:pt x="170" y="684"/>
                    </a:lnTo>
                    <a:lnTo>
                      <a:pt x="166" y="687"/>
                    </a:lnTo>
                    <a:lnTo>
                      <a:pt x="162" y="691"/>
                    </a:lnTo>
                    <a:lnTo>
                      <a:pt x="158" y="695"/>
                    </a:lnTo>
                    <a:lnTo>
                      <a:pt x="156" y="700"/>
                    </a:lnTo>
                    <a:lnTo>
                      <a:pt x="153" y="706"/>
                    </a:lnTo>
                    <a:lnTo>
                      <a:pt x="152" y="712"/>
                    </a:lnTo>
                    <a:lnTo>
                      <a:pt x="149" y="727"/>
                    </a:lnTo>
                    <a:lnTo>
                      <a:pt x="148" y="744"/>
                    </a:lnTo>
                    <a:lnTo>
                      <a:pt x="149" y="763"/>
                    </a:lnTo>
                    <a:lnTo>
                      <a:pt x="152" y="778"/>
                    </a:lnTo>
                    <a:lnTo>
                      <a:pt x="153" y="784"/>
                    </a:lnTo>
                    <a:lnTo>
                      <a:pt x="156" y="790"/>
                    </a:lnTo>
                    <a:lnTo>
                      <a:pt x="158" y="795"/>
                    </a:lnTo>
                    <a:lnTo>
                      <a:pt x="161" y="800"/>
                    </a:lnTo>
                    <a:lnTo>
                      <a:pt x="166" y="804"/>
                    </a:lnTo>
                    <a:lnTo>
                      <a:pt x="169" y="807"/>
                    </a:lnTo>
                    <a:lnTo>
                      <a:pt x="173" y="810"/>
                    </a:lnTo>
                    <a:lnTo>
                      <a:pt x="177" y="812"/>
                    </a:lnTo>
                    <a:lnTo>
                      <a:pt x="182" y="814"/>
                    </a:lnTo>
                    <a:lnTo>
                      <a:pt x="186" y="815"/>
                    </a:lnTo>
                    <a:lnTo>
                      <a:pt x="192" y="816"/>
                    </a:lnTo>
                    <a:lnTo>
                      <a:pt x="197" y="816"/>
                    </a:lnTo>
                    <a:lnTo>
                      <a:pt x="205" y="815"/>
                    </a:lnTo>
                    <a:lnTo>
                      <a:pt x="213" y="814"/>
                    </a:lnTo>
                    <a:lnTo>
                      <a:pt x="219" y="810"/>
                    </a:lnTo>
                    <a:lnTo>
                      <a:pt x="225" y="806"/>
                    </a:lnTo>
                    <a:lnTo>
                      <a:pt x="230" y="800"/>
                    </a:lnTo>
                    <a:lnTo>
                      <a:pt x="235" y="792"/>
                    </a:lnTo>
                    <a:lnTo>
                      <a:pt x="239" y="783"/>
                    </a:lnTo>
                    <a:lnTo>
                      <a:pt x="242" y="773"/>
                    </a:lnTo>
                    <a:close/>
                    <a:moveTo>
                      <a:pt x="354" y="643"/>
                    </a:moveTo>
                    <a:lnTo>
                      <a:pt x="354" y="718"/>
                    </a:lnTo>
                    <a:lnTo>
                      <a:pt x="358" y="713"/>
                    </a:lnTo>
                    <a:lnTo>
                      <a:pt x="363" y="708"/>
                    </a:lnTo>
                    <a:lnTo>
                      <a:pt x="369" y="704"/>
                    </a:lnTo>
                    <a:lnTo>
                      <a:pt x="374" y="701"/>
                    </a:lnTo>
                    <a:lnTo>
                      <a:pt x="379" y="699"/>
                    </a:lnTo>
                    <a:lnTo>
                      <a:pt x="385" y="697"/>
                    </a:lnTo>
                    <a:lnTo>
                      <a:pt x="392" y="696"/>
                    </a:lnTo>
                    <a:lnTo>
                      <a:pt x="398" y="696"/>
                    </a:lnTo>
                    <a:lnTo>
                      <a:pt x="404" y="696"/>
                    </a:lnTo>
                    <a:lnTo>
                      <a:pt x="411" y="697"/>
                    </a:lnTo>
                    <a:lnTo>
                      <a:pt x="417" y="699"/>
                    </a:lnTo>
                    <a:lnTo>
                      <a:pt x="422" y="701"/>
                    </a:lnTo>
                    <a:lnTo>
                      <a:pt x="427" y="703"/>
                    </a:lnTo>
                    <a:lnTo>
                      <a:pt x="432" y="706"/>
                    </a:lnTo>
                    <a:lnTo>
                      <a:pt x="435" y="710"/>
                    </a:lnTo>
                    <a:lnTo>
                      <a:pt x="438" y="714"/>
                    </a:lnTo>
                    <a:lnTo>
                      <a:pt x="443" y="722"/>
                    </a:lnTo>
                    <a:lnTo>
                      <a:pt x="445" y="731"/>
                    </a:lnTo>
                    <a:lnTo>
                      <a:pt x="447" y="743"/>
                    </a:lnTo>
                    <a:lnTo>
                      <a:pt x="447" y="761"/>
                    </a:lnTo>
                    <a:lnTo>
                      <a:pt x="447" y="848"/>
                    </a:lnTo>
                    <a:lnTo>
                      <a:pt x="410" y="848"/>
                    </a:lnTo>
                    <a:lnTo>
                      <a:pt x="410" y="770"/>
                    </a:lnTo>
                    <a:lnTo>
                      <a:pt x="408" y="750"/>
                    </a:lnTo>
                    <a:lnTo>
                      <a:pt x="406" y="739"/>
                    </a:lnTo>
                    <a:lnTo>
                      <a:pt x="403" y="734"/>
                    </a:lnTo>
                    <a:lnTo>
                      <a:pt x="399" y="729"/>
                    </a:lnTo>
                    <a:lnTo>
                      <a:pt x="396" y="728"/>
                    </a:lnTo>
                    <a:lnTo>
                      <a:pt x="393" y="727"/>
                    </a:lnTo>
                    <a:lnTo>
                      <a:pt x="390" y="726"/>
                    </a:lnTo>
                    <a:lnTo>
                      <a:pt x="385" y="726"/>
                    </a:lnTo>
                    <a:lnTo>
                      <a:pt x="380" y="726"/>
                    </a:lnTo>
                    <a:lnTo>
                      <a:pt x="376" y="727"/>
                    </a:lnTo>
                    <a:lnTo>
                      <a:pt x="372" y="728"/>
                    </a:lnTo>
                    <a:lnTo>
                      <a:pt x="368" y="730"/>
                    </a:lnTo>
                    <a:lnTo>
                      <a:pt x="365" y="733"/>
                    </a:lnTo>
                    <a:lnTo>
                      <a:pt x="361" y="736"/>
                    </a:lnTo>
                    <a:lnTo>
                      <a:pt x="359" y="740"/>
                    </a:lnTo>
                    <a:lnTo>
                      <a:pt x="357" y="745"/>
                    </a:lnTo>
                    <a:lnTo>
                      <a:pt x="355" y="750"/>
                    </a:lnTo>
                    <a:lnTo>
                      <a:pt x="354" y="757"/>
                    </a:lnTo>
                    <a:lnTo>
                      <a:pt x="354" y="765"/>
                    </a:lnTo>
                    <a:lnTo>
                      <a:pt x="354" y="774"/>
                    </a:lnTo>
                    <a:lnTo>
                      <a:pt x="354" y="848"/>
                    </a:lnTo>
                    <a:lnTo>
                      <a:pt x="315" y="848"/>
                    </a:lnTo>
                    <a:lnTo>
                      <a:pt x="315" y="643"/>
                    </a:lnTo>
                    <a:lnTo>
                      <a:pt x="354" y="643"/>
                    </a:lnTo>
                    <a:close/>
                    <a:moveTo>
                      <a:pt x="515" y="744"/>
                    </a:moveTo>
                    <a:lnTo>
                      <a:pt x="480" y="738"/>
                    </a:lnTo>
                    <a:lnTo>
                      <a:pt x="484" y="728"/>
                    </a:lnTo>
                    <a:lnTo>
                      <a:pt x="488" y="719"/>
                    </a:lnTo>
                    <a:lnTo>
                      <a:pt x="493" y="712"/>
                    </a:lnTo>
                    <a:lnTo>
                      <a:pt x="501" y="706"/>
                    </a:lnTo>
                    <a:lnTo>
                      <a:pt x="508" y="702"/>
                    </a:lnTo>
                    <a:lnTo>
                      <a:pt x="518" y="698"/>
                    </a:lnTo>
                    <a:lnTo>
                      <a:pt x="530" y="696"/>
                    </a:lnTo>
                    <a:lnTo>
                      <a:pt x="544" y="696"/>
                    </a:lnTo>
                    <a:lnTo>
                      <a:pt x="555" y="696"/>
                    </a:lnTo>
                    <a:lnTo>
                      <a:pt x="566" y="697"/>
                    </a:lnTo>
                    <a:lnTo>
                      <a:pt x="574" y="699"/>
                    </a:lnTo>
                    <a:lnTo>
                      <a:pt x="581" y="702"/>
                    </a:lnTo>
                    <a:lnTo>
                      <a:pt x="588" y="705"/>
                    </a:lnTo>
                    <a:lnTo>
                      <a:pt x="592" y="709"/>
                    </a:lnTo>
                    <a:lnTo>
                      <a:pt x="596" y="713"/>
                    </a:lnTo>
                    <a:lnTo>
                      <a:pt x="599" y="718"/>
                    </a:lnTo>
                    <a:lnTo>
                      <a:pt x="601" y="723"/>
                    </a:lnTo>
                    <a:lnTo>
                      <a:pt x="603" y="731"/>
                    </a:lnTo>
                    <a:lnTo>
                      <a:pt x="604" y="741"/>
                    </a:lnTo>
                    <a:lnTo>
                      <a:pt x="604" y="753"/>
                    </a:lnTo>
                    <a:lnTo>
                      <a:pt x="603" y="799"/>
                    </a:lnTo>
                    <a:lnTo>
                      <a:pt x="604" y="816"/>
                    </a:lnTo>
                    <a:lnTo>
                      <a:pt x="605" y="828"/>
                    </a:lnTo>
                    <a:lnTo>
                      <a:pt x="609" y="838"/>
                    </a:lnTo>
                    <a:lnTo>
                      <a:pt x="613" y="848"/>
                    </a:lnTo>
                    <a:lnTo>
                      <a:pt x="575" y="848"/>
                    </a:lnTo>
                    <a:lnTo>
                      <a:pt x="573" y="843"/>
                    </a:lnTo>
                    <a:lnTo>
                      <a:pt x="571" y="836"/>
                    </a:lnTo>
                    <a:lnTo>
                      <a:pt x="570" y="833"/>
                    </a:lnTo>
                    <a:lnTo>
                      <a:pt x="570" y="832"/>
                    </a:lnTo>
                    <a:lnTo>
                      <a:pt x="565" y="836"/>
                    </a:lnTo>
                    <a:lnTo>
                      <a:pt x="559" y="840"/>
                    </a:lnTo>
                    <a:lnTo>
                      <a:pt x="554" y="844"/>
                    </a:lnTo>
                    <a:lnTo>
                      <a:pt x="549" y="846"/>
                    </a:lnTo>
                    <a:lnTo>
                      <a:pt x="543" y="848"/>
                    </a:lnTo>
                    <a:lnTo>
                      <a:pt x="537" y="850"/>
                    </a:lnTo>
                    <a:lnTo>
                      <a:pt x="531" y="851"/>
                    </a:lnTo>
                    <a:lnTo>
                      <a:pt x="525" y="851"/>
                    </a:lnTo>
                    <a:lnTo>
                      <a:pt x="514" y="850"/>
                    </a:lnTo>
                    <a:lnTo>
                      <a:pt x="505" y="848"/>
                    </a:lnTo>
                    <a:lnTo>
                      <a:pt x="496" y="844"/>
                    </a:lnTo>
                    <a:lnTo>
                      <a:pt x="489" y="839"/>
                    </a:lnTo>
                    <a:lnTo>
                      <a:pt x="484" y="832"/>
                    </a:lnTo>
                    <a:lnTo>
                      <a:pt x="480" y="825"/>
                    </a:lnTo>
                    <a:lnTo>
                      <a:pt x="477" y="817"/>
                    </a:lnTo>
                    <a:lnTo>
                      <a:pt x="477" y="807"/>
                    </a:lnTo>
                    <a:lnTo>
                      <a:pt x="477" y="801"/>
                    </a:lnTo>
                    <a:lnTo>
                      <a:pt x="478" y="796"/>
                    </a:lnTo>
                    <a:lnTo>
                      <a:pt x="480" y="790"/>
                    </a:lnTo>
                    <a:lnTo>
                      <a:pt x="482" y="785"/>
                    </a:lnTo>
                    <a:lnTo>
                      <a:pt x="485" y="781"/>
                    </a:lnTo>
                    <a:lnTo>
                      <a:pt x="489" y="777"/>
                    </a:lnTo>
                    <a:lnTo>
                      <a:pt x="493" y="773"/>
                    </a:lnTo>
                    <a:lnTo>
                      <a:pt x="499" y="770"/>
                    </a:lnTo>
                    <a:lnTo>
                      <a:pt x="511" y="765"/>
                    </a:lnTo>
                    <a:lnTo>
                      <a:pt x="529" y="761"/>
                    </a:lnTo>
                    <a:lnTo>
                      <a:pt x="542" y="759"/>
                    </a:lnTo>
                    <a:lnTo>
                      <a:pt x="552" y="756"/>
                    </a:lnTo>
                    <a:lnTo>
                      <a:pt x="560" y="753"/>
                    </a:lnTo>
                    <a:lnTo>
                      <a:pt x="567" y="750"/>
                    </a:lnTo>
                    <a:lnTo>
                      <a:pt x="567" y="747"/>
                    </a:lnTo>
                    <a:lnTo>
                      <a:pt x="566" y="741"/>
                    </a:lnTo>
                    <a:lnTo>
                      <a:pt x="566" y="737"/>
                    </a:lnTo>
                    <a:lnTo>
                      <a:pt x="564" y="733"/>
                    </a:lnTo>
                    <a:lnTo>
                      <a:pt x="561" y="730"/>
                    </a:lnTo>
                    <a:lnTo>
                      <a:pt x="557" y="728"/>
                    </a:lnTo>
                    <a:lnTo>
                      <a:pt x="553" y="727"/>
                    </a:lnTo>
                    <a:lnTo>
                      <a:pt x="548" y="726"/>
                    </a:lnTo>
                    <a:lnTo>
                      <a:pt x="540" y="726"/>
                    </a:lnTo>
                    <a:lnTo>
                      <a:pt x="535" y="726"/>
                    </a:lnTo>
                    <a:lnTo>
                      <a:pt x="531" y="727"/>
                    </a:lnTo>
                    <a:lnTo>
                      <a:pt x="528" y="728"/>
                    </a:lnTo>
                    <a:lnTo>
                      <a:pt x="525" y="730"/>
                    </a:lnTo>
                    <a:lnTo>
                      <a:pt x="522" y="732"/>
                    </a:lnTo>
                    <a:lnTo>
                      <a:pt x="520" y="735"/>
                    </a:lnTo>
                    <a:lnTo>
                      <a:pt x="517" y="739"/>
                    </a:lnTo>
                    <a:lnTo>
                      <a:pt x="515" y="744"/>
                    </a:lnTo>
                    <a:close/>
                    <a:moveTo>
                      <a:pt x="567" y="777"/>
                    </a:moveTo>
                    <a:lnTo>
                      <a:pt x="557" y="780"/>
                    </a:lnTo>
                    <a:lnTo>
                      <a:pt x="544" y="783"/>
                    </a:lnTo>
                    <a:lnTo>
                      <a:pt x="530" y="786"/>
                    </a:lnTo>
                    <a:lnTo>
                      <a:pt x="523" y="790"/>
                    </a:lnTo>
                    <a:lnTo>
                      <a:pt x="518" y="793"/>
                    </a:lnTo>
                    <a:lnTo>
                      <a:pt x="516" y="796"/>
                    </a:lnTo>
                    <a:lnTo>
                      <a:pt x="515" y="799"/>
                    </a:lnTo>
                    <a:lnTo>
                      <a:pt x="514" y="803"/>
                    </a:lnTo>
                    <a:lnTo>
                      <a:pt x="515" y="807"/>
                    </a:lnTo>
                    <a:lnTo>
                      <a:pt x="516" y="811"/>
                    </a:lnTo>
                    <a:lnTo>
                      <a:pt x="518" y="815"/>
                    </a:lnTo>
                    <a:lnTo>
                      <a:pt x="521" y="818"/>
                    </a:lnTo>
                    <a:lnTo>
                      <a:pt x="524" y="820"/>
                    </a:lnTo>
                    <a:lnTo>
                      <a:pt x="528" y="822"/>
                    </a:lnTo>
                    <a:lnTo>
                      <a:pt x="531" y="823"/>
                    </a:lnTo>
                    <a:lnTo>
                      <a:pt x="536" y="824"/>
                    </a:lnTo>
                    <a:lnTo>
                      <a:pt x="542" y="823"/>
                    </a:lnTo>
                    <a:lnTo>
                      <a:pt x="546" y="822"/>
                    </a:lnTo>
                    <a:lnTo>
                      <a:pt x="551" y="820"/>
                    </a:lnTo>
                    <a:lnTo>
                      <a:pt x="556" y="817"/>
                    </a:lnTo>
                    <a:lnTo>
                      <a:pt x="559" y="814"/>
                    </a:lnTo>
                    <a:lnTo>
                      <a:pt x="561" y="811"/>
                    </a:lnTo>
                    <a:lnTo>
                      <a:pt x="564" y="807"/>
                    </a:lnTo>
                    <a:lnTo>
                      <a:pt x="565" y="804"/>
                    </a:lnTo>
                    <a:lnTo>
                      <a:pt x="566" y="796"/>
                    </a:lnTo>
                    <a:lnTo>
                      <a:pt x="567" y="785"/>
                    </a:lnTo>
                    <a:lnTo>
                      <a:pt x="567" y="777"/>
                    </a:lnTo>
                    <a:close/>
                    <a:moveTo>
                      <a:pt x="679" y="848"/>
                    </a:moveTo>
                    <a:lnTo>
                      <a:pt x="641" y="848"/>
                    </a:lnTo>
                    <a:lnTo>
                      <a:pt x="641" y="699"/>
                    </a:lnTo>
                    <a:lnTo>
                      <a:pt x="677" y="699"/>
                    </a:lnTo>
                    <a:lnTo>
                      <a:pt x="677" y="720"/>
                    </a:lnTo>
                    <a:lnTo>
                      <a:pt x="681" y="713"/>
                    </a:lnTo>
                    <a:lnTo>
                      <a:pt x="685" y="708"/>
                    </a:lnTo>
                    <a:lnTo>
                      <a:pt x="689" y="703"/>
                    </a:lnTo>
                    <a:lnTo>
                      <a:pt x="692" y="700"/>
                    </a:lnTo>
                    <a:lnTo>
                      <a:pt x="697" y="698"/>
                    </a:lnTo>
                    <a:lnTo>
                      <a:pt x="701" y="697"/>
                    </a:lnTo>
                    <a:lnTo>
                      <a:pt x="705" y="696"/>
                    </a:lnTo>
                    <a:lnTo>
                      <a:pt x="709" y="696"/>
                    </a:lnTo>
                    <a:lnTo>
                      <a:pt x="715" y="696"/>
                    </a:lnTo>
                    <a:lnTo>
                      <a:pt x="722" y="698"/>
                    </a:lnTo>
                    <a:lnTo>
                      <a:pt x="728" y="700"/>
                    </a:lnTo>
                    <a:lnTo>
                      <a:pt x="734" y="703"/>
                    </a:lnTo>
                    <a:lnTo>
                      <a:pt x="723" y="737"/>
                    </a:lnTo>
                    <a:lnTo>
                      <a:pt x="717" y="734"/>
                    </a:lnTo>
                    <a:lnTo>
                      <a:pt x="713" y="732"/>
                    </a:lnTo>
                    <a:lnTo>
                      <a:pt x="709" y="731"/>
                    </a:lnTo>
                    <a:lnTo>
                      <a:pt x="705" y="731"/>
                    </a:lnTo>
                    <a:lnTo>
                      <a:pt x="701" y="731"/>
                    </a:lnTo>
                    <a:lnTo>
                      <a:pt x="698" y="732"/>
                    </a:lnTo>
                    <a:lnTo>
                      <a:pt x="693" y="733"/>
                    </a:lnTo>
                    <a:lnTo>
                      <a:pt x="691" y="735"/>
                    </a:lnTo>
                    <a:lnTo>
                      <a:pt x="688" y="738"/>
                    </a:lnTo>
                    <a:lnTo>
                      <a:pt x="686" y="742"/>
                    </a:lnTo>
                    <a:lnTo>
                      <a:pt x="684" y="746"/>
                    </a:lnTo>
                    <a:lnTo>
                      <a:pt x="682" y="752"/>
                    </a:lnTo>
                    <a:lnTo>
                      <a:pt x="681" y="760"/>
                    </a:lnTo>
                    <a:lnTo>
                      <a:pt x="680" y="771"/>
                    </a:lnTo>
                    <a:lnTo>
                      <a:pt x="679" y="785"/>
                    </a:lnTo>
                    <a:lnTo>
                      <a:pt x="679" y="802"/>
                    </a:lnTo>
                    <a:lnTo>
                      <a:pt x="679" y="848"/>
                    </a:lnTo>
                    <a:close/>
                    <a:moveTo>
                      <a:pt x="780" y="744"/>
                    </a:moveTo>
                    <a:lnTo>
                      <a:pt x="745" y="738"/>
                    </a:lnTo>
                    <a:lnTo>
                      <a:pt x="749" y="728"/>
                    </a:lnTo>
                    <a:lnTo>
                      <a:pt x="753" y="719"/>
                    </a:lnTo>
                    <a:lnTo>
                      <a:pt x="758" y="712"/>
                    </a:lnTo>
                    <a:lnTo>
                      <a:pt x="766" y="706"/>
                    </a:lnTo>
                    <a:lnTo>
                      <a:pt x="773" y="702"/>
                    </a:lnTo>
                    <a:lnTo>
                      <a:pt x="783" y="698"/>
                    </a:lnTo>
                    <a:lnTo>
                      <a:pt x="795" y="696"/>
                    </a:lnTo>
                    <a:lnTo>
                      <a:pt x="808" y="696"/>
                    </a:lnTo>
                    <a:lnTo>
                      <a:pt x="820" y="696"/>
                    </a:lnTo>
                    <a:lnTo>
                      <a:pt x="831" y="697"/>
                    </a:lnTo>
                    <a:lnTo>
                      <a:pt x="839" y="699"/>
                    </a:lnTo>
                    <a:lnTo>
                      <a:pt x="846" y="702"/>
                    </a:lnTo>
                    <a:lnTo>
                      <a:pt x="852" y="705"/>
                    </a:lnTo>
                    <a:lnTo>
                      <a:pt x="857" y="709"/>
                    </a:lnTo>
                    <a:lnTo>
                      <a:pt x="861" y="713"/>
                    </a:lnTo>
                    <a:lnTo>
                      <a:pt x="864" y="718"/>
                    </a:lnTo>
                    <a:lnTo>
                      <a:pt x="866" y="723"/>
                    </a:lnTo>
                    <a:lnTo>
                      <a:pt x="867" y="731"/>
                    </a:lnTo>
                    <a:lnTo>
                      <a:pt x="868" y="741"/>
                    </a:lnTo>
                    <a:lnTo>
                      <a:pt x="869" y="753"/>
                    </a:lnTo>
                    <a:lnTo>
                      <a:pt x="868" y="799"/>
                    </a:lnTo>
                    <a:lnTo>
                      <a:pt x="869" y="816"/>
                    </a:lnTo>
                    <a:lnTo>
                      <a:pt x="870" y="828"/>
                    </a:lnTo>
                    <a:lnTo>
                      <a:pt x="874" y="838"/>
                    </a:lnTo>
                    <a:lnTo>
                      <a:pt x="878" y="848"/>
                    </a:lnTo>
                    <a:lnTo>
                      <a:pt x="839" y="848"/>
                    </a:lnTo>
                    <a:lnTo>
                      <a:pt x="838" y="843"/>
                    </a:lnTo>
                    <a:lnTo>
                      <a:pt x="836" y="836"/>
                    </a:lnTo>
                    <a:lnTo>
                      <a:pt x="835" y="833"/>
                    </a:lnTo>
                    <a:lnTo>
                      <a:pt x="834" y="832"/>
                    </a:lnTo>
                    <a:lnTo>
                      <a:pt x="830" y="836"/>
                    </a:lnTo>
                    <a:lnTo>
                      <a:pt x="824" y="840"/>
                    </a:lnTo>
                    <a:lnTo>
                      <a:pt x="819" y="844"/>
                    </a:lnTo>
                    <a:lnTo>
                      <a:pt x="813" y="846"/>
                    </a:lnTo>
                    <a:lnTo>
                      <a:pt x="808" y="848"/>
                    </a:lnTo>
                    <a:lnTo>
                      <a:pt x="801" y="850"/>
                    </a:lnTo>
                    <a:lnTo>
                      <a:pt x="795" y="851"/>
                    </a:lnTo>
                    <a:lnTo>
                      <a:pt x="790" y="851"/>
                    </a:lnTo>
                    <a:lnTo>
                      <a:pt x="778" y="850"/>
                    </a:lnTo>
                    <a:lnTo>
                      <a:pt x="769" y="848"/>
                    </a:lnTo>
                    <a:lnTo>
                      <a:pt x="760" y="844"/>
                    </a:lnTo>
                    <a:lnTo>
                      <a:pt x="754" y="839"/>
                    </a:lnTo>
                    <a:lnTo>
                      <a:pt x="748" y="832"/>
                    </a:lnTo>
                    <a:lnTo>
                      <a:pt x="745" y="825"/>
                    </a:lnTo>
                    <a:lnTo>
                      <a:pt x="742" y="817"/>
                    </a:lnTo>
                    <a:lnTo>
                      <a:pt x="741" y="807"/>
                    </a:lnTo>
                    <a:lnTo>
                      <a:pt x="742" y="801"/>
                    </a:lnTo>
                    <a:lnTo>
                      <a:pt x="743" y="796"/>
                    </a:lnTo>
                    <a:lnTo>
                      <a:pt x="745" y="790"/>
                    </a:lnTo>
                    <a:lnTo>
                      <a:pt x="747" y="785"/>
                    </a:lnTo>
                    <a:lnTo>
                      <a:pt x="750" y="781"/>
                    </a:lnTo>
                    <a:lnTo>
                      <a:pt x="754" y="777"/>
                    </a:lnTo>
                    <a:lnTo>
                      <a:pt x="758" y="773"/>
                    </a:lnTo>
                    <a:lnTo>
                      <a:pt x="764" y="770"/>
                    </a:lnTo>
                    <a:lnTo>
                      <a:pt x="776" y="765"/>
                    </a:lnTo>
                    <a:lnTo>
                      <a:pt x="794" y="761"/>
                    </a:lnTo>
                    <a:lnTo>
                      <a:pt x="806" y="759"/>
                    </a:lnTo>
                    <a:lnTo>
                      <a:pt x="817" y="756"/>
                    </a:lnTo>
                    <a:lnTo>
                      <a:pt x="825" y="753"/>
                    </a:lnTo>
                    <a:lnTo>
                      <a:pt x="832" y="750"/>
                    </a:lnTo>
                    <a:lnTo>
                      <a:pt x="832" y="747"/>
                    </a:lnTo>
                    <a:lnTo>
                      <a:pt x="831" y="741"/>
                    </a:lnTo>
                    <a:lnTo>
                      <a:pt x="830" y="737"/>
                    </a:lnTo>
                    <a:lnTo>
                      <a:pt x="828" y="733"/>
                    </a:lnTo>
                    <a:lnTo>
                      <a:pt x="825" y="730"/>
                    </a:lnTo>
                    <a:lnTo>
                      <a:pt x="822" y="728"/>
                    </a:lnTo>
                    <a:lnTo>
                      <a:pt x="818" y="727"/>
                    </a:lnTo>
                    <a:lnTo>
                      <a:pt x="812" y="726"/>
                    </a:lnTo>
                    <a:lnTo>
                      <a:pt x="805" y="726"/>
                    </a:lnTo>
                    <a:lnTo>
                      <a:pt x="800" y="726"/>
                    </a:lnTo>
                    <a:lnTo>
                      <a:pt x="796" y="727"/>
                    </a:lnTo>
                    <a:lnTo>
                      <a:pt x="792" y="728"/>
                    </a:lnTo>
                    <a:lnTo>
                      <a:pt x="789" y="730"/>
                    </a:lnTo>
                    <a:lnTo>
                      <a:pt x="787" y="732"/>
                    </a:lnTo>
                    <a:lnTo>
                      <a:pt x="783" y="735"/>
                    </a:lnTo>
                    <a:lnTo>
                      <a:pt x="781" y="739"/>
                    </a:lnTo>
                    <a:lnTo>
                      <a:pt x="780" y="744"/>
                    </a:lnTo>
                    <a:close/>
                    <a:moveTo>
                      <a:pt x="832" y="777"/>
                    </a:moveTo>
                    <a:lnTo>
                      <a:pt x="821" y="780"/>
                    </a:lnTo>
                    <a:lnTo>
                      <a:pt x="808" y="783"/>
                    </a:lnTo>
                    <a:lnTo>
                      <a:pt x="795" y="786"/>
                    </a:lnTo>
                    <a:lnTo>
                      <a:pt x="787" y="790"/>
                    </a:lnTo>
                    <a:lnTo>
                      <a:pt x="783" y="793"/>
                    </a:lnTo>
                    <a:lnTo>
                      <a:pt x="781" y="796"/>
                    </a:lnTo>
                    <a:lnTo>
                      <a:pt x="780" y="799"/>
                    </a:lnTo>
                    <a:lnTo>
                      <a:pt x="779" y="803"/>
                    </a:lnTo>
                    <a:lnTo>
                      <a:pt x="779" y="807"/>
                    </a:lnTo>
                    <a:lnTo>
                      <a:pt x="781" y="811"/>
                    </a:lnTo>
                    <a:lnTo>
                      <a:pt x="782" y="815"/>
                    </a:lnTo>
                    <a:lnTo>
                      <a:pt x="786" y="818"/>
                    </a:lnTo>
                    <a:lnTo>
                      <a:pt x="789" y="820"/>
                    </a:lnTo>
                    <a:lnTo>
                      <a:pt x="792" y="822"/>
                    </a:lnTo>
                    <a:lnTo>
                      <a:pt x="796" y="823"/>
                    </a:lnTo>
                    <a:lnTo>
                      <a:pt x="800" y="824"/>
                    </a:lnTo>
                    <a:lnTo>
                      <a:pt x="805" y="823"/>
                    </a:lnTo>
                    <a:lnTo>
                      <a:pt x="811" y="822"/>
                    </a:lnTo>
                    <a:lnTo>
                      <a:pt x="816" y="820"/>
                    </a:lnTo>
                    <a:lnTo>
                      <a:pt x="820" y="817"/>
                    </a:lnTo>
                    <a:lnTo>
                      <a:pt x="823" y="814"/>
                    </a:lnTo>
                    <a:lnTo>
                      <a:pt x="826" y="811"/>
                    </a:lnTo>
                    <a:lnTo>
                      <a:pt x="828" y="807"/>
                    </a:lnTo>
                    <a:lnTo>
                      <a:pt x="830" y="804"/>
                    </a:lnTo>
                    <a:lnTo>
                      <a:pt x="831" y="796"/>
                    </a:lnTo>
                    <a:lnTo>
                      <a:pt x="832" y="785"/>
                    </a:lnTo>
                    <a:lnTo>
                      <a:pt x="832" y="777"/>
                    </a:lnTo>
                    <a:close/>
                    <a:moveTo>
                      <a:pt x="1034" y="743"/>
                    </a:moveTo>
                    <a:lnTo>
                      <a:pt x="996" y="750"/>
                    </a:lnTo>
                    <a:lnTo>
                      <a:pt x="994" y="744"/>
                    </a:lnTo>
                    <a:lnTo>
                      <a:pt x="993" y="740"/>
                    </a:lnTo>
                    <a:lnTo>
                      <a:pt x="990" y="736"/>
                    </a:lnTo>
                    <a:lnTo>
                      <a:pt x="987" y="732"/>
                    </a:lnTo>
                    <a:lnTo>
                      <a:pt x="984" y="730"/>
                    </a:lnTo>
                    <a:lnTo>
                      <a:pt x="979" y="728"/>
                    </a:lnTo>
                    <a:lnTo>
                      <a:pt x="974" y="727"/>
                    </a:lnTo>
                    <a:lnTo>
                      <a:pt x="969" y="727"/>
                    </a:lnTo>
                    <a:lnTo>
                      <a:pt x="963" y="727"/>
                    </a:lnTo>
                    <a:lnTo>
                      <a:pt x="956" y="729"/>
                    </a:lnTo>
                    <a:lnTo>
                      <a:pt x="951" y="732"/>
                    </a:lnTo>
                    <a:lnTo>
                      <a:pt x="947" y="737"/>
                    </a:lnTo>
                    <a:lnTo>
                      <a:pt x="943" y="743"/>
                    </a:lnTo>
                    <a:lnTo>
                      <a:pt x="940" y="750"/>
                    </a:lnTo>
                    <a:lnTo>
                      <a:pt x="938" y="760"/>
                    </a:lnTo>
                    <a:lnTo>
                      <a:pt x="937" y="771"/>
                    </a:lnTo>
                    <a:lnTo>
                      <a:pt x="938" y="784"/>
                    </a:lnTo>
                    <a:lnTo>
                      <a:pt x="940" y="794"/>
                    </a:lnTo>
                    <a:lnTo>
                      <a:pt x="943" y="802"/>
                    </a:lnTo>
                    <a:lnTo>
                      <a:pt x="947" y="808"/>
                    </a:lnTo>
                    <a:lnTo>
                      <a:pt x="951" y="813"/>
                    </a:lnTo>
                    <a:lnTo>
                      <a:pt x="956" y="817"/>
                    </a:lnTo>
                    <a:lnTo>
                      <a:pt x="963" y="819"/>
                    </a:lnTo>
                    <a:lnTo>
                      <a:pt x="970" y="819"/>
                    </a:lnTo>
                    <a:lnTo>
                      <a:pt x="975" y="819"/>
                    </a:lnTo>
                    <a:lnTo>
                      <a:pt x="979" y="818"/>
                    </a:lnTo>
                    <a:lnTo>
                      <a:pt x="984" y="816"/>
                    </a:lnTo>
                    <a:lnTo>
                      <a:pt x="988" y="813"/>
                    </a:lnTo>
                    <a:lnTo>
                      <a:pt x="991" y="809"/>
                    </a:lnTo>
                    <a:lnTo>
                      <a:pt x="994" y="804"/>
                    </a:lnTo>
                    <a:lnTo>
                      <a:pt x="996" y="798"/>
                    </a:lnTo>
                    <a:lnTo>
                      <a:pt x="997" y="791"/>
                    </a:lnTo>
                    <a:lnTo>
                      <a:pt x="1036" y="798"/>
                    </a:lnTo>
                    <a:lnTo>
                      <a:pt x="1032" y="810"/>
                    </a:lnTo>
                    <a:lnTo>
                      <a:pt x="1026" y="821"/>
                    </a:lnTo>
                    <a:lnTo>
                      <a:pt x="1023" y="826"/>
                    </a:lnTo>
                    <a:lnTo>
                      <a:pt x="1020" y="830"/>
                    </a:lnTo>
                    <a:lnTo>
                      <a:pt x="1017" y="834"/>
                    </a:lnTo>
                    <a:lnTo>
                      <a:pt x="1013" y="838"/>
                    </a:lnTo>
                    <a:lnTo>
                      <a:pt x="1009" y="841"/>
                    </a:lnTo>
                    <a:lnTo>
                      <a:pt x="1003" y="844"/>
                    </a:lnTo>
                    <a:lnTo>
                      <a:pt x="998" y="846"/>
                    </a:lnTo>
                    <a:lnTo>
                      <a:pt x="993" y="848"/>
                    </a:lnTo>
                    <a:lnTo>
                      <a:pt x="981" y="850"/>
                    </a:lnTo>
                    <a:lnTo>
                      <a:pt x="968" y="851"/>
                    </a:lnTo>
                    <a:lnTo>
                      <a:pt x="960" y="851"/>
                    </a:lnTo>
                    <a:lnTo>
                      <a:pt x="953" y="850"/>
                    </a:lnTo>
                    <a:lnTo>
                      <a:pt x="946" y="848"/>
                    </a:lnTo>
                    <a:lnTo>
                      <a:pt x="940" y="846"/>
                    </a:lnTo>
                    <a:lnTo>
                      <a:pt x="933" y="843"/>
                    </a:lnTo>
                    <a:lnTo>
                      <a:pt x="928" y="840"/>
                    </a:lnTo>
                    <a:lnTo>
                      <a:pt x="922" y="836"/>
                    </a:lnTo>
                    <a:lnTo>
                      <a:pt x="918" y="831"/>
                    </a:lnTo>
                    <a:lnTo>
                      <a:pt x="913" y="825"/>
                    </a:lnTo>
                    <a:lnTo>
                      <a:pt x="909" y="820"/>
                    </a:lnTo>
                    <a:lnTo>
                      <a:pt x="906" y="813"/>
                    </a:lnTo>
                    <a:lnTo>
                      <a:pt x="903" y="806"/>
                    </a:lnTo>
                    <a:lnTo>
                      <a:pt x="901" y="799"/>
                    </a:lnTo>
                    <a:lnTo>
                      <a:pt x="900" y="791"/>
                    </a:lnTo>
                    <a:lnTo>
                      <a:pt x="899" y="783"/>
                    </a:lnTo>
                    <a:lnTo>
                      <a:pt x="899" y="774"/>
                    </a:lnTo>
                    <a:lnTo>
                      <a:pt x="899" y="765"/>
                    </a:lnTo>
                    <a:lnTo>
                      <a:pt x="900" y="757"/>
                    </a:lnTo>
                    <a:lnTo>
                      <a:pt x="901" y="748"/>
                    </a:lnTo>
                    <a:lnTo>
                      <a:pt x="903" y="741"/>
                    </a:lnTo>
                    <a:lnTo>
                      <a:pt x="906" y="734"/>
                    </a:lnTo>
                    <a:lnTo>
                      <a:pt x="909" y="727"/>
                    </a:lnTo>
                    <a:lnTo>
                      <a:pt x="913" y="722"/>
                    </a:lnTo>
                    <a:lnTo>
                      <a:pt x="918" y="716"/>
                    </a:lnTo>
                    <a:lnTo>
                      <a:pt x="923" y="711"/>
                    </a:lnTo>
                    <a:lnTo>
                      <a:pt x="928" y="707"/>
                    </a:lnTo>
                    <a:lnTo>
                      <a:pt x="933" y="704"/>
                    </a:lnTo>
                    <a:lnTo>
                      <a:pt x="940" y="701"/>
                    </a:lnTo>
                    <a:lnTo>
                      <a:pt x="947" y="699"/>
                    </a:lnTo>
                    <a:lnTo>
                      <a:pt x="953" y="697"/>
                    </a:lnTo>
                    <a:lnTo>
                      <a:pt x="960" y="696"/>
                    </a:lnTo>
                    <a:lnTo>
                      <a:pt x="969" y="696"/>
                    </a:lnTo>
                    <a:lnTo>
                      <a:pt x="981" y="696"/>
                    </a:lnTo>
                    <a:lnTo>
                      <a:pt x="993" y="699"/>
                    </a:lnTo>
                    <a:lnTo>
                      <a:pt x="1002" y="702"/>
                    </a:lnTo>
                    <a:lnTo>
                      <a:pt x="1011" y="707"/>
                    </a:lnTo>
                    <a:lnTo>
                      <a:pt x="1018" y="714"/>
                    </a:lnTo>
                    <a:lnTo>
                      <a:pt x="1024" y="722"/>
                    </a:lnTo>
                    <a:lnTo>
                      <a:pt x="1030" y="732"/>
                    </a:lnTo>
                    <a:lnTo>
                      <a:pt x="1034" y="743"/>
                    </a:lnTo>
                    <a:close/>
                    <a:moveTo>
                      <a:pt x="1129" y="699"/>
                    </a:moveTo>
                    <a:lnTo>
                      <a:pt x="1129" y="730"/>
                    </a:lnTo>
                    <a:lnTo>
                      <a:pt x="1103" y="730"/>
                    </a:lnTo>
                    <a:lnTo>
                      <a:pt x="1103" y="791"/>
                    </a:lnTo>
                    <a:lnTo>
                      <a:pt x="1103" y="805"/>
                    </a:lnTo>
                    <a:lnTo>
                      <a:pt x="1104" y="812"/>
                    </a:lnTo>
                    <a:lnTo>
                      <a:pt x="1105" y="815"/>
                    </a:lnTo>
                    <a:lnTo>
                      <a:pt x="1107" y="817"/>
                    </a:lnTo>
                    <a:lnTo>
                      <a:pt x="1110" y="818"/>
                    </a:lnTo>
                    <a:lnTo>
                      <a:pt x="1113" y="819"/>
                    </a:lnTo>
                    <a:lnTo>
                      <a:pt x="1120" y="818"/>
                    </a:lnTo>
                    <a:lnTo>
                      <a:pt x="1129" y="815"/>
                    </a:lnTo>
                    <a:lnTo>
                      <a:pt x="1132" y="845"/>
                    </a:lnTo>
                    <a:lnTo>
                      <a:pt x="1125" y="848"/>
                    </a:lnTo>
                    <a:lnTo>
                      <a:pt x="1118" y="850"/>
                    </a:lnTo>
                    <a:lnTo>
                      <a:pt x="1110" y="851"/>
                    </a:lnTo>
                    <a:lnTo>
                      <a:pt x="1102" y="851"/>
                    </a:lnTo>
                    <a:lnTo>
                      <a:pt x="1092" y="850"/>
                    </a:lnTo>
                    <a:lnTo>
                      <a:pt x="1083" y="848"/>
                    </a:lnTo>
                    <a:lnTo>
                      <a:pt x="1079" y="846"/>
                    </a:lnTo>
                    <a:lnTo>
                      <a:pt x="1076" y="844"/>
                    </a:lnTo>
                    <a:lnTo>
                      <a:pt x="1074" y="841"/>
                    </a:lnTo>
                    <a:lnTo>
                      <a:pt x="1071" y="838"/>
                    </a:lnTo>
                    <a:lnTo>
                      <a:pt x="1067" y="832"/>
                    </a:lnTo>
                    <a:lnTo>
                      <a:pt x="1065" y="823"/>
                    </a:lnTo>
                    <a:lnTo>
                      <a:pt x="1064" y="813"/>
                    </a:lnTo>
                    <a:lnTo>
                      <a:pt x="1064" y="796"/>
                    </a:lnTo>
                    <a:lnTo>
                      <a:pt x="1064" y="730"/>
                    </a:lnTo>
                    <a:lnTo>
                      <a:pt x="1046" y="730"/>
                    </a:lnTo>
                    <a:lnTo>
                      <a:pt x="1046" y="699"/>
                    </a:lnTo>
                    <a:lnTo>
                      <a:pt x="1064" y="699"/>
                    </a:lnTo>
                    <a:lnTo>
                      <a:pt x="1064" y="670"/>
                    </a:lnTo>
                    <a:lnTo>
                      <a:pt x="1103" y="647"/>
                    </a:lnTo>
                    <a:lnTo>
                      <a:pt x="1103" y="699"/>
                    </a:lnTo>
                    <a:lnTo>
                      <a:pt x="1129" y="699"/>
                    </a:lnTo>
                    <a:close/>
                    <a:moveTo>
                      <a:pt x="1240" y="801"/>
                    </a:moveTo>
                    <a:lnTo>
                      <a:pt x="1278" y="807"/>
                    </a:lnTo>
                    <a:lnTo>
                      <a:pt x="1274" y="817"/>
                    </a:lnTo>
                    <a:lnTo>
                      <a:pt x="1268" y="826"/>
                    </a:lnTo>
                    <a:lnTo>
                      <a:pt x="1262" y="834"/>
                    </a:lnTo>
                    <a:lnTo>
                      <a:pt x="1255" y="840"/>
                    </a:lnTo>
                    <a:lnTo>
                      <a:pt x="1246" y="845"/>
                    </a:lnTo>
                    <a:lnTo>
                      <a:pt x="1237" y="848"/>
                    </a:lnTo>
                    <a:lnTo>
                      <a:pt x="1226" y="850"/>
                    </a:lnTo>
                    <a:lnTo>
                      <a:pt x="1215" y="851"/>
                    </a:lnTo>
                    <a:lnTo>
                      <a:pt x="1206" y="851"/>
                    </a:lnTo>
                    <a:lnTo>
                      <a:pt x="1197" y="850"/>
                    </a:lnTo>
                    <a:lnTo>
                      <a:pt x="1190" y="848"/>
                    </a:lnTo>
                    <a:lnTo>
                      <a:pt x="1183" y="845"/>
                    </a:lnTo>
                    <a:lnTo>
                      <a:pt x="1175" y="841"/>
                    </a:lnTo>
                    <a:lnTo>
                      <a:pt x="1169" y="837"/>
                    </a:lnTo>
                    <a:lnTo>
                      <a:pt x="1164" y="832"/>
                    </a:lnTo>
                    <a:lnTo>
                      <a:pt x="1159" y="826"/>
                    </a:lnTo>
                    <a:lnTo>
                      <a:pt x="1155" y="821"/>
                    </a:lnTo>
                    <a:lnTo>
                      <a:pt x="1152" y="815"/>
                    </a:lnTo>
                    <a:lnTo>
                      <a:pt x="1150" y="809"/>
                    </a:lnTo>
                    <a:lnTo>
                      <a:pt x="1148" y="803"/>
                    </a:lnTo>
                    <a:lnTo>
                      <a:pt x="1146" y="790"/>
                    </a:lnTo>
                    <a:lnTo>
                      <a:pt x="1145" y="775"/>
                    </a:lnTo>
                    <a:lnTo>
                      <a:pt x="1145" y="766"/>
                    </a:lnTo>
                    <a:lnTo>
                      <a:pt x="1146" y="758"/>
                    </a:lnTo>
                    <a:lnTo>
                      <a:pt x="1147" y="749"/>
                    </a:lnTo>
                    <a:lnTo>
                      <a:pt x="1149" y="741"/>
                    </a:lnTo>
                    <a:lnTo>
                      <a:pt x="1152" y="734"/>
                    </a:lnTo>
                    <a:lnTo>
                      <a:pt x="1155" y="728"/>
                    </a:lnTo>
                    <a:lnTo>
                      <a:pt x="1159" y="722"/>
                    </a:lnTo>
                    <a:lnTo>
                      <a:pt x="1164" y="717"/>
                    </a:lnTo>
                    <a:lnTo>
                      <a:pt x="1168" y="712"/>
                    </a:lnTo>
                    <a:lnTo>
                      <a:pt x="1173" y="707"/>
                    </a:lnTo>
                    <a:lnTo>
                      <a:pt x="1179" y="704"/>
                    </a:lnTo>
                    <a:lnTo>
                      <a:pt x="1185" y="701"/>
                    </a:lnTo>
                    <a:lnTo>
                      <a:pt x="1191" y="699"/>
                    </a:lnTo>
                    <a:lnTo>
                      <a:pt x="1197" y="697"/>
                    </a:lnTo>
                    <a:lnTo>
                      <a:pt x="1204" y="696"/>
                    </a:lnTo>
                    <a:lnTo>
                      <a:pt x="1211" y="696"/>
                    </a:lnTo>
                    <a:lnTo>
                      <a:pt x="1219" y="696"/>
                    </a:lnTo>
                    <a:lnTo>
                      <a:pt x="1226" y="697"/>
                    </a:lnTo>
                    <a:lnTo>
                      <a:pt x="1234" y="699"/>
                    </a:lnTo>
                    <a:lnTo>
                      <a:pt x="1240" y="701"/>
                    </a:lnTo>
                    <a:lnTo>
                      <a:pt x="1246" y="704"/>
                    </a:lnTo>
                    <a:lnTo>
                      <a:pt x="1252" y="708"/>
                    </a:lnTo>
                    <a:lnTo>
                      <a:pt x="1258" y="712"/>
                    </a:lnTo>
                    <a:lnTo>
                      <a:pt x="1262" y="718"/>
                    </a:lnTo>
                    <a:lnTo>
                      <a:pt x="1266" y="723"/>
                    </a:lnTo>
                    <a:lnTo>
                      <a:pt x="1270" y="730"/>
                    </a:lnTo>
                    <a:lnTo>
                      <a:pt x="1274" y="737"/>
                    </a:lnTo>
                    <a:lnTo>
                      <a:pt x="1276" y="745"/>
                    </a:lnTo>
                    <a:lnTo>
                      <a:pt x="1278" y="754"/>
                    </a:lnTo>
                    <a:lnTo>
                      <a:pt x="1279" y="764"/>
                    </a:lnTo>
                    <a:lnTo>
                      <a:pt x="1280" y="774"/>
                    </a:lnTo>
                    <a:lnTo>
                      <a:pt x="1280" y="785"/>
                    </a:lnTo>
                    <a:lnTo>
                      <a:pt x="1184" y="785"/>
                    </a:lnTo>
                    <a:lnTo>
                      <a:pt x="1185" y="793"/>
                    </a:lnTo>
                    <a:lnTo>
                      <a:pt x="1187" y="801"/>
                    </a:lnTo>
                    <a:lnTo>
                      <a:pt x="1190" y="807"/>
                    </a:lnTo>
                    <a:lnTo>
                      <a:pt x="1193" y="812"/>
                    </a:lnTo>
                    <a:lnTo>
                      <a:pt x="1198" y="817"/>
                    </a:lnTo>
                    <a:lnTo>
                      <a:pt x="1203" y="820"/>
                    </a:lnTo>
                    <a:lnTo>
                      <a:pt x="1209" y="821"/>
                    </a:lnTo>
                    <a:lnTo>
                      <a:pt x="1215" y="822"/>
                    </a:lnTo>
                    <a:lnTo>
                      <a:pt x="1220" y="822"/>
                    </a:lnTo>
                    <a:lnTo>
                      <a:pt x="1223" y="821"/>
                    </a:lnTo>
                    <a:lnTo>
                      <a:pt x="1228" y="819"/>
                    </a:lnTo>
                    <a:lnTo>
                      <a:pt x="1231" y="817"/>
                    </a:lnTo>
                    <a:lnTo>
                      <a:pt x="1234" y="814"/>
                    </a:lnTo>
                    <a:lnTo>
                      <a:pt x="1236" y="810"/>
                    </a:lnTo>
                    <a:lnTo>
                      <a:pt x="1238" y="806"/>
                    </a:lnTo>
                    <a:lnTo>
                      <a:pt x="1240" y="801"/>
                    </a:lnTo>
                    <a:close/>
                    <a:moveTo>
                      <a:pt x="1242" y="761"/>
                    </a:moveTo>
                    <a:lnTo>
                      <a:pt x="1241" y="752"/>
                    </a:lnTo>
                    <a:lnTo>
                      <a:pt x="1240" y="745"/>
                    </a:lnTo>
                    <a:lnTo>
                      <a:pt x="1237" y="739"/>
                    </a:lnTo>
                    <a:lnTo>
                      <a:pt x="1234" y="734"/>
                    </a:lnTo>
                    <a:lnTo>
                      <a:pt x="1230" y="731"/>
                    </a:lnTo>
                    <a:lnTo>
                      <a:pt x="1224" y="728"/>
                    </a:lnTo>
                    <a:lnTo>
                      <a:pt x="1219" y="726"/>
                    </a:lnTo>
                    <a:lnTo>
                      <a:pt x="1214" y="726"/>
                    </a:lnTo>
                    <a:lnTo>
                      <a:pt x="1208" y="726"/>
                    </a:lnTo>
                    <a:lnTo>
                      <a:pt x="1202" y="728"/>
                    </a:lnTo>
                    <a:lnTo>
                      <a:pt x="1197" y="731"/>
                    </a:lnTo>
                    <a:lnTo>
                      <a:pt x="1193" y="735"/>
                    </a:lnTo>
                    <a:lnTo>
                      <a:pt x="1189" y="740"/>
                    </a:lnTo>
                    <a:lnTo>
                      <a:pt x="1187" y="746"/>
                    </a:lnTo>
                    <a:lnTo>
                      <a:pt x="1185" y="753"/>
                    </a:lnTo>
                    <a:lnTo>
                      <a:pt x="1185" y="761"/>
                    </a:lnTo>
                    <a:lnTo>
                      <a:pt x="1242" y="761"/>
                    </a:lnTo>
                    <a:close/>
                    <a:moveTo>
                      <a:pt x="1348" y="848"/>
                    </a:moveTo>
                    <a:lnTo>
                      <a:pt x="1310" y="848"/>
                    </a:lnTo>
                    <a:lnTo>
                      <a:pt x="1310" y="699"/>
                    </a:lnTo>
                    <a:lnTo>
                      <a:pt x="1346" y="699"/>
                    </a:lnTo>
                    <a:lnTo>
                      <a:pt x="1346" y="720"/>
                    </a:lnTo>
                    <a:lnTo>
                      <a:pt x="1350" y="713"/>
                    </a:lnTo>
                    <a:lnTo>
                      <a:pt x="1354" y="708"/>
                    </a:lnTo>
                    <a:lnTo>
                      <a:pt x="1358" y="703"/>
                    </a:lnTo>
                    <a:lnTo>
                      <a:pt x="1362" y="700"/>
                    </a:lnTo>
                    <a:lnTo>
                      <a:pt x="1366" y="698"/>
                    </a:lnTo>
                    <a:lnTo>
                      <a:pt x="1370" y="697"/>
                    </a:lnTo>
                    <a:lnTo>
                      <a:pt x="1374" y="696"/>
                    </a:lnTo>
                    <a:lnTo>
                      <a:pt x="1378" y="696"/>
                    </a:lnTo>
                    <a:lnTo>
                      <a:pt x="1385" y="696"/>
                    </a:lnTo>
                    <a:lnTo>
                      <a:pt x="1392" y="698"/>
                    </a:lnTo>
                    <a:lnTo>
                      <a:pt x="1398" y="700"/>
                    </a:lnTo>
                    <a:lnTo>
                      <a:pt x="1404" y="703"/>
                    </a:lnTo>
                    <a:lnTo>
                      <a:pt x="1392" y="737"/>
                    </a:lnTo>
                    <a:lnTo>
                      <a:pt x="1388" y="734"/>
                    </a:lnTo>
                    <a:lnTo>
                      <a:pt x="1383" y="732"/>
                    </a:lnTo>
                    <a:lnTo>
                      <a:pt x="1378" y="731"/>
                    </a:lnTo>
                    <a:lnTo>
                      <a:pt x="1374" y="731"/>
                    </a:lnTo>
                    <a:lnTo>
                      <a:pt x="1370" y="731"/>
                    </a:lnTo>
                    <a:lnTo>
                      <a:pt x="1367" y="732"/>
                    </a:lnTo>
                    <a:lnTo>
                      <a:pt x="1364" y="733"/>
                    </a:lnTo>
                    <a:lnTo>
                      <a:pt x="1361" y="735"/>
                    </a:lnTo>
                    <a:lnTo>
                      <a:pt x="1357" y="738"/>
                    </a:lnTo>
                    <a:lnTo>
                      <a:pt x="1355" y="742"/>
                    </a:lnTo>
                    <a:lnTo>
                      <a:pt x="1353" y="746"/>
                    </a:lnTo>
                    <a:lnTo>
                      <a:pt x="1351" y="752"/>
                    </a:lnTo>
                    <a:lnTo>
                      <a:pt x="1350" y="760"/>
                    </a:lnTo>
                    <a:lnTo>
                      <a:pt x="1349" y="771"/>
                    </a:lnTo>
                    <a:lnTo>
                      <a:pt x="1349" y="785"/>
                    </a:lnTo>
                    <a:lnTo>
                      <a:pt x="1348" y="802"/>
                    </a:lnTo>
                    <a:lnTo>
                      <a:pt x="1348" y="848"/>
                    </a:lnTo>
                    <a:close/>
                    <a:moveTo>
                      <a:pt x="1420" y="679"/>
                    </a:moveTo>
                    <a:lnTo>
                      <a:pt x="1420" y="643"/>
                    </a:lnTo>
                    <a:lnTo>
                      <a:pt x="1459" y="643"/>
                    </a:lnTo>
                    <a:lnTo>
                      <a:pt x="1459" y="679"/>
                    </a:lnTo>
                    <a:lnTo>
                      <a:pt x="1420" y="679"/>
                    </a:lnTo>
                    <a:close/>
                    <a:moveTo>
                      <a:pt x="1420" y="848"/>
                    </a:moveTo>
                    <a:lnTo>
                      <a:pt x="1420" y="699"/>
                    </a:lnTo>
                    <a:lnTo>
                      <a:pt x="1459" y="699"/>
                    </a:lnTo>
                    <a:lnTo>
                      <a:pt x="1459" y="848"/>
                    </a:lnTo>
                    <a:lnTo>
                      <a:pt x="1420" y="848"/>
                    </a:lnTo>
                    <a:close/>
                    <a:moveTo>
                      <a:pt x="1565" y="699"/>
                    </a:moveTo>
                    <a:lnTo>
                      <a:pt x="1565" y="730"/>
                    </a:lnTo>
                    <a:lnTo>
                      <a:pt x="1539" y="730"/>
                    </a:lnTo>
                    <a:lnTo>
                      <a:pt x="1539" y="791"/>
                    </a:lnTo>
                    <a:lnTo>
                      <a:pt x="1539" y="805"/>
                    </a:lnTo>
                    <a:lnTo>
                      <a:pt x="1540" y="812"/>
                    </a:lnTo>
                    <a:lnTo>
                      <a:pt x="1541" y="815"/>
                    </a:lnTo>
                    <a:lnTo>
                      <a:pt x="1543" y="817"/>
                    </a:lnTo>
                    <a:lnTo>
                      <a:pt x="1546" y="818"/>
                    </a:lnTo>
                    <a:lnTo>
                      <a:pt x="1549" y="819"/>
                    </a:lnTo>
                    <a:lnTo>
                      <a:pt x="1555" y="818"/>
                    </a:lnTo>
                    <a:lnTo>
                      <a:pt x="1565" y="815"/>
                    </a:lnTo>
                    <a:lnTo>
                      <a:pt x="1568" y="845"/>
                    </a:lnTo>
                    <a:lnTo>
                      <a:pt x="1561" y="848"/>
                    </a:lnTo>
                    <a:lnTo>
                      <a:pt x="1553" y="850"/>
                    </a:lnTo>
                    <a:lnTo>
                      <a:pt x="1546" y="851"/>
                    </a:lnTo>
                    <a:lnTo>
                      <a:pt x="1538" y="851"/>
                    </a:lnTo>
                    <a:lnTo>
                      <a:pt x="1528" y="850"/>
                    </a:lnTo>
                    <a:lnTo>
                      <a:pt x="1519" y="848"/>
                    </a:lnTo>
                    <a:lnTo>
                      <a:pt x="1516" y="846"/>
                    </a:lnTo>
                    <a:lnTo>
                      <a:pt x="1511" y="844"/>
                    </a:lnTo>
                    <a:lnTo>
                      <a:pt x="1509" y="841"/>
                    </a:lnTo>
                    <a:lnTo>
                      <a:pt x="1507" y="838"/>
                    </a:lnTo>
                    <a:lnTo>
                      <a:pt x="1503" y="832"/>
                    </a:lnTo>
                    <a:lnTo>
                      <a:pt x="1501" y="823"/>
                    </a:lnTo>
                    <a:lnTo>
                      <a:pt x="1501" y="813"/>
                    </a:lnTo>
                    <a:lnTo>
                      <a:pt x="1500" y="796"/>
                    </a:lnTo>
                    <a:lnTo>
                      <a:pt x="1500" y="730"/>
                    </a:lnTo>
                    <a:lnTo>
                      <a:pt x="1482" y="730"/>
                    </a:lnTo>
                    <a:lnTo>
                      <a:pt x="1482" y="699"/>
                    </a:lnTo>
                    <a:lnTo>
                      <a:pt x="1500" y="699"/>
                    </a:lnTo>
                    <a:lnTo>
                      <a:pt x="1500" y="670"/>
                    </a:lnTo>
                    <a:lnTo>
                      <a:pt x="1539" y="647"/>
                    </a:lnTo>
                    <a:lnTo>
                      <a:pt x="1539" y="699"/>
                    </a:lnTo>
                    <a:lnTo>
                      <a:pt x="1565" y="699"/>
                    </a:lnTo>
                    <a:close/>
                    <a:moveTo>
                      <a:pt x="1592" y="679"/>
                    </a:moveTo>
                    <a:lnTo>
                      <a:pt x="1592" y="643"/>
                    </a:lnTo>
                    <a:lnTo>
                      <a:pt x="1630" y="643"/>
                    </a:lnTo>
                    <a:lnTo>
                      <a:pt x="1630" y="679"/>
                    </a:lnTo>
                    <a:lnTo>
                      <a:pt x="1592" y="679"/>
                    </a:lnTo>
                    <a:close/>
                    <a:moveTo>
                      <a:pt x="1592" y="848"/>
                    </a:moveTo>
                    <a:lnTo>
                      <a:pt x="1592" y="699"/>
                    </a:lnTo>
                    <a:lnTo>
                      <a:pt x="1630" y="699"/>
                    </a:lnTo>
                    <a:lnTo>
                      <a:pt x="1630" y="848"/>
                    </a:lnTo>
                    <a:lnTo>
                      <a:pt x="1592" y="848"/>
                    </a:lnTo>
                    <a:close/>
                    <a:moveTo>
                      <a:pt x="1796" y="743"/>
                    </a:moveTo>
                    <a:lnTo>
                      <a:pt x="1759" y="750"/>
                    </a:lnTo>
                    <a:lnTo>
                      <a:pt x="1756" y="744"/>
                    </a:lnTo>
                    <a:lnTo>
                      <a:pt x="1755" y="740"/>
                    </a:lnTo>
                    <a:lnTo>
                      <a:pt x="1752" y="736"/>
                    </a:lnTo>
                    <a:lnTo>
                      <a:pt x="1749" y="732"/>
                    </a:lnTo>
                    <a:lnTo>
                      <a:pt x="1746" y="730"/>
                    </a:lnTo>
                    <a:lnTo>
                      <a:pt x="1742" y="728"/>
                    </a:lnTo>
                    <a:lnTo>
                      <a:pt x="1737" y="727"/>
                    </a:lnTo>
                    <a:lnTo>
                      <a:pt x="1731" y="727"/>
                    </a:lnTo>
                    <a:lnTo>
                      <a:pt x="1725" y="727"/>
                    </a:lnTo>
                    <a:lnTo>
                      <a:pt x="1719" y="729"/>
                    </a:lnTo>
                    <a:lnTo>
                      <a:pt x="1714" y="732"/>
                    </a:lnTo>
                    <a:lnTo>
                      <a:pt x="1709" y="737"/>
                    </a:lnTo>
                    <a:lnTo>
                      <a:pt x="1705" y="743"/>
                    </a:lnTo>
                    <a:lnTo>
                      <a:pt x="1703" y="750"/>
                    </a:lnTo>
                    <a:lnTo>
                      <a:pt x="1701" y="760"/>
                    </a:lnTo>
                    <a:lnTo>
                      <a:pt x="1700" y="771"/>
                    </a:lnTo>
                    <a:lnTo>
                      <a:pt x="1701" y="784"/>
                    </a:lnTo>
                    <a:lnTo>
                      <a:pt x="1703" y="794"/>
                    </a:lnTo>
                    <a:lnTo>
                      <a:pt x="1705" y="802"/>
                    </a:lnTo>
                    <a:lnTo>
                      <a:pt x="1709" y="808"/>
                    </a:lnTo>
                    <a:lnTo>
                      <a:pt x="1714" y="813"/>
                    </a:lnTo>
                    <a:lnTo>
                      <a:pt x="1719" y="817"/>
                    </a:lnTo>
                    <a:lnTo>
                      <a:pt x="1725" y="819"/>
                    </a:lnTo>
                    <a:lnTo>
                      <a:pt x="1732" y="819"/>
                    </a:lnTo>
                    <a:lnTo>
                      <a:pt x="1738" y="819"/>
                    </a:lnTo>
                    <a:lnTo>
                      <a:pt x="1742" y="818"/>
                    </a:lnTo>
                    <a:lnTo>
                      <a:pt x="1747" y="816"/>
                    </a:lnTo>
                    <a:lnTo>
                      <a:pt x="1750" y="813"/>
                    </a:lnTo>
                    <a:lnTo>
                      <a:pt x="1753" y="809"/>
                    </a:lnTo>
                    <a:lnTo>
                      <a:pt x="1756" y="804"/>
                    </a:lnTo>
                    <a:lnTo>
                      <a:pt x="1759" y="798"/>
                    </a:lnTo>
                    <a:lnTo>
                      <a:pt x="1761" y="791"/>
                    </a:lnTo>
                    <a:lnTo>
                      <a:pt x="1798" y="798"/>
                    </a:lnTo>
                    <a:lnTo>
                      <a:pt x="1794" y="810"/>
                    </a:lnTo>
                    <a:lnTo>
                      <a:pt x="1789" y="821"/>
                    </a:lnTo>
                    <a:lnTo>
                      <a:pt x="1783" y="830"/>
                    </a:lnTo>
                    <a:lnTo>
                      <a:pt x="1775" y="838"/>
                    </a:lnTo>
                    <a:lnTo>
                      <a:pt x="1771" y="841"/>
                    </a:lnTo>
                    <a:lnTo>
                      <a:pt x="1766" y="844"/>
                    </a:lnTo>
                    <a:lnTo>
                      <a:pt x="1762" y="846"/>
                    </a:lnTo>
                    <a:lnTo>
                      <a:pt x="1755" y="848"/>
                    </a:lnTo>
                    <a:lnTo>
                      <a:pt x="1744" y="850"/>
                    </a:lnTo>
                    <a:lnTo>
                      <a:pt x="1730" y="851"/>
                    </a:lnTo>
                    <a:lnTo>
                      <a:pt x="1723" y="851"/>
                    </a:lnTo>
                    <a:lnTo>
                      <a:pt x="1716" y="850"/>
                    </a:lnTo>
                    <a:lnTo>
                      <a:pt x="1708" y="848"/>
                    </a:lnTo>
                    <a:lnTo>
                      <a:pt x="1702" y="846"/>
                    </a:lnTo>
                    <a:lnTo>
                      <a:pt x="1696" y="843"/>
                    </a:lnTo>
                    <a:lnTo>
                      <a:pt x="1690" y="840"/>
                    </a:lnTo>
                    <a:lnTo>
                      <a:pt x="1685" y="836"/>
                    </a:lnTo>
                    <a:lnTo>
                      <a:pt x="1680" y="831"/>
                    </a:lnTo>
                    <a:lnTo>
                      <a:pt x="1676" y="825"/>
                    </a:lnTo>
                    <a:lnTo>
                      <a:pt x="1672" y="820"/>
                    </a:lnTo>
                    <a:lnTo>
                      <a:pt x="1668" y="813"/>
                    </a:lnTo>
                    <a:lnTo>
                      <a:pt x="1665" y="806"/>
                    </a:lnTo>
                    <a:lnTo>
                      <a:pt x="1663" y="799"/>
                    </a:lnTo>
                    <a:lnTo>
                      <a:pt x="1662" y="791"/>
                    </a:lnTo>
                    <a:lnTo>
                      <a:pt x="1661" y="783"/>
                    </a:lnTo>
                    <a:lnTo>
                      <a:pt x="1661" y="774"/>
                    </a:lnTo>
                    <a:lnTo>
                      <a:pt x="1661" y="765"/>
                    </a:lnTo>
                    <a:lnTo>
                      <a:pt x="1662" y="757"/>
                    </a:lnTo>
                    <a:lnTo>
                      <a:pt x="1663" y="748"/>
                    </a:lnTo>
                    <a:lnTo>
                      <a:pt x="1665" y="741"/>
                    </a:lnTo>
                    <a:lnTo>
                      <a:pt x="1668" y="734"/>
                    </a:lnTo>
                    <a:lnTo>
                      <a:pt x="1672" y="727"/>
                    </a:lnTo>
                    <a:lnTo>
                      <a:pt x="1676" y="722"/>
                    </a:lnTo>
                    <a:lnTo>
                      <a:pt x="1680" y="716"/>
                    </a:lnTo>
                    <a:lnTo>
                      <a:pt x="1685" y="711"/>
                    </a:lnTo>
                    <a:lnTo>
                      <a:pt x="1690" y="707"/>
                    </a:lnTo>
                    <a:lnTo>
                      <a:pt x="1696" y="704"/>
                    </a:lnTo>
                    <a:lnTo>
                      <a:pt x="1702" y="701"/>
                    </a:lnTo>
                    <a:lnTo>
                      <a:pt x="1709" y="699"/>
                    </a:lnTo>
                    <a:lnTo>
                      <a:pt x="1716" y="697"/>
                    </a:lnTo>
                    <a:lnTo>
                      <a:pt x="1723" y="696"/>
                    </a:lnTo>
                    <a:lnTo>
                      <a:pt x="1731" y="696"/>
                    </a:lnTo>
                    <a:lnTo>
                      <a:pt x="1744" y="696"/>
                    </a:lnTo>
                    <a:lnTo>
                      <a:pt x="1755" y="699"/>
                    </a:lnTo>
                    <a:lnTo>
                      <a:pt x="1765" y="702"/>
                    </a:lnTo>
                    <a:lnTo>
                      <a:pt x="1773" y="707"/>
                    </a:lnTo>
                    <a:lnTo>
                      <a:pt x="1781" y="714"/>
                    </a:lnTo>
                    <a:lnTo>
                      <a:pt x="1787" y="722"/>
                    </a:lnTo>
                    <a:lnTo>
                      <a:pt x="1792" y="732"/>
                    </a:lnTo>
                    <a:lnTo>
                      <a:pt x="1796" y="743"/>
                    </a:lnTo>
                    <a:close/>
                    <a:moveTo>
                      <a:pt x="417" y="1169"/>
                    </a:moveTo>
                    <a:lnTo>
                      <a:pt x="417" y="963"/>
                    </a:lnTo>
                    <a:lnTo>
                      <a:pt x="503" y="963"/>
                    </a:lnTo>
                    <a:lnTo>
                      <a:pt x="517" y="964"/>
                    </a:lnTo>
                    <a:lnTo>
                      <a:pt x="530" y="965"/>
                    </a:lnTo>
                    <a:lnTo>
                      <a:pt x="540" y="966"/>
                    </a:lnTo>
                    <a:lnTo>
                      <a:pt x="549" y="969"/>
                    </a:lnTo>
                    <a:lnTo>
                      <a:pt x="556" y="972"/>
                    </a:lnTo>
                    <a:lnTo>
                      <a:pt x="562" y="976"/>
                    </a:lnTo>
                    <a:lnTo>
                      <a:pt x="568" y="982"/>
                    </a:lnTo>
                    <a:lnTo>
                      <a:pt x="572" y="989"/>
                    </a:lnTo>
                    <a:lnTo>
                      <a:pt x="576" y="996"/>
                    </a:lnTo>
                    <a:lnTo>
                      <a:pt x="579" y="1004"/>
                    </a:lnTo>
                    <a:lnTo>
                      <a:pt x="580" y="1013"/>
                    </a:lnTo>
                    <a:lnTo>
                      <a:pt x="581" y="1021"/>
                    </a:lnTo>
                    <a:lnTo>
                      <a:pt x="580" y="1032"/>
                    </a:lnTo>
                    <a:lnTo>
                      <a:pt x="578" y="1042"/>
                    </a:lnTo>
                    <a:lnTo>
                      <a:pt x="574" y="1051"/>
                    </a:lnTo>
                    <a:lnTo>
                      <a:pt x="568" y="1059"/>
                    </a:lnTo>
                    <a:lnTo>
                      <a:pt x="565" y="1063"/>
                    </a:lnTo>
                    <a:lnTo>
                      <a:pt x="560" y="1066"/>
                    </a:lnTo>
                    <a:lnTo>
                      <a:pt x="556" y="1069"/>
                    </a:lnTo>
                    <a:lnTo>
                      <a:pt x="551" y="1071"/>
                    </a:lnTo>
                    <a:lnTo>
                      <a:pt x="540" y="1075"/>
                    </a:lnTo>
                    <a:lnTo>
                      <a:pt x="528" y="1078"/>
                    </a:lnTo>
                    <a:lnTo>
                      <a:pt x="540" y="1086"/>
                    </a:lnTo>
                    <a:lnTo>
                      <a:pt x="550" y="1095"/>
                    </a:lnTo>
                    <a:lnTo>
                      <a:pt x="554" y="1101"/>
                    </a:lnTo>
                    <a:lnTo>
                      <a:pt x="560" y="1109"/>
                    </a:lnTo>
                    <a:lnTo>
                      <a:pt x="566" y="1118"/>
                    </a:lnTo>
                    <a:lnTo>
                      <a:pt x="573" y="1129"/>
                    </a:lnTo>
                    <a:lnTo>
                      <a:pt x="597" y="1169"/>
                    </a:lnTo>
                    <a:lnTo>
                      <a:pt x="549" y="1169"/>
                    </a:lnTo>
                    <a:lnTo>
                      <a:pt x="520" y="1125"/>
                    </a:lnTo>
                    <a:lnTo>
                      <a:pt x="507" y="1105"/>
                    </a:lnTo>
                    <a:lnTo>
                      <a:pt x="499" y="1094"/>
                    </a:lnTo>
                    <a:lnTo>
                      <a:pt x="492" y="1089"/>
                    </a:lnTo>
                    <a:lnTo>
                      <a:pt x="486" y="1085"/>
                    </a:lnTo>
                    <a:lnTo>
                      <a:pt x="478" y="1084"/>
                    </a:lnTo>
                    <a:lnTo>
                      <a:pt x="466" y="1083"/>
                    </a:lnTo>
                    <a:lnTo>
                      <a:pt x="458" y="1083"/>
                    </a:lnTo>
                    <a:lnTo>
                      <a:pt x="458" y="1169"/>
                    </a:lnTo>
                    <a:lnTo>
                      <a:pt x="417" y="1169"/>
                    </a:lnTo>
                    <a:close/>
                    <a:moveTo>
                      <a:pt x="458" y="1050"/>
                    </a:moveTo>
                    <a:lnTo>
                      <a:pt x="488" y="1050"/>
                    </a:lnTo>
                    <a:lnTo>
                      <a:pt x="501" y="1050"/>
                    </a:lnTo>
                    <a:lnTo>
                      <a:pt x="511" y="1050"/>
                    </a:lnTo>
                    <a:lnTo>
                      <a:pt x="518" y="1049"/>
                    </a:lnTo>
                    <a:lnTo>
                      <a:pt x="524" y="1048"/>
                    </a:lnTo>
                    <a:lnTo>
                      <a:pt x="528" y="1046"/>
                    </a:lnTo>
                    <a:lnTo>
                      <a:pt x="530" y="1045"/>
                    </a:lnTo>
                    <a:lnTo>
                      <a:pt x="533" y="1042"/>
                    </a:lnTo>
                    <a:lnTo>
                      <a:pt x="535" y="1039"/>
                    </a:lnTo>
                    <a:lnTo>
                      <a:pt x="537" y="1036"/>
                    </a:lnTo>
                    <a:lnTo>
                      <a:pt x="538" y="1032"/>
                    </a:lnTo>
                    <a:lnTo>
                      <a:pt x="539" y="1028"/>
                    </a:lnTo>
                    <a:lnTo>
                      <a:pt x="539" y="1024"/>
                    </a:lnTo>
                    <a:lnTo>
                      <a:pt x="539" y="1019"/>
                    </a:lnTo>
                    <a:lnTo>
                      <a:pt x="538" y="1015"/>
                    </a:lnTo>
                    <a:lnTo>
                      <a:pt x="536" y="1011"/>
                    </a:lnTo>
                    <a:lnTo>
                      <a:pt x="534" y="1007"/>
                    </a:lnTo>
                    <a:lnTo>
                      <a:pt x="531" y="1005"/>
                    </a:lnTo>
                    <a:lnTo>
                      <a:pt x="528" y="1002"/>
                    </a:lnTo>
                    <a:lnTo>
                      <a:pt x="524" y="1001"/>
                    </a:lnTo>
                    <a:lnTo>
                      <a:pt x="518" y="999"/>
                    </a:lnTo>
                    <a:lnTo>
                      <a:pt x="509" y="999"/>
                    </a:lnTo>
                    <a:lnTo>
                      <a:pt x="489" y="999"/>
                    </a:lnTo>
                    <a:lnTo>
                      <a:pt x="458" y="999"/>
                    </a:lnTo>
                    <a:lnTo>
                      <a:pt x="458" y="1050"/>
                    </a:lnTo>
                    <a:close/>
                    <a:moveTo>
                      <a:pt x="703" y="1122"/>
                    </a:moveTo>
                    <a:lnTo>
                      <a:pt x="742" y="1129"/>
                    </a:lnTo>
                    <a:lnTo>
                      <a:pt x="737" y="1139"/>
                    </a:lnTo>
                    <a:lnTo>
                      <a:pt x="732" y="1147"/>
                    </a:lnTo>
                    <a:lnTo>
                      <a:pt x="726" y="1155"/>
                    </a:lnTo>
                    <a:lnTo>
                      <a:pt x="719" y="1161"/>
                    </a:lnTo>
                    <a:lnTo>
                      <a:pt x="709" y="1166"/>
                    </a:lnTo>
                    <a:lnTo>
                      <a:pt x="700" y="1170"/>
                    </a:lnTo>
                    <a:lnTo>
                      <a:pt x="689" y="1172"/>
                    </a:lnTo>
                    <a:lnTo>
                      <a:pt x="679" y="1172"/>
                    </a:lnTo>
                    <a:lnTo>
                      <a:pt x="669" y="1172"/>
                    </a:lnTo>
                    <a:lnTo>
                      <a:pt x="661" y="1171"/>
                    </a:lnTo>
                    <a:lnTo>
                      <a:pt x="653" y="1169"/>
                    </a:lnTo>
                    <a:lnTo>
                      <a:pt x="645" y="1166"/>
                    </a:lnTo>
                    <a:lnTo>
                      <a:pt x="639" y="1163"/>
                    </a:lnTo>
                    <a:lnTo>
                      <a:pt x="633" y="1158"/>
                    </a:lnTo>
                    <a:lnTo>
                      <a:pt x="627" y="1153"/>
                    </a:lnTo>
                    <a:lnTo>
                      <a:pt x="622" y="1147"/>
                    </a:lnTo>
                    <a:lnTo>
                      <a:pt x="619" y="1142"/>
                    </a:lnTo>
                    <a:lnTo>
                      <a:pt x="616" y="1137"/>
                    </a:lnTo>
                    <a:lnTo>
                      <a:pt x="614" y="1131"/>
                    </a:lnTo>
                    <a:lnTo>
                      <a:pt x="612" y="1124"/>
                    </a:lnTo>
                    <a:lnTo>
                      <a:pt x="609" y="1111"/>
                    </a:lnTo>
                    <a:lnTo>
                      <a:pt x="607" y="1095"/>
                    </a:lnTo>
                    <a:lnTo>
                      <a:pt x="609" y="1086"/>
                    </a:lnTo>
                    <a:lnTo>
                      <a:pt x="609" y="1078"/>
                    </a:lnTo>
                    <a:lnTo>
                      <a:pt x="611" y="1070"/>
                    </a:lnTo>
                    <a:lnTo>
                      <a:pt x="613" y="1063"/>
                    </a:lnTo>
                    <a:lnTo>
                      <a:pt x="615" y="1056"/>
                    </a:lnTo>
                    <a:lnTo>
                      <a:pt x="618" y="1049"/>
                    </a:lnTo>
                    <a:lnTo>
                      <a:pt x="622" y="1043"/>
                    </a:lnTo>
                    <a:lnTo>
                      <a:pt x="626" y="1038"/>
                    </a:lnTo>
                    <a:lnTo>
                      <a:pt x="632" y="1033"/>
                    </a:lnTo>
                    <a:lnTo>
                      <a:pt x="637" y="1029"/>
                    </a:lnTo>
                    <a:lnTo>
                      <a:pt x="642" y="1025"/>
                    </a:lnTo>
                    <a:lnTo>
                      <a:pt x="648" y="1022"/>
                    </a:lnTo>
                    <a:lnTo>
                      <a:pt x="655" y="1020"/>
                    </a:lnTo>
                    <a:lnTo>
                      <a:pt x="661" y="1018"/>
                    </a:lnTo>
                    <a:lnTo>
                      <a:pt x="667" y="1017"/>
                    </a:lnTo>
                    <a:lnTo>
                      <a:pt x="675" y="1017"/>
                    </a:lnTo>
                    <a:lnTo>
                      <a:pt x="682" y="1017"/>
                    </a:lnTo>
                    <a:lnTo>
                      <a:pt x="689" y="1018"/>
                    </a:lnTo>
                    <a:lnTo>
                      <a:pt x="697" y="1020"/>
                    </a:lnTo>
                    <a:lnTo>
                      <a:pt x="704" y="1022"/>
                    </a:lnTo>
                    <a:lnTo>
                      <a:pt x="709" y="1026"/>
                    </a:lnTo>
                    <a:lnTo>
                      <a:pt x="715" y="1029"/>
                    </a:lnTo>
                    <a:lnTo>
                      <a:pt x="721" y="1034"/>
                    </a:lnTo>
                    <a:lnTo>
                      <a:pt x="726" y="1039"/>
                    </a:lnTo>
                    <a:lnTo>
                      <a:pt x="730" y="1045"/>
                    </a:lnTo>
                    <a:lnTo>
                      <a:pt x="733" y="1051"/>
                    </a:lnTo>
                    <a:lnTo>
                      <a:pt x="736" y="1058"/>
                    </a:lnTo>
                    <a:lnTo>
                      <a:pt x="739" y="1066"/>
                    </a:lnTo>
                    <a:lnTo>
                      <a:pt x="742" y="1075"/>
                    </a:lnTo>
                    <a:lnTo>
                      <a:pt x="743" y="1085"/>
                    </a:lnTo>
                    <a:lnTo>
                      <a:pt x="744" y="1095"/>
                    </a:lnTo>
                    <a:lnTo>
                      <a:pt x="744" y="1107"/>
                    </a:lnTo>
                    <a:lnTo>
                      <a:pt x="647" y="1107"/>
                    </a:lnTo>
                    <a:lnTo>
                      <a:pt x="648" y="1115"/>
                    </a:lnTo>
                    <a:lnTo>
                      <a:pt x="649" y="1122"/>
                    </a:lnTo>
                    <a:lnTo>
                      <a:pt x="653" y="1128"/>
                    </a:lnTo>
                    <a:lnTo>
                      <a:pt x="657" y="1134"/>
                    </a:lnTo>
                    <a:lnTo>
                      <a:pt x="661" y="1138"/>
                    </a:lnTo>
                    <a:lnTo>
                      <a:pt x="666" y="1141"/>
                    </a:lnTo>
                    <a:lnTo>
                      <a:pt x="672" y="1143"/>
                    </a:lnTo>
                    <a:lnTo>
                      <a:pt x="679" y="1143"/>
                    </a:lnTo>
                    <a:lnTo>
                      <a:pt x="683" y="1143"/>
                    </a:lnTo>
                    <a:lnTo>
                      <a:pt x="687" y="1142"/>
                    </a:lnTo>
                    <a:lnTo>
                      <a:pt x="690" y="1140"/>
                    </a:lnTo>
                    <a:lnTo>
                      <a:pt x="693" y="1138"/>
                    </a:lnTo>
                    <a:lnTo>
                      <a:pt x="697" y="1135"/>
                    </a:lnTo>
                    <a:lnTo>
                      <a:pt x="700" y="1132"/>
                    </a:lnTo>
                    <a:lnTo>
                      <a:pt x="702" y="1127"/>
                    </a:lnTo>
                    <a:lnTo>
                      <a:pt x="703" y="1122"/>
                    </a:lnTo>
                    <a:close/>
                    <a:moveTo>
                      <a:pt x="705" y="1082"/>
                    </a:moveTo>
                    <a:lnTo>
                      <a:pt x="705" y="1074"/>
                    </a:lnTo>
                    <a:lnTo>
                      <a:pt x="703" y="1067"/>
                    </a:lnTo>
                    <a:lnTo>
                      <a:pt x="701" y="1061"/>
                    </a:lnTo>
                    <a:lnTo>
                      <a:pt x="697" y="1056"/>
                    </a:lnTo>
                    <a:lnTo>
                      <a:pt x="692" y="1052"/>
                    </a:lnTo>
                    <a:lnTo>
                      <a:pt x="687" y="1049"/>
                    </a:lnTo>
                    <a:lnTo>
                      <a:pt x="682" y="1047"/>
                    </a:lnTo>
                    <a:lnTo>
                      <a:pt x="677" y="1047"/>
                    </a:lnTo>
                    <a:lnTo>
                      <a:pt x="670" y="1048"/>
                    </a:lnTo>
                    <a:lnTo>
                      <a:pt x="665" y="1049"/>
                    </a:lnTo>
                    <a:lnTo>
                      <a:pt x="660" y="1052"/>
                    </a:lnTo>
                    <a:lnTo>
                      <a:pt x="656" y="1056"/>
                    </a:lnTo>
                    <a:lnTo>
                      <a:pt x="653" y="1061"/>
                    </a:lnTo>
                    <a:lnTo>
                      <a:pt x="649" y="1067"/>
                    </a:lnTo>
                    <a:lnTo>
                      <a:pt x="648" y="1074"/>
                    </a:lnTo>
                    <a:lnTo>
                      <a:pt x="648" y="1082"/>
                    </a:lnTo>
                    <a:lnTo>
                      <a:pt x="705" y="1082"/>
                    </a:lnTo>
                    <a:close/>
                    <a:moveTo>
                      <a:pt x="775" y="1169"/>
                    </a:moveTo>
                    <a:lnTo>
                      <a:pt x="775" y="963"/>
                    </a:lnTo>
                    <a:lnTo>
                      <a:pt x="813" y="963"/>
                    </a:lnTo>
                    <a:lnTo>
                      <a:pt x="813" y="1169"/>
                    </a:lnTo>
                    <a:lnTo>
                      <a:pt x="775" y="1169"/>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7"/>
              <p:cNvSpPr>
                <a:spLocks noEditPoints="1"/>
              </p:cNvSpPr>
              <p:nvPr/>
            </p:nvSpPr>
            <p:spPr bwMode="auto">
              <a:xfrm>
                <a:off x="8437563" y="2808288"/>
                <a:ext cx="52388" cy="20637"/>
              </a:xfrm>
              <a:custGeom>
                <a:avLst/>
                <a:gdLst/>
                <a:ahLst/>
                <a:cxnLst>
                  <a:cxn ang="0">
                    <a:pos x="18" y="70"/>
                  </a:cxn>
                  <a:cxn ang="0">
                    <a:pos x="67" y="54"/>
                  </a:cxn>
                  <a:cxn ang="0">
                    <a:pos x="111" y="64"/>
                  </a:cxn>
                  <a:cxn ang="0">
                    <a:pos x="127" y="89"/>
                  </a:cxn>
                  <a:cxn ang="0">
                    <a:pos x="130" y="186"/>
                  </a:cxn>
                  <a:cxn ang="0">
                    <a:pos x="95" y="195"/>
                  </a:cxn>
                  <a:cxn ang="0">
                    <a:pos x="78" y="202"/>
                  </a:cxn>
                  <a:cxn ang="0">
                    <a:pos x="48" y="209"/>
                  </a:cxn>
                  <a:cxn ang="0">
                    <a:pos x="7" y="190"/>
                  </a:cxn>
                  <a:cxn ang="0">
                    <a:pos x="2" y="154"/>
                  </a:cxn>
                  <a:cxn ang="0">
                    <a:pos x="18" y="130"/>
                  </a:cxn>
                  <a:cxn ang="0">
                    <a:pos x="77" y="113"/>
                  </a:cxn>
                  <a:cxn ang="0">
                    <a:pos x="89" y="95"/>
                  </a:cxn>
                  <a:cxn ang="0">
                    <a:pos x="71" y="84"/>
                  </a:cxn>
                  <a:cxn ang="0">
                    <a:pos x="48" y="88"/>
                  </a:cxn>
                  <a:cxn ang="0">
                    <a:pos x="90" y="134"/>
                  </a:cxn>
                  <a:cxn ang="0">
                    <a:pos x="43" y="151"/>
                  </a:cxn>
                  <a:cxn ang="0">
                    <a:pos x="40" y="169"/>
                  </a:cxn>
                  <a:cxn ang="0">
                    <a:pos x="56" y="182"/>
                  </a:cxn>
                  <a:cxn ang="0">
                    <a:pos x="80" y="175"/>
                  </a:cxn>
                  <a:cxn ang="0">
                    <a:pos x="90" y="155"/>
                  </a:cxn>
                  <a:cxn ang="0">
                    <a:pos x="206" y="89"/>
                  </a:cxn>
                  <a:cxn ang="0">
                    <a:pos x="211" y="175"/>
                  </a:cxn>
                  <a:cxn ang="0">
                    <a:pos x="236" y="204"/>
                  </a:cxn>
                  <a:cxn ang="0">
                    <a:pos x="196" y="209"/>
                  </a:cxn>
                  <a:cxn ang="0">
                    <a:pos x="175" y="197"/>
                  </a:cxn>
                  <a:cxn ang="0">
                    <a:pos x="168" y="89"/>
                  </a:cxn>
                  <a:cxn ang="0">
                    <a:pos x="206" y="4"/>
                  </a:cxn>
                  <a:cxn ang="0">
                    <a:pos x="298" y="0"/>
                  </a:cxn>
                  <a:cxn ang="0">
                    <a:pos x="298" y="57"/>
                  </a:cxn>
                  <a:cxn ang="0">
                    <a:pos x="331" y="110"/>
                  </a:cxn>
                  <a:cxn ang="0">
                    <a:pos x="356" y="69"/>
                  </a:cxn>
                  <a:cxn ang="0">
                    <a:pos x="403" y="54"/>
                  </a:cxn>
                  <a:cxn ang="0">
                    <a:pos x="440" y="63"/>
                  </a:cxn>
                  <a:cxn ang="0">
                    <a:pos x="466" y="87"/>
                  </a:cxn>
                  <a:cxn ang="0">
                    <a:pos x="478" y="123"/>
                  </a:cxn>
                  <a:cxn ang="0">
                    <a:pos x="472" y="162"/>
                  </a:cxn>
                  <a:cxn ang="0">
                    <a:pos x="452" y="193"/>
                  </a:cxn>
                  <a:cxn ang="0">
                    <a:pos x="419" y="208"/>
                  </a:cxn>
                  <a:cxn ang="0">
                    <a:pos x="375" y="204"/>
                  </a:cxn>
                  <a:cxn ang="0">
                    <a:pos x="337" y="173"/>
                  </a:cxn>
                  <a:cxn ang="0">
                    <a:pos x="368" y="131"/>
                  </a:cxn>
                  <a:cxn ang="0">
                    <a:pos x="383" y="171"/>
                  </a:cxn>
                  <a:cxn ang="0">
                    <a:pos x="417" y="175"/>
                  </a:cxn>
                  <a:cxn ang="0">
                    <a:pos x="438" y="142"/>
                  </a:cxn>
                  <a:cxn ang="0">
                    <a:pos x="428" y="98"/>
                  </a:cxn>
                  <a:cxn ang="0">
                    <a:pos x="396" y="87"/>
                  </a:cxn>
                  <a:cxn ang="0">
                    <a:pos x="371" y="112"/>
                  </a:cxn>
                  <a:cxn ang="0">
                    <a:pos x="602" y="130"/>
                  </a:cxn>
                  <a:cxn ang="0">
                    <a:pos x="598" y="95"/>
                  </a:cxn>
                  <a:cxn ang="0">
                    <a:pos x="586" y="85"/>
                  </a:cxn>
                  <a:cxn ang="0">
                    <a:pos x="565" y="87"/>
                  </a:cxn>
                  <a:cxn ang="0">
                    <a:pos x="549" y="104"/>
                  </a:cxn>
                  <a:cxn ang="0">
                    <a:pos x="547" y="206"/>
                  </a:cxn>
                  <a:cxn ang="0">
                    <a:pos x="549" y="73"/>
                  </a:cxn>
                  <a:cxn ang="0">
                    <a:pos x="578" y="56"/>
                  </a:cxn>
                  <a:cxn ang="0">
                    <a:pos x="610" y="57"/>
                  </a:cxn>
                  <a:cxn ang="0">
                    <a:pos x="631" y="71"/>
                  </a:cxn>
                  <a:cxn ang="0">
                    <a:pos x="640" y="206"/>
                  </a:cxn>
                </a:cxnLst>
                <a:rect l="0" t="0" r="r" b="b"/>
                <a:pathLst>
                  <a:path w="640" h="209">
                    <a:moveTo>
                      <a:pt x="39" y="102"/>
                    </a:moveTo>
                    <a:lnTo>
                      <a:pt x="4" y="96"/>
                    </a:lnTo>
                    <a:lnTo>
                      <a:pt x="7" y="86"/>
                    </a:lnTo>
                    <a:lnTo>
                      <a:pt x="13" y="77"/>
                    </a:lnTo>
                    <a:lnTo>
                      <a:pt x="18" y="70"/>
                    </a:lnTo>
                    <a:lnTo>
                      <a:pt x="24" y="64"/>
                    </a:lnTo>
                    <a:lnTo>
                      <a:pt x="33" y="60"/>
                    </a:lnTo>
                    <a:lnTo>
                      <a:pt x="42" y="57"/>
                    </a:lnTo>
                    <a:lnTo>
                      <a:pt x="54" y="55"/>
                    </a:lnTo>
                    <a:lnTo>
                      <a:pt x="67" y="54"/>
                    </a:lnTo>
                    <a:lnTo>
                      <a:pt x="80" y="54"/>
                    </a:lnTo>
                    <a:lnTo>
                      <a:pt x="90" y="56"/>
                    </a:lnTo>
                    <a:lnTo>
                      <a:pt x="99" y="58"/>
                    </a:lnTo>
                    <a:lnTo>
                      <a:pt x="106" y="60"/>
                    </a:lnTo>
                    <a:lnTo>
                      <a:pt x="111" y="64"/>
                    </a:lnTo>
                    <a:lnTo>
                      <a:pt x="116" y="67"/>
                    </a:lnTo>
                    <a:lnTo>
                      <a:pt x="121" y="71"/>
                    </a:lnTo>
                    <a:lnTo>
                      <a:pt x="124" y="76"/>
                    </a:lnTo>
                    <a:lnTo>
                      <a:pt x="126" y="82"/>
                    </a:lnTo>
                    <a:lnTo>
                      <a:pt x="127" y="89"/>
                    </a:lnTo>
                    <a:lnTo>
                      <a:pt x="128" y="99"/>
                    </a:lnTo>
                    <a:lnTo>
                      <a:pt x="128" y="111"/>
                    </a:lnTo>
                    <a:lnTo>
                      <a:pt x="128" y="158"/>
                    </a:lnTo>
                    <a:lnTo>
                      <a:pt x="129" y="174"/>
                    </a:lnTo>
                    <a:lnTo>
                      <a:pt x="130" y="186"/>
                    </a:lnTo>
                    <a:lnTo>
                      <a:pt x="132" y="196"/>
                    </a:lnTo>
                    <a:lnTo>
                      <a:pt x="136" y="206"/>
                    </a:lnTo>
                    <a:lnTo>
                      <a:pt x="99" y="206"/>
                    </a:lnTo>
                    <a:lnTo>
                      <a:pt x="98" y="201"/>
                    </a:lnTo>
                    <a:lnTo>
                      <a:pt x="95" y="195"/>
                    </a:lnTo>
                    <a:lnTo>
                      <a:pt x="94" y="192"/>
                    </a:lnTo>
                    <a:lnTo>
                      <a:pt x="93" y="190"/>
                    </a:lnTo>
                    <a:lnTo>
                      <a:pt x="89" y="195"/>
                    </a:lnTo>
                    <a:lnTo>
                      <a:pt x="84" y="198"/>
                    </a:lnTo>
                    <a:lnTo>
                      <a:pt x="78" y="202"/>
                    </a:lnTo>
                    <a:lnTo>
                      <a:pt x="72" y="205"/>
                    </a:lnTo>
                    <a:lnTo>
                      <a:pt x="67" y="207"/>
                    </a:lnTo>
                    <a:lnTo>
                      <a:pt x="61" y="208"/>
                    </a:lnTo>
                    <a:lnTo>
                      <a:pt x="55" y="209"/>
                    </a:lnTo>
                    <a:lnTo>
                      <a:pt x="48" y="209"/>
                    </a:lnTo>
                    <a:lnTo>
                      <a:pt x="38" y="209"/>
                    </a:lnTo>
                    <a:lnTo>
                      <a:pt x="28" y="206"/>
                    </a:lnTo>
                    <a:lnTo>
                      <a:pt x="20" y="202"/>
                    </a:lnTo>
                    <a:lnTo>
                      <a:pt x="14" y="197"/>
                    </a:lnTo>
                    <a:lnTo>
                      <a:pt x="7" y="190"/>
                    </a:lnTo>
                    <a:lnTo>
                      <a:pt x="3" y="183"/>
                    </a:lnTo>
                    <a:lnTo>
                      <a:pt x="1" y="175"/>
                    </a:lnTo>
                    <a:lnTo>
                      <a:pt x="0" y="166"/>
                    </a:lnTo>
                    <a:lnTo>
                      <a:pt x="1" y="160"/>
                    </a:lnTo>
                    <a:lnTo>
                      <a:pt x="2" y="154"/>
                    </a:lnTo>
                    <a:lnTo>
                      <a:pt x="3" y="149"/>
                    </a:lnTo>
                    <a:lnTo>
                      <a:pt x="6" y="143"/>
                    </a:lnTo>
                    <a:lnTo>
                      <a:pt x="10" y="138"/>
                    </a:lnTo>
                    <a:lnTo>
                      <a:pt x="14" y="134"/>
                    </a:lnTo>
                    <a:lnTo>
                      <a:pt x="18" y="130"/>
                    </a:lnTo>
                    <a:lnTo>
                      <a:pt x="23" y="127"/>
                    </a:lnTo>
                    <a:lnTo>
                      <a:pt x="36" y="123"/>
                    </a:lnTo>
                    <a:lnTo>
                      <a:pt x="54" y="118"/>
                    </a:lnTo>
                    <a:lnTo>
                      <a:pt x="66" y="116"/>
                    </a:lnTo>
                    <a:lnTo>
                      <a:pt x="77" y="113"/>
                    </a:lnTo>
                    <a:lnTo>
                      <a:pt x="84" y="111"/>
                    </a:lnTo>
                    <a:lnTo>
                      <a:pt x="90" y="109"/>
                    </a:lnTo>
                    <a:lnTo>
                      <a:pt x="90" y="105"/>
                    </a:lnTo>
                    <a:lnTo>
                      <a:pt x="90" y="100"/>
                    </a:lnTo>
                    <a:lnTo>
                      <a:pt x="89" y="95"/>
                    </a:lnTo>
                    <a:lnTo>
                      <a:pt x="87" y="92"/>
                    </a:lnTo>
                    <a:lnTo>
                      <a:pt x="85" y="89"/>
                    </a:lnTo>
                    <a:lnTo>
                      <a:pt x="82" y="87"/>
                    </a:lnTo>
                    <a:lnTo>
                      <a:pt x="78" y="85"/>
                    </a:lnTo>
                    <a:lnTo>
                      <a:pt x="71" y="84"/>
                    </a:lnTo>
                    <a:lnTo>
                      <a:pt x="65" y="84"/>
                    </a:lnTo>
                    <a:lnTo>
                      <a:pt x="60" y="84"/>
                    </a:lnTo>
                    <a:lnTo>
                      <a:pt x="56" y="85"/>
                    </a:lnTo>
                    <a:lnTo>
                      <a:pt x="51" y="86"/>
                    </a:lnTo>
                    <a:lnTo>
                      <a:pt x="48" y="88"/>
                    </a:lnTo>
                    <a:lnTo>
                      <a:pt x="46" y="91"/>
                    </a:lnTo>
                    <a:lnTo>
                      <a:pt x="43" y="94"/>
                    </a:lnTo>
                    <a:lnTo>
                      <a:pt x="41" y="98"/>
                    </a:lnTo>
                    <a:lnTo>
                      <a:pt x="39" y="102"/>
                    </a:lnTo>
                    <a:close/>
                    <a:moveTo>
                      <a:pt x="90" y="134"/>
                    </a:moveTo>
                    <a:lnTo>
                      <a:pt x="81" y="137"/>
                    </a:lnTo>
                    <a:lnTo>
                      <a:pt x="67" y="141"/>
                    </a:lnTo>
                    <a:lnTo>
                      <a:pt x="55" y="145"/>
                    </a:lnTo>
                    <a:lnTo>
                      <a:pt x="46" y="148"/>
                    </a:lnTo>
                    <a:lnTo>
                      <a:pt x="43" y="151"/>
                    </a:lnTo>
                    <a:lnTo>
                      <a:pt x="41" y="154"/>
                    </a:lnTo>
                    <a:lnTo>
                      <a:pt x="39" y="158"/>
                    </a:lnTo>
                    <a:lnTo>
                      <a:pt x="39" y="162"/>
                    </a:lnTo>
                    <a:lnTo>
                      <a:pt x="39" y="166"/>
                    </a:lnTo>
                    <a:lnTo>
                      <a:pt x="40" y="169"/>
                    </a:lnTo>
                    <a:lnTo>
                      <a:pt x="42" y="173"/>
                    </a:lnTo>
                    <a:lnTo>
                      <a:pt x="45" y="176"/>
                    </a:lnTo>
                    <a:lnTo>
                      <a:pt x="48" y="179"/>
                    </a:lnTo>
                    <a:lnTo>
                      <a:pt x="51" y="180"/>
                    </a:lnTo>
                    <a:lnTo>
                      <a:pt x="56" y="182"/>
                    </a:lnTo>
                    <a:lnTo>
                      <a:pt x="60" y="182"/>
                    </a:lnTo>
                    <a:lnTo>
                      <a:pt x="65" y="181"/>
                    </a:lnTo>
                    <a:lnTo>
                      <a:pt x="70" y="180"/>
                    </a:lnTo>
                    <a:lnTo>
                      <a:pt x="76" y="178"/>
                    </a:lnTo>
                    <a:lnTo>
                      <a:pt x="80" y="175"/>
                    </a:lnTo>
                    <a:lnTo>
                      <a:pt x="83" y="172"/>
                    </a:lnTo>
                    <a:lnTo>
                      <a:pt x="86" y="169"/>
                    </a:lnTo>
                    <a:lnTo>
                      <a:pt x="88" y="166"/>
                    </a:lnTo>
                    <a:lnTo>
                      <a:pt x="89" y="162"/>
                    </a:lnTo>
                    <a:lnTo>
                      <a:pt x="90" y="155"/>
                    </a:lnTo>
                    <a:lnTo>
                      <a:pt x="90" y="143"/>
                    </a:lnTo>
                    <a:lnTo>
                      <a:pt x="90" y="134"/>
                    </a:lnTo>
                    <a:close/>
                    <a:moveTo>
                      <a:pt x="233" y="57"/>
                    </a:moveTo>
                    <a:lnTo>
                      <a:pt x="233" y="89"/>
                    </a:lnTo>
                    <a:lnTo>
                      <a:pt x="206" y="89"/>
                    </a:lnTo>
                    <a:lnTo>
                      <a:pt x="206" y="149"/>
                    </a:lnTo>
                    <a:lnTo>
                      <a:pt x="206" y="163"/>
                    </a:lnTo>
                    <a:lnTo>
                      <a:pt x="207" y="170"/>
                    </a:lnTo>
                    <a:lnTo>
                      <a:pt x="209" y="173"/>
                    </a:lnTo>
                    <a:lnTo>
                      <a:pt x="211" y="175"/>
                    </a:lnTo>
                    <a:lnTo>
                      <a:pt x="214" y="177"/>
                    </a:lnTo>
                    <a:lnTo>
                      <a:pt x="217" y="177"/>
                    </a:lnTo>
                    <a:lnTo>
                      <a:pt x="224" y="176"/>
                    </a:lnTo>
                    <a:lnTo>
                      <a:pt x="233" y="173"/>
                    </a:lnTo>
                    <a:lnTo>
                      <a:pt x="236" y="204"/>
                    </a:lnTo>
                    <a:lnTo>
                      <a:pt x="229" y="206"/>
                    </a:lnTo>
                    <a:lnTo>
                      <a:pt x="222" y="208"/>
                    </a:lnTo>
                    <a:lnTo>
                      <a:pt x="214" y="209"/>
                    </a:lnTo>
                    <a:lnTo>
                      <a:pt x="205" y="209"/>
                    </a:lnTo>
                    <a:lnTo>
                      <a:pt x="196" y="209"/>
                    </a:lnTo>
                    <a:lnTo>
                      <a:pt x="187" y="206"/>
                    </a:lnTo>
                    <a:lnTo>
                      <a:pt x="183" y="204"/>
                    </a:lnTo>
                    <a:lnTo>
                      <a:pt x="179" y="202"/>
                    </a:lnTo>
                    <a:lnTo>
                      <a:pt x="177" y="199"/>
                    </a:lnTo>
                    <a:lnTo>
                      <a:pt x="175" y="197"/>
                    </a:lnTo>
                    <a:lnTo>
                      <a:pt x="172" y="190"/>
                    </a:lnTo>
                    <a:lnTo>
                      <a:pt x="170" y="181"/>
                    </a:lnTo>
                    <a:lnTo>
                      <a:pt x="169" y="171"/>
                    </a:lnTo>
                    <a:lnTo>
                      <a:pt x="168" y="154"/>
                    </a:lnTo>
                    <a:lnTo>
                      <a:pt x="168" y="89"/>
                    </a:lnTo>
                    <a:lnTo>
                      <a:pt x="151" y="89"/>
                    </a:lnTo>
                    <a:lnTo>
                      <a:pt x="151" y="57"/>
                    </a:lnTo>
                    <a:lnTo>
                      <a:pt x="168" y="57"/>
                    </a:lnTo>
                    <a:lnTo>
                      <a:pt x="168" y="28"/>
                    </a:lnTo>
                    <a:lnTo>
                      <a:pt x="206" y="4"/>
                    </a:lnTo>
                    <a:lnTo>
                      <a:pt x="206" y="57"/>
                    </a:lnTo>
                    <a:lnTo>
                      <a:pt x="233" y="57"/>
                    </a:lnTo>
                    <a:close/>
                    <a:moveTo>
                      <a:pt x="260" y="37"/>
                    </a:moveTo>
                    <a:lnTo>
                      <a:pt x="260" y="0"/>
                    </a:lnTo>
                    <a:lnTo>
                      <a:pt x="298" y="0"/>
                    </a:lnTo>
                    <a:lnTo>
                      <a:pt x="298" y="37"/>
                    </a:lnTo>
                    <a:lnTo>
                      <a:pt x="260" y="37"/>
                    </a:lnTo>
                    <a:close/>
                    <a:moveTo>
                      <a:pt x="260" y="206"/>
                    </a:moveTo>
                    <a:lnTo>
                      <a:pt x="260" y="57"/>
                    </a:lnTo>
                    <a:lnTo>
                      <a:pt x="298" y="57"/>
                    </a:lnTo>
                    <a:lnTo>
                      <a:pt x="298" y="206"/>
                    </a:lnTo>
                    <a:lnTo>
                      <a:pt x="260" y="206"/>
                    </a:lnTo>
                    <a:close/>
                    <a:moveTo>
                      <a:pt x="328" y="129"/>
                    </a:moveTo>
                    <a:lnTo>
                      <a:pt x="329" y="119"/>
                    </a:lnTo>
                    <a:lnTo>
                      <a:pt x="331" y="110"/>
                    </a:lnTo>
                    <a:lnTo>
                      <a:pt x="334" y="101"/>
                    </a:lnTo>
                    <a:lnTo>
                      <a:pt x="337" y="91"/>
                    </a:lnTo>
                    <a:lnTo>
                      <a:pt x="343" y="83"/>
                    </a:lnTo>
                    <a:lnTo>
                      <a:pt x="349" y="75"/>
                    </a:lnTo>
                    <a:lnTo>
                      <a:pt x="356" y="69"/>
                    </a:lnTo>
                    <a:lnTo>
                      <a:pt x="365" y="64"/>
                    </a:lnTo>
                    <a:lnTo>
                      <a:pt x="373" y="59"/>
                    </a:lnTo>
                    <a:lnTo>
                      <a:pt x="382" y="56"/>
                    </a:lnTo>
                    <a:lnTo>
                      <a:pt x="393" y="55"/>
                    </a:lnTo>
                    <a:lnTo>
                      <a:pt x="403" y="54"/>
                    </a:lnTo>
                    <a:lnTo>
                      <a:pt x="412" y="54"/>
                    </a:lnTo>
                    <a:lnTo>
                      <a:pt x="419" y="55"/>
                    </a:lnTo>
                    <a:lnTo>
                      <a:pt x="426" y="57"/>
                    </a:lnTo>
                    <a:lnTo>
                      <a:pt x="433" y="59"/>
                    </a:lnTo>
                    <a:lnTo>
                      <a:pt x="440" y="63"/>
                    </a:lnTo>
                    <a:lnTo>
                      <a:pt x="446" y="66"/>
                    </a:lnTo>
                    <a:lnTo>
                      <a:pt x="452" y="71"/>
                    </a:lnTo>
                    <a:lnTo>
                      <a:pt x="457" y="76"/>
                    </a:lnTo>
                    <a:lnTo>
                      <a:pt x="462" y="81"/>
                    </a:lnTo>
                    <a:lnTo>
                      <a:pt x="466" y="87"/>
                    </a:lnTo>
                    <a:lnTo>
                      <a:pt x="470" y="94"/>
                    </a:lnTo>
                    <a:lnTo>
                      <a:pt x="474" y="100"/>
                    </a:lnTo>
                    <a:lnTo>
                      <a:pt x="476" y="108"/>
                    </a:lnTo>
                    <a:lnTo>
                      <a:pt x="477" y="115"/>
                    </a:lnTo>
                    <a:lnTo>
                      <a:pt x="478" y="123"/>
                    </a:lnTo>
                    <a:lnTo>
                      <a:pt x="479" y="131"/>
                    </a:lnTo>
                    <a:lnTo>
                      <a:pt x="478" y="140"/>
                    </a:lnTo>
                    <a:lnTo>
                      <a:pt x="477" y="148"/>
                    </a:lnTo>
                    <a:lnTo>
                      <a:pt x="476" y="155"/>
                    </a:lnTo>
                    <a:lnTo>
                      <a:pt x="472" y="162"/>
                    </a:lnTo>
                    <a:lnTo>
                      <a:pt x="470" y="169"/>
                    </a:lnTo>
                    <a:lnTo>
                      <a:pt x="466" y="176"/>
                    </a:lnTo>
                    <a:lnTo>
                      <a:pt x="462" y="182"/>
                    </a:lnTo>
                    <a:lnTo>
                      <a:pt x="457" y="187"/>
                    </a:lnTo>
                    <a:lnTo>
                      <a:pt x="452" y="193"/>
                    </a:lnTo>
                    <a:lnTo>
                      <a:pt x="445" y="197"/>
                    </a:lnTo>
                    <a:lnTo>
                      <a:pt x="440" y="201"/>
                    </a:lnTo>
                    <a:lnTo>
                      <a:pt x="433" y="204"/>
                    </a:lnTo>
                    <a:lnTo>
                      <a:pt x="426" y="206"/>
                    </a:lnTo>
                    <a:lnTo>
                      <a:pt x="419" y="208"/>
                    </a:lnTo>
                    <a:lnTo>
                      <a:pt x="412" y="209"/>
                    </a:lnTo>
                    <a:lnTo>
                      <a:pt x="403" y="209"/>
                    </a:lnTo>
                    <a:lnTo>
                      <a:pt x="394" y="209"/>
                    </a:lnTo>
                    <a:lnTo>
                      <a:pt x="384" y="207"/>
                    </a:lnTo>
                    <a:lnTo>
                      <a:pt x="375" y="204"/>
                    </a:lnTo>
                    <a:lnTo>
                      <a:pt x="366" y="200"/>
                    </a:lnTo>
                    <a:lnTo>
                      <a:pt x="357" y="195"/>
                    </a:lnTo>
                    <a:lnTo>
                      <a:pt x="350" y="189"/>
                    </a:lnTo>
                    <a:lnTo>
                      <a:pt x="343" y="182"/>
                    </a:lnTo>
                    <a:lnTo>
                      <a:pt x="337" y="173"/>
                    </a:lnTo>
                    <a:lnTo>
                      <a:pt x="334" y="164"/>
                    </a:lnTo>
                    <a:lnTo>
                      <a:pt x="331" y="154"/>
                    </a:lnTo>
                    <a:lnTo>
                      <a:pt x="329" y="142"/>
                    </a:lnTo>
                    <a:lnTo>
                      <a:pt x="328" y="129"/>
                    </a:lnTo>
                    <a:close/>
                    <a:moveTo>
                      <a:pt x="368" y="131"/>
                    </a:moveTo>
                    <a:lnTo>
                      <a:pt x="369" y="143"/>
                    </a:lnTo>
                    <a:lnTo>
                      <a:pt x="371" y="152"/>
                    </a:lnTo>
                    <a:lnTo>
                      <a:pt x="374" y="159"/>
                    </a:lnTo>
                    <a:lnTo>
                      <a:pt x="378" y="166"/>
                    </a:lnTo>
                    <a:lnTo>
                      <a:pt x="383" y="171"/>
                    </a:lnTo>
                    <a:lnTo>
                      <a:pt x="390" y="175"/>
                    </a:lnTo>
                    <a:lnTo>
                      <a:pt x="396" y="177"/>
                    </a:lnTo>
                    <a:lnTo>
                      <a:pt x="403" y="178"/>
                    </a:lnTo>
                    <a:lnTo>
                      <a:pt x="411" y="177"/>
                    </a:lnTo>
                    <a:lnTo>
                      <a:pt x="417" y="175"/>
                    </a:lnTo>
                    <a:lnTo>
                      <a:pt x="423" y="171"/>
                    </a:lnTo>
                    <a:lnTo>
                      <a:pt x="428" y="166"/>
                    </a:lnTo>
                    <a:lnTo>
                      <a:pt x="433" y="159"/>
                    </a:lnTo>
                    <a:lnTo>
                      <a:pt x="436" y="152"/>
                    </a:lnTo>
                    <a:lnTo>
                      <a:pt x="438" y="142"/>
                    </a:lnTo>
                    <a:lnTo>
                      <a:pt x="439" y="131"/>
                    </a:lnTo>
                    <a:lnTo>
                      <a:pt x="438" y="121"/>
                    </a:lnTo>
                    <a:lnTo>
                      <a:pt x="436" y="112"/>
                    </a:lnTo>
                    <a:lnTo>
                      <a:pt x="433" y="104"/>
                    </a:lnTo>
                    <a:lnTo>
                      <a:pt x="428" y="98"/>
                    </a:lnTo>
                    <a:lnTo>
                      <a:pt x="423" y="92"/>
                    </a:lnTo>
                    <a:lnTo>
                      <a:pt x="417" y="89"/>
                    </a:lnTo>
                    <a:lnTo>
                      <a:pt x="411" y="87"/>
                    </a:lnTo>
                    <a:lnTo>
                      <a:pt x="403" y="86"/>
                    </a:lnTo>
                    <a:lnTo>
                      <a:pt x="396" y="87"/>
                    </a:lnTo>
                    <a:lnTo>
                      <a:pt x="390" y="89"/>
                    </a:lnTo>
                    <a:lnTo>
                      <a:pt x="383" y="92"/>
                    </a:lnTo>
                    <a:lnTo>
                      <a:pt x="378" y="98"/>
                    </a:lnTo>
                    <a:lnTo>
                      <a:pt x="374" y="104"/>
                    </a:lnTo>
                    <a:lnTo>
                      <a:pt x="371" y="112"/>
                    </a:lnTo>
                    <a:lnTo>
                      <a:pt x="369" y="121"/>
                    </a:lnTo>
                    <a:lnTo>
                      <a:pt x="368" y="131"/>
                    </a:lnTo>
                    <a:close/>
                    <a:moveTo>
                      <a:pt x="640" y="206"/>
                    </a:moveTo>
                    <a:lnTo>
                      <a:pt x="602" y="206"/>
                    </a:lnTo>
                    <a:lnTo>
                      <a:pt x="602" y="130"/>
                    </a:lnTo>
                    <a:lnTo>
                      <a:pt x="602" y="119"/>
                    </a:lnTo>
                    <a:lnTo>
                      <a:pt x="601" y="110"/>
                    </a:lnTo>
                    <a:lnTo>
                      <a:pt x="600" y="103"/>
                    </a:lnTo>
                    <a:lnTo>
                      <a:pt x="599" y="99"/>
                    </a:lnTo>
                    <a:lnTo>
                      <a:pt x="598" y="95"/>
                    </a:lnTo>
                    <a:lnTo>
                      <a:pt x="596" y="93"/>
                    </a:lnTo>
                    <a:lnTo>
                      <a:pt x="594" y="90"/>
                    </a:lnTo>
                    <a:lnTo>
                      <a:pt x="592" y="88"/>
                    </a:lnTo>
                    <a:lnTo>
                      <a:pt x="589" y="86"/>
                    </a:lnTo>
                    <a:lnTo>
                      <a:pt x="586" y="85"/>
                    </a:lnTo>
                    <a:lnTo>
                      <a:pt x="582" y="84"/>
                    </a:lnTo>
                    <a:lnTo>
                      <a:pt x="578" y="84"/>
                    </a:lnTo>
                    <a:lnTo>
                      <a:pt x="573" y="84"/>
                    </a:lnTo>
                    <a:lnTo>
                      <a:pt x="569" y="85"/>
                    </a:lnTo>
                    <a:lnTo>
                      <a:pt x="565" y="87"/>
                    </a:lnTo>
                    <a:lnTo>
                      <a:pt x="560" y="89"/>
                    </a:lnTo>
                    <a:lnTo>
                      <a:pt x="556" y="93"/>
                    </a:lnTo>
                    <a:lnTo>
                      <a:pt x="553" y="96"/>
                    </a:lnTo>
                    <a:lnTo>
                      <a:pt x="551" y="100"/>
                    </a:lnTo>
                    <a:lnTo>
                      <a:pt x="549" y="104"/>
                    </a:lnTo>
                    <a:lnTo>
                      <a:pt x="548" y="110"/>
                    </a:lnTo>
                    <a:lnTo>
                      <a:pt x="547" y="117"/>
                    </a:lnTo>
                    <a:lnTo>
                      <a:pt x="547" y="127"/>
                    </a:lnTo>
                    <a:lnTo>
                      <a:pt x="547" y="138"/>
                    </a:lnTo>
                    <a:lnTo>
                      <a:pt x="547" y="206"/>
                    </a:lnTo>
                    <a:lnTo>
                      <a:pt x="508" y="206"/>
                    </a:lnTo>
                    <a:lnTo>
                      <a:pt x="508" y="57"/>
                    </a:lnTo>
                    <a:lnTo>
                      <a:pt x="544" y="57"/>
                    </a:lnTo>
                    <a:lnTo>
                      <a:pt x="544" y="79"/>
                    </a:lnTo>
                    <a:lnTo>
                      <a:pt x="549" y="73"/>
                    </a:lnTo>
                    <a:lnTo>
                      <a:pt x="554" y="68"/>
                    </a:lnTo>
                    <a:lnTo>
                      <a:pt x="559" y="64"/>
                    </a:lnTo>
                    <a:lnTo>
                      <a:pt x="566" y="60"/>
                    </a:lnTo>
                    <a:lnTo>
                      <a:pt x="571" y="58"/>
                    </a:lnTo>
                    <a:lnTo>
                      <a:pt x="578" y="56"/>
                    </a:lnTo>
                    <a:lnTo>
                      <a:pt x="585" y="54"/>
                    </a:lnTo>
                    <a:lnTo>
                      <a:pt x="592" y="54"/>
                    </a:lnTo>
                    <a:lnTo>
                      <a:pt x="598" y="54"/>
                    </a:lnTo>
                    <a:lnTo>
                      <a:pt x="603" y="55"/>
                    </a:lnTo>
                    <a:lnTo>
                      <a:pt x="610" y="57"/>
                    </a:lnTo>
                    <a:lnTo>
                      <a:pt x="615" y="59"/>
                    </a:lnTo>
                    <a:lnTo>
                      <a:pt x="620" y="61"/>
                    </a:lnTo>
                    <a:lnTo>
                      <a:pt x="624" y="64"/>
                    </a:lnTo>
                    <a:lnTo>
                      <a:pt x="627" y="67"/>
                    </a:lnTo>
                    <a:lnTo>
                      <a:pt x="631" y="71"/>
                    </a:lnTo>
                    <a:lnTo>
                      <a:pt x="636" y="78"/>
                    </a:lnTo>
                    <a:lnTo>
                      <a:pt x="638" y="87"/>
                    </a:lnTo>
                    <a:lnTo>
                      <a:pt x="640" y="98"/>
                    </a:lnTo>
                    <a:lnTo>
                      <a:pt x="640" y="113"/>
                    </a:lnTo>
                    <a:lnTo>
                      <a:pt x="640" y="20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8"/>
              <p:cNvSpPr>
                <a:spLocks noChangeArrowheads="1"/>
              </p:cNvSpPr>
              <p:nvPr/>
            </p:nvSpPr>
            <p:spPr bwMode="auto">
              <a:xfrm>
                <a:off x="7456488" y="2574925"/>
                <a:ext cx="179388" cy="142875"/>
              </a:xfrm>
              <a:prstGeom prst="rect">
                <a:avLst/>
              </a:prstGeom>
              <a:solidFill>
                <a:srgbClr val="F5C63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7454900" y="2574925"/>
                <a:ext cx="1588" cy="142875"/>
              </a:xfrm>
              <a:custGeom>
                <a:avLst/>
                <a:gdLst/>
                <a:ahLst/>
                <a:cxnLst>
                  <a:cxn ang="0">
                    <a:pos x="10" y="0"/>
                  </a:cxn>
                  <a:cxn ang="0">
                    <a:pos x="0" y="10"/>
                  </a:cxn>
                  <a:cxn ang="0">
                    <a:pos x="0" y="1446"/>
                  </a:cxn>
                  <a:cxn ang="0">
                    <a:pos x="21" y="1446"/>
                  </a:cxn>
                  <a:cxn ang="0">
                    <a:pos x="21" y="10"/>
                  </a:cxn>
                  <a:cxn ang="0">
                    <a:pos x="10" y="0"/>
                  </a:cxn>
                  <a:cxn ang="0">
                    <a:pos x="21" y="10"/>
                  </a:cxn>
                  <a:cxn ang="0">
                    <a:pos x="21" y="5"/>
                  </a:cxn>
                  <a:cxn ang="0">
                    <a:pos x="17" y="2"/>
                  </a:cxn>
                  <a:cxn ang="0">
                    <a:pos x="14" y="0"/>
                  </a:cxn>
                  <a:cxn ang="0">
                    <a:pos x="10" y="0"/>
                  </a:cxn>
                  <a:cxn ang="0">
                    <a:pos x="6" y="0"/>
                  </a:cxn>
                  <a:cxn ang="0">
                    <a:pos x="3" y="2"/>
                  </a:cxn>
                  <a:cxn ang="0">
                    <a:pos x="1" y="5"/>
                  </a:cxn>
                  <a:cxn ang="0">
                    <a:pos x="0" y="10"/>
                  </a:cxn>
                  <a:cxn ang="0">
                    <a:pos x="10" y="0"/>
                  </a:cxn>
                </a:cxnLst>
                <a:rect l="0" t="0" r="r" b="b"/>
                <a:pathLst>
                  <a:path w="21" h="1446">
                    <a:moveTo>
                      <a:pt x="10" y="0"/>
                    </a:moveTo>
                    <a:lnTo>
                      <a:pt x="0" y="10"/>
                    </a:lnTo>
                    <a:lnTo>
                      <a:pt x="0" y="1446"/>
                    </a:lnTo>
                    <a:lnTo>
                      <a:pt x="21" y="1446"/>
                    </a:lnTo>
                    <a:lnTo>
                      <a:pt x="21" y="10"/>
                    </a:lnTo>
                    <a:lnTo>
                      <a:pt x="10" y="0"/>
                    </a:lnTo>
                    <a:lnTo>
                      <a:pt x="21" y="10"/>
                    </a:lnTo>
                    <a:lnTo>
                      <a:pt x="21" y="5"/>
                    </a:lnTo>
                    <a:lnTo>
                      <a:pt x="17" y="2"/>
                    </a:lnTo>
                    <a:lnTo>
                      <a:pt x="14" y="0"/>
                    </a:lnTo>
                    <a:lnTo>
                      <a:pt x="10" y="0"/>
                    </a:lnTo>
                    <a:lnTo>
                      <a:pt x="6" y="0"/>
                    </a:lnTo>
                    <a:lnTo>
                      <a:pt x="3" y="2"/>
                    </a:lnTo>
                    <a:lnTo>
                      <a:pt x="1" y="5"/>
                    </a:lnTo>
                    <a:lnTo>
                      <a:pt x="0" y="10"/>
                    </a:lnTo>
                    <a:lnTo>
                      <a:pt x="1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7456488" y="2574925"/>
                <a:ext cx="180975" cy="1587"/>
              </a:xfrm>
              <a:custGeom>
                <a:avLst/>
                <a:gdLst/>
                <a:ahLst/>
                <a:cxnLst>
                  <a:cxn ang="0">
                    <a:pos x="2165" y="10"/>
                  </a:cxn>
                  <a:cxn ang="0">
                    <a:pos x="2154" y="0"/>
                  </a:cxn>
                  <a:cxn ang="0">
                    <a:pos x="0" y="0"/>
                  </a:cxn>
                  <a:cxn ang="0">
                    <a:pos x="0" y="20"/>
                  </a:cxn>
                  <a:cxn ang="0">
                    <a:pos x="2154" y="20"/>
                  </a:cxn>
                  <a:cxn ang="0">
                    <a:pos x="2165" y="10"/>
                  </a:cxn>
                  <a:cxn ang="0">
                    <a:pos x="2154" y="20"/>
                  </a:cxn>
                  <a:cxn ang="0">
                    <a:pos x="2159" y="19"/>
                  </a:cxn>
                  <a:cxn ang="0">
                    <a:pos x="2162" y="17"/>
                  </a:cxn>
                  <a:cxn ang="0">
                    <a:pos x="2164" y="14"/>
                  </a:cxn>
                  <a:cxn ang="0">
                    <a:pos x="2165" y="10"/>
                  </a:cxn>
                  <a:cxn ang="0">
                    <a:pos x="2164" y="6"/>
                  </a:cxn>
                  <a:cxn ang="0">
                    <a:pos x="2162" y="3"/>
                  </a:cxn>
                  <a:cxn ang="0">
                    <a:pos x="2159" y="1"/>
                  </a:cxn>
                  <a:cxn ang="0">
                    <a:pos x="2154" y="0"/>
                  </a:cxn>
                  <a:cxn ang="0">
                    <a:pos x="2165" y="10"/>
                  </a:cxn>
                </a:cxnLst>
                <a:rect l="0" t="0" r="r" b="b"/>
                <a:pathLst>
                  <a:path w="2165" h="20">
                    <a:moveTo>
                      <a:pt x="2165" y="10"/>
                    </a:moveTo>
                    <a:lnTo>
                      <a:pt x="2154" y="0"/>
                    </a:lnTo>
                    <a:lnTo>
                      <a:pt x="0" y="0"/>
                    </a:lnTo>
                    <a:lnTo>
                      <a:pt x="0" y="20"/>
                    </a:lnTo>
                    <a:lnTo>
                      <a:pt x="2154" y="20"/>
                    </a:lnTo>
                    <a:lnTo>
                      <a:pt x="2165" y="10"/>
                    </a:lnTo>
                    <a:lnTo>
                      <a:pt x="2154" y="20"/>
                    </a:lnTo>
                    <a:lnTo>
                      <a:pt x="2159" y="19"/>
                    </a:lnTo>
                    <a:lnTo>
                      <a:pt x="2162" y="17"/>
                    </a:lnTo>
                    <a:lnTo>
                      <a:pt x="2164" y="14"/>
                    </a:lnTo>
                    <a:lnTo>
                      <a:pt x="2165" y="10"/>
                    </a:lnTo>
                    <a:lnTo>
                      <a:pt x="2164" y="6"/>
                    </a:lnTo>
                    <a:lnTo>
                      <a:pt x="2162" y="3"/>
                    </a:lnTo>
                    <a:lnTo>
                      <a:pt x="2159" y="1"/>
                    </a:lnTo>
                    <a:lnTo>
                      <a:pt x="2154" y="0"/>
                    </a:lnTo>
                    <a:lnTo>
                      <a:pt x="2165" y="1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7634288" y="2574925"/>
                <a:ext cx="3175" cy="144462"/>
              </a:xfrm>
              <a:custGeom>
                <a:avLst/>
                <a:gdLst/>
                <a:ahLst/>
                <a:cxnLst>
                  <a:cxn ang="0">
                    <a:pos x="11" y="1448"/>
                  </a:cxn>
                  <a:cxn ang="0">
                    <a:pos x="22" y="1436"/>
                  </a:cxn>
                  <a:cxn ang="0">
                    <a:pos x="22" y="0"/>
                  </a:cxn>
                  <a:cxn ang="0">
                    <a:pos x="0" y="0"/>
                  </a:cxn>
                  <a:cxn ang="0">
                    <a:pos x="0" y="1436"/>
                  </a:cxn>
                  <a:cxn ang="0">
                    <a:pos x="11" y="1448"/>
                  </a:cxn>
                  <a:cxn ang="0">
                    <a:pos x="0" y="1436"/>
                  </a:cxn>
                  <a:cxn ang="0">
                    <a:pos x="1" y="1442"/>
                  </a:cxn>
                  <a:cxn ang="0">
                    <a:pos x="4" y="1445"/>
                  </a:cxn>
                  <a:cxn ang="0">
                    <a:pos x="7" y="1447"/>
                  </a:cxn>
                  <a:cxn ang="0">
                    <a:pos x="11" y="1448"/>
                  </a:cxn>
                  <a:cxn ang="0">
                    <a:pos x="15" y="1447"/>
                  </a:cxn>
                  <a:cxn ang="0">
                    <a:pos x="19" y="1445"/>
                  </a:cxn>
                  <a:cxn ang="0">
                    <a:pos x="21" y="1442"/>
                  </a:cxn>
                  <a:cxn ang="0">
                    <a:pos x="22" y="1436"/>
                  </a:cxn>
                  <a:cxn ang="0">
                    <a:pos x="11" y="1448"/>
                  </a:cxn>
                </a:cxnLst>
                <a:rect l="0" t="0" r="r" b="b"/>
                <a:pathLst>
                  <a:path w="22" h="1448">
                    <a:moveTo>
                      <a:pt x="11" y="1448"/>
                    </a:moveTo>
                    <a:lnTo>
                      <a:pt x="22" y="1436"/>
                    </a:lnTo>
                    <a:lnTo>
                      <a:pt x="22" y="0"/>
                    </a:lnTo>
                    <a:lnTo>
                      <a:pt x="0" y="0"/>
                    </a:lnTo>
                    <a:lnTo>
                      <a:pt x="0" y="1436"/>
                    </a:lnTo>
                    <a:lnTo>
                      <a:pt x="11" y="1448"/>
                    </a:lnTo>
                    <a:lnTo>
                      <a:pt x="0" y="1436"/>
                    </a:lnTo>
                    <a:lnTo>
                      <a:pt x="1" y="1442"/>
                    </a:lnTo>
                    <a:lnTo>
                      <a:pt x="4" y="1445"/>
                    </a:lnTo>
                    <a:lnTo>
                      <a:pt x="7" y="1447"/>
                    </a:lnTo>
                    <a:lnTo>
                      <a:pt x="11" y="1448"/>
                    </a:lnTo>
                    <a:lnTo>
                      <a:pt x="15" y="1447"/>
                    </a:lnTo>
                    <a:lnTo>
                      <a:pt x="19" y="1445"/>
                    </a:lnTo>
                    <a:lnTo>
                      <a:pt x="21" y="1442"/>
                    </a:lnTo>
                    <a:lnTo>
                      <a:pt x="22" y="1436"/>
                    </a:lnTo>
                    <a:lnTo>
                      <a:pt x="11" y="1448"/>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2"/>
              <p:cNvSpPr>
                <a:spLocks/>
              </p:cNvSpPr>
              <p:nvPr/>
            </p:nvSpPr>
            <p:spPr bwMode="auto">
              <a:xfrm>
                <a:off x="7454900" y="2717800"/>
                <a:ext cx="180975" cy="1587"/>
              </a:xfrm>
              <a:custGeom>
                <a:avLst/>
                <a:gdLst/>
                <a:ahLst/>
                <a:cxnLst>
                  <a:cxn ang="0">
                    <a:pos x="0" y="10"/>
                  </a:cxn>
                  <a:cxn ang="0">
                    <a:pos x="10" y="22"/>
                  </a:cxn>
                  <a:cxn ang="0">
                    <a:pos x="2164" y="22"/>
                  </a:cxn>
                  <a:cxn ang="0">
                    <a:pos x="2164" y="0"/>
                  </a:cxn>
                  <a:cxn ang="0">
                    <a:pos x="10" y="0"/>
                  </a:cxn>
                  <a:cxn ang="0">
                    <a:pos x="0" y="10"/>
                  </a:cxn>
                  <a:cxn ang="0">
                    <a:pos x="10" y="0"/>
                  </a:cxn>
                  <a:cxn ang="0">
                    <a:pos x="6" y="1"/>
                  </a:cxn>
                  <a:cxn ang="0">
                    <a:pos x="2" y="3"/>
                  </a:cxn>
                  <a:cxn ang="0">
                    <a:pos x="0" y="7"/>
                  </a:cxn>
                  <a:cxn ang="0">
                    <a:pos x="0" y="10"/>
                  </a:cxn>
                  <a:cxn ang="0">
                    <a:pos x="0" y="15"/>
                  </a:cxn>
                  <a:cxn ang="0">
                    <a:pos x="2" y="19"/>
                  </a:cxn>
                  <a:cxn ang="0">
                    <a:pos x="6" y="21"/>
                  </a:cxn>
                  <a:cxn ang="0">
                    <a:pos x="10" y="22"/>
                  </a:cxn>
                  <a:cxn ang="0">
                    <a:pos x="0" y="10"/>
                  </a:cxn>
                </a:cxnLst>
                <a:rect l="0" t="0" r="r" b="b"/>
                <a:pathLst>
                  <a:path w="2164" h="22">
                    <a:moveTo>
                      <a:pt x="0" y="10"/>
                    </a:moveTo>
                    <a:lnTo>
                      <a:pt x="10" y="22"/>
                    </a:lnTo>
                    <a:lnTo>
                      <a:pt x="2164" y="22"/>
                    </a:lnTo>
                    <a:lnTo>
                      <a:pt x="2164" y="0"/>
                    </a:lnTo>
                    <a:lnTo>
                      <a:pt x="10" y="0"/>
                    </a:lnTo>
                    <a:lnTo>
                      <a:pt x="0" y="10"/>
                    </a:lnTo>
                    <a:lnTo>
                      <a:pt x="10" y="0"/>
                    </a:lnTo>
                    <a:lnTo>
                      <a:pt x="6" y="1"/>
                    </a:lnTo>
                    <a:lnTo>
                      <a:pt x="2" y="3"/>
                    </a:lnTo>
                    <a:lnTo>
                      <a:pt x="0" y="7"/>
                    </a:lnTo>
                    <a:lnTo>
                      <a:pt x="0" y="10"/>
                    </a:lnTo>
                    <a:lnTo>
                      <a:pt x="0" y="15"/>
                    </a:lnTo>
                    <a:lnTo>
                      <a:pt x="2" y="19"/>
                    </a:lnTo>
                    <a:lnTo>
                      <a:pt x="6" y="21"/>
                    </a:lnTo>
                    <a:lnTo>
                      <a:pt x="10" y="22"/>
                    </a:lnTo>
                    <a:lnTo>
                      <a:pt x="0" y="1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3"/>
              <p:cNvSpPr>
                <a:spLocks noEditPoints="1"/>
              </p:cNvSpPr>
              <p:nvPr/>
            </p:nvSpPr>
            <p:spPr bwMode="auto">
              <a:xfrm>
                <a:off x="7516813" y="2603500"/>
                <a:ext cx="61913" cy="20637"/>
              </a:xfrm>
              <a:custGeom>
                <a:avLst/>
                <a:gdLst/>
                <a:ahLst/>
                <a:cxnLst>
                  <a:cxn ang="0">
                    <a:pos x="13" y="0"/>
                  </a:cxn>
                  <a:cxn ang="0">
                    <a:pos x="164" y="206"/>
                  </a:cxn>
                  <a:cxn ang="0">
                    <a:pos x="185" y="101"/>
                  </a:cxn>
                  <a:cxn ang="0">
                    <a:pos x="216" y="64"/>
                  </a:cxn>
                  <a:cxn ang="0">
                    <a:pos x="262" y="54"/>
                  </a:cxn>
                  <a:cxn ang="0">
                    <a:pos x="297" y="66"/>
                  </a:cxn>
                  <a:cxn ang="0">
                    <a:pos x="321" y="94"/>
                  </a:cxn>
                  <a:cxn ang="0">
                    <a:pos x="329" y="132"/>
                  </a:cxn>
                  <a:cxn ang="0">
                    <a:pos x="321" y="169"/>
                  </a:cxn>
                  <a:cxn ang="0">
                    <a:pos x="297" y="197"/>
                  </a:cxn>
                  <a:cxn ang="0">
                    <a:pos x="263" y="209"/>
                  </a:cxn>
                  <a:cxn ang="0">
                    <a:pos x="217" y="200"/>
                  </a:cxn>
                  <a:cxn ang="0">
                    <a:pos x="185" y="164"/>
                  </a:cxn>
                  <a:cxn ang="0">
                    <a:pos x="219" y="143"/>
                  </a:cxn>
                  <a:cxn ang="0">
                    <a:pos x="241" y="175"/>
                  </a:cxn>
                  <a:cxn ang="0">
                    <a:pos x="275" y="171"/>
                  </a:cxn>
                  <a:cxn ang="0">
                    <a:pos x="290" y="132"/>
                  </a:cxn>
                  <a:cxn ang="0">
                    <a:pos x="275" y="92"/>
                  </a:cxn>
                  <a:cxn ang="0">
                    <a:pos x="241" y="89"/>
                  </a:cxn>
                  <a:cxn ang="0">
                    <a:pos x="219" y="122"/>
                  </a:cxn>
                  <a:cxn ang="0">
                    <a:pos x="453" y="120"/>
                  </a:cxn>
                  <a:cxn ang="0">
                    <a:pos x="448" y="92"/>
                  </a:cxn>
                  <a:cxn ang="0">
                    <a:pos x="433" y="84"/>
                  </a:cxn>
                  <a:cxn ang="0">
                    <a:pos x="412" y="89"/>
                  </a:cxn>
                  <a:cxn ang="0">
                    <a:pos x="399" y="110"/>
                  </a:cxn>
                  <a:cxn ang="0">
                    <a:pos x="360" y="206"/>
                  </a:cxn>
                  <a:cxn ang="0">
                    <a:pos x="406" y="68"/>
                  </a:cxn>
                  <a:cxn ang="0">
                    <a:pos x="436" y="54"/>
                  </a:cxn>
                  <a:cxn ang="0">
                    <a:pos x="466" y="59"/>
                  </a:cxn>
                  <a:cxn ang="0">
                    <a:pos x="486" y="78"/>
                  </a:cxn>
                  <a:cxn ang="0">
                    <a:pos x="560" y="102"/>
                  </a:cxn>
                  <a:cxn ang="0">
                    <a:pos x="545" y="64"/>
                  </a:cxn>
                  <a:cxn ang="0">
                    <a:pos x="599" y="54"/>
                  </a:cxn>
                  <a:cxn ang="0">
                    <a:pos x="636" y="67"/>
                  </a:cxn>
                  <a:cxn ang="0">
                    <a:pos x="649" y="99"/>
                  </a:cxn>
                  <a:cxn ang="0">
                    <a:pos x="653" y="196"/>
                  </a:cxn>
                  <a:cxn ang="0">
                    <a:pos x="614" y="192"/>
                  </a:cxn>
                  <a:cxn ang="0">
                    <a:pos x="593" y="205"/>
                  </a:cxn>
                  <a:cxn ang="0">
                    <a:pos x="559" y="209"/>
                  </a:cxn>
                  <a:cxn ang="0">
                    <a:pos x="524" y="183"/>
                  </a:cxn>
                  <a:cxn ang="0">
                    <a:pos x="524" y="148"/>
                  </a:cxn>
                  <a:cxn ang="0">
                    <a:pos x="543" y="128"/>
                  </a:cxn>
                  <a:cxn ang="0">
                    <a:pos x="605" y="111"/>
                  </a:cxn>
                  <a:cxn ang="0">
                    <a:pos x="608" y="92"/>
                  </a:cxn>
                  <a:cxn ang="0">
                    <a:pos x="585" y="84"/>
                  </a:cxn>
                  <a:cxn ang="0">
                    <a:pos x="566" y="90"/>
                  </a:cxn>
                  <a:cxn ang="0">
                    <a:pos x="602" y="138"/>
                  </a:cxn>
                  <a:cxn ang="0">
                    <a:pos x="561" y="154"/>
                  </a:cxn>
                  <a:cxn ang="0">
                    <a:pos x="563" y="173"/>
                  </a:cxn>
                  <a:cxn ang="0">
                    <a:pos x="581" y="182"/>
                  </a:cxn>
                  <a:cxn ang="0">
                    <a:pos x="604" y="172"/>
                  </a:cxn>
                  <a:cxn ang="0">
                    <a:pos x="611" y="143"/>
                  </a:cxn>
                  <a:cxn ang="0">
                    <a:pos x="725" y="206"/>
                  </a:cxn>
                </a:cxnLst>
                <a:rect l="0" t="0" r="r" b="b"/>
                <a:pathLst>
                  <a:path w="725" h="209">
                    <a:moveTo>
                      <a:pt x="0" y="206"/>
                    </a:moveTo>
                    <a:lnTo>
                      <a:pt x="0" y="169"/>
                    </a:lnTo>
                    <a:lnTo>
                      <a:pt x="106" y="36"/>
                    </a:lnTo>
                    <a:lnTo>
                      <a:pt x="13" y="36"/>
                    </a:lnTo>
                    <a:lnTo>
                      <a:pt x="13" y="0"/>
                    </a:lnTo>
                    <a:lnTo>
                      <a:pt x="160" y="0"/>
                    </a:lnTo>
                    <a:lnTo>
                      <a:pt x="160" y="33"/>
                    </a:lnTo>
                    <a:lnTo>
                      <a:pt x="50" y="172"/>
                    </a:lnTo>
                    <a:lnTo>
                      <a:pt x="164" y="172"/>
                    </a:lnTo>
                    <a:lnTo>
                      <a:pt x="164" y="206"/>
                    </a:lnTo>
                    <a:lnTo>
                      <a:pt x="0" y="206"/>
                    </a:lnTo>
                    <a:close/>
                    <a:moveTo>
                      <a:pt x="179" y="130"/>
                    </a:moveTo>
                    <a:lnTo>
                      <a:pt x="180" y="120"/>
                    </a:lnTo>
                    <a:lnTo>
                      <a:pt x="183" y="110"/>
                    </a:lnTo>
                    <a:lnTo>
                      <a:pt x="185" y="101"/>
                    </a:lnTo>
                    <a:lnTo>
                      <a:pt x="189" y="91"/>
                    </a:lnTo>
                    <a:lnTo>
                      <a:pt x="194" y="83"/>
                    </a:lnTo>
                    <a:lnTo>
                      <a:pt x="200" y="75"/>
                    </a:lnTo>
                    <a:lnTo>
                      <a:pt x="208" y="69"/>
                    </a:lnTo>
                    <a:lnTo>
                      <a:pt x="216" y="64"/>
                    </a:lnTo>
                    <a:lnTo>
                      <a:pt x="224" y="59"/>
                    </a:lnTo>
                    <a:lnTo>
                      <a:pt x="234" y="56"/>
                    </a:lnTo>
                    <a:lnTo>
                      <a:pt x="244" y="55"/>
                    </a:lnTo>
                    <a:lnTo>
                      <a:pt x="255" y="54"/>
                    </a:lnTo>
                    <a:lnTo>
                      <a:pt x="262" y="54"/>
                    </a:lnTo>
                    <a:lnTo>
                      <a:pt x="271" y="55"/>
                    </a:lnTo>
                    <a:lnTo>
                      <a:pt x="278" y="57"/>
                    </a:lnTo>
                    <a:lnTo>
                      <a:pt x="284" y="59"/>
                    </a:lnTo>
                    <a:lnTo>
                      <a:pt x="292" y="63"/>
                    </a:lnTo>
                    <a:lnTo>
                      <a:pt x="297" y="66"/>
                    </a:lnTo>
                    <a:lnTo>
                      <a:pt x="303" y="71"/>
                    </a:lnTo>
                    <a:lnTo>
                      <a:pt x="308" y="76"/>
                    </a:lnTo>
                    <a:lnTo>
                      <a:pt x="314" y="81"/>
                    </a:lnTo>
                    <a:lnTo>
                      <a:pt x="318" y="87"/>
                    </a:lnTo>
                    <a:lnTo>
                      <a:pt x="321" y="94"/>
                    </a:lnTo>
                    <a:lnTo>
                      <a:pt x="324" y="100"/>
                    </a:lnTo>
                    <a:lnTo>
                      <a:pt x="327" y="107"/>
                    </a:lnTo>
                    <a:lnTo>
                      <a:pt x="328" y="115"/>
                    </a:lnTo>
                    <a:lnTo>
                      <a:pt x="329" y="124"/>
                    </a:lnTo>
                    <a:lnTo>
                      <a:pt x="329" y="132"/>
                    </a:lnTo>
                    <a:lnTo>
                      <a:pt x="329" y="140"/>
                    </a:lnTo>
                    <a:lnTo>
                      <a:pt x="328" y="148"/>
                    </a:lnTo>
                    <a:lnTo>
                      <a:pt x="326" y="155"/>
                    </a:lnTo>
                    <a:lnTo>
                      <a:pt x="324" y="162"/>
                    </a:lnTo>
                    <a:lnTo>
                      <a:pt x="321" y="169"/>
                    </a:lnTo>
                    <a:lnTo>
                      <a:pt x="318" y="176"/>
                    </a:lnTo>
                    <a:lnTo>
                      <a:pt x="314" y="182"/>
                    </a:lnTo>
                    <a:lnTo>
                      <a:pt x="308" y="187"/>
                    </a:lnTo>
                    <a:lnTo>
                      <a:pt x="303" y="193"/>
                    </a:lnTo>
                    <a:lnTo>
                      <a:pt x="297" y="197"/>
                    </a:lnTo>
                    <a:lnTo>
                      <a:pt x="290" y="201"/>
                    </a:lnTo>
                    <a:lnTo>
                      <a:pt x="284" y="204"/>
                    </a:lnTo>
                    <a:lnTo>
                      <a:pt x="278" y="206"/>
                    </a:lnTo>
                    <a:lnTo>
                      <a:pt x="271" y="208"/>
                    </a:lnTo>
                    <a:lnTo>
                      <a:pt x="263" y="209"/>
                    </a:lnTo>
                    <a:lnTo>
                      <a:pt x="255" y="209"/>
                    </a:lnTo>
                    <a:lnTo>
                      <a:pt x="245" y="209"/>
                    </a:lnTo>
                    <a:lnTo>
                      <a:pt x="235" y="207"/>
                    </a:lnTo>
                    <a:lnTo>
                      <a:pt x="226" y="204"/>
                    </a:lnTo>
                    <a:lnTo>
                      <a:pt x="217" y="200"/>
                    </a:lnTo>
                    <a:lnTo>
                      <a:pt x="208" y="195"/>
                    </a:lnTo>
                    <a:lnTo>
                      <a:pt x="200" y="189"/>
                    </a:lnTo>
                    <a:lnTo>
                      <a:pt x="194" y="182"/>
                    </a:lnTo>
                    <a:lnTo>
                      <a:pt x="189" y="173"/>
                    </a:lnTo>
                    <a:lnTo>
                      <a:pt x="185" y="164"/>
                    </a:lnTo>
                    <a:lnTo>
                      <a:pt x="183" y="154"/>
                    </a:lnTo>
                    <a:lnTo>
                      <a:pt x="180" y="142"/>
                    </a:lnTo>
                    <a:lnTo>
                      <a:pt x="179" y="130"/>
                    </a:lnTo>
                    <a:close/>
                    <a:moveTo>
                      <a:pt x="219" y="132"/>
                    </a:moveTo>
                    <a:lnTo>
                      <a:pt x="219" y="143"/>
                    </a:lnTo>
                    <a:lnTo>
                      <a:pt x="221" y="152"/>
                    </a:lnTo>
                    <a:lnTo>
                      <a:pt x="224" y="159"/>
                    </a:lnTo>
                    <a:lnTo>
                      <a:pt x="230" y="166"/>
                    </a:lnTo>
                    <a:lnTo>
                      <a:pt x="235" y="171"/>
                    </a:lnTo>
                    <a:lnTo>
                      <a:pt x="241" y="175"/>
                    </a:lnTo>
                    <a:lnTo>
                      <a:pt x="248" y="177"/>
                    </a:lnTo>
                    <a:lnTo>
                      <a:pt x="255" y="178"/>
                    </a:lnTo>
                    <a:lnTo>
                      <a:pt x="262" y="177"/>
                    </a:lnTo>
                    <a:lnTo>
                      <a:pt x="268" y="175"/>
                    </a:lnTo>
                    <a:lnTo>
                      <a:pt x="275" y="171"/>
                    </a:lnTo>
                    <a:lnTo>
                      <a:pt x="280" y="166"/>
                    </a:lnTo>
                    <a:lnTo>
                      <a:pt x="284" y="159"/>
                    </a:lnTo>
                    <a:lnTo>
                      <a:pt x="287" y="152"/>
                    </a:lnTo>
                    <a:lnTo>
                      <a:pt x="289" y="142"/>
                    </a:lnTo>
                    <a:lnTo>
                      <a:pt x="290" y="132"/>
                    </a:lnTo>
                    <a:lnTo>
                      <a:pt x="289" y="122"/>
                    </a:lnTo>
                    <a:lnTo>
                      <a:pt x="287" y="112"/>
                    </a:lnTo>
                    <a:lnTo>
                      <a:pt x="284" y="104"/>
                    </a:lnTo>
                    <a:lnTo>
                      <a:pt x="280" y="98"/>
                    </a:lnTo>
                    <a:lnTo>
                      <a:pt x="275" y="92"/>
                    </a:lnTo>
                    <a:lnTo>
                      <a:pt x="268" y="89"/>
                    </a:lnTo>
                    <a:lnTo>
                      <a:pt x="262" y="87"/>
                    </a:lnTo>
                    <a:lnTo>
                      <a:pt x="255" y="86"/>
                    </a:lnTo>
                    <a:lnTo>
                      <a:pt x="248" y="87"/>
                    </a:lnTo>
                    <a:lnTo>
                      <a:pt x="241" y="89"/>
                    </a:lnTo>
                    <a:lnTo>
                      <a:pt x="235" y="92"/>
                    </a:lnTo>
                    <a:lnTo>
                      <a:pt x="230" y="98"/>
                    </a:lnTo>
                    <a:lnTo>
                      <a:pt x="224" y="104"/>
                    </a:lnTo>
                    <a:lnTo>
                      <a:pt x="221" y="112"/>
                    </a:lnTo>
                    <a:lnTo>
                      <a:pt x="219" y="122"/>
                    </a:lnTo>
                    <a:lnTo>
                      <a:pt x="219" y="132"/>
                    </a:lnTo>
                    <a:close/>
                    <a:moveTo>
                      <a:pt x="492" y="206"/>
                    </a:moveTo>
                    <a:lnTo>
                      <a:pt x="454" y="206"/>
                    </a:lnTo>
                    <a:lnTo>
                      <a:pt x="454" y="131"/>
                    </a:lnTo>
                    <a:lnTo>
                      <a:pt x="453" y="120"/>
                    </a:lnTo>
                    <a:lnTo>
                      <a:pt x="453" y="110"/>
                    </a:lnTo>
                    <a:lnTo>
                      <a:pt x="452" y="103"/>
                    </a:lnTo>
                    <a:lnTo>
                      <a:pt x="451" y="99"/>
                    </a:lnTo>
                    <a:lnTo>
                      <a:pt x="450" y="95"/>
                    </a:lnTo>
                    <a:lnTo>
                      <a:pt x="448" y="92"/>
                    </a:lnTo>
                    <a:lnTo>
                      <a:pt x="445" y="90"/>
                    </a:lnTo>
                    <a:lnTo>
                      <a:pt x="443" y="88"/>
                    </a:lnTo>
                    <a:lnTo>
                      <a:pt x="440" y="86"/>
                    </a:lnTo>
                    <a:lnTo>
                      <a:pt x="437" y="85"/>
                    </a:lnTo>
                    <a:lnTo>
                      <a:pt x="433" y="84"/>
                    </a:lnTo>
                    <a:lnTo>
                      <a:pt x="430" y="84"/>
                    </a:lnTo>
                    <a:lnTo>
                      <a:pt x="425" y="84"/>
                    </a:lnTo>
                    <a:lnTo>
                      <a:pt x="420" y="85"/>
                    </a:lnTo>
                    <a:lnTo>
                      <a:pt x="416" y="87"/>
                    </a:lnTo>
                    <a:lnTo>
                      <a:pt x="412" y="89"/>
                    </a:lnTo>
                    <a:lnTo>
                      <a:pt x="408" y="92"/>
                    </a:lnTo>
                    <a:lnTo>
                      <a:pt x="405" y="96"/>
                    </a:lnTo>
                    <a:lnTo>
                      <a:pt x="403" y="100"/>
                    </a:lnTo>
                    <a:lnTo>
                      <a:pt x="400" y="104"/>
                    </a:lnTo>
                    <a:lnTo>
                      <a:pt x="399" y="110"/>
                    </a:lnTo>
                    <a:lnTo>
                      <a:pt x="398" y="117"/>
                    </a:lnTo>
                    <a:lnTo>
                      <a:pt x="398" y="128"/>
                    </a:lnTo>
                    <a:lnTo>
                      <a:pt x="398" y="139"/>
                    </a:lnTo>
                    <a:lnTo>
                      <a:pt x="398" y="206"/>
                    </a:lnTo>
                    <a:lnTo>
                      <a:pt x="360" y="206"/>
                    </a:lnTo>
                    <a:lnTo>
                      <a:pt x="360" y="57"/>
                    </a:lnTo>
                    <a:lnTo>
                      <a:pt x="395" y="57"/>
                    </a:lnTo>
                    <a:lnTo>
                      <a:pt x="395" y="79"/>
                    </a:lnTo>
                    <a:lnTo>
                      <a:pt x="400" y="73"/>
                    </a:lnTo>
                    <a:lnTo>
                      <a:pt x="406" y="68"/>
                    </a:lnTo>
                    <a:lnTo>
                      <a:pt x="411" y="64"/>
                    </a:lnTo>
                    <a:lnTo>
                      <a:pt x="416" y="60"/>
                    </a:lnTo>
                    <a:lnTo>
                      <a:pt x="422" y="58"/>
                    </a:lnTo>
                    <a:lnTo>
                      <a:pt x="429" y="56"/>
                    </a:lnTo>
                    <a:lnTo>
                      <a:pt x="436" y="54"/>
                    </a:lnTo>
                    <a:lnTo>
                      <a:pt x="443" y="54"/>
                    </a:lnTo>
                    <a:lnTo>
                      <a:pt x="450" y="54"/>
                    </a:lnTo>
                    <a:lnTo>
                      <a:pt x="455" y="55"/>
                    </a:lnTo>
                    <a:lnTo>
                      <a:pt x="461" y="57"/>
                    </a:lnTo>
                    <a:lnTo>
                      <a:pt x="466" y="59"/>
                    </a:lnTo>
                    <a:lnTo>
                      <a:pt x="471" y="61"/>
                    </a:lnTo>
                    <a:lnTo>
                      <a:pt x="476" y="64"/>
                    </a:lnTo>
                    <a:lnTo>
                      <a:pt x="479" y="67"/>
                    </a:lnTo>
                    <a:lnTo>
                      <a:pt x="482" y="71"/>
                    </a:lnTo>
                    <a:lnTo>
                      <a:pt x="486" y="78"/>
                    </a:lnTo>
                    <a:lnTo>
                      <a:pt x="489" y="87"/>
                    </a:lnTo>
                    <a:lnTo>
                      <a:pt x="492" y="98"/>
                    </a:lnTo>
                    <a:lnTo>
                      <a:pt x="492" y="113"/>
                    </a:lnTo>
                    <a:lnTo>
                      <a:pt x="492" y="206"/>
                    </a:lnTo>
                    <a:close/>
                    <a:moveTo>
                      <a:pt x="560" y="102"/>
                    </a:moveTo>
                    <a:lnTo>
                      <a:pt x="525" y="96"/>
                    </a:lnTo>
                    <a:lnTo>
                      <a:pt x="528" y="86"/>
                    </a:lnTo>
                    <a:lnTo>
                      <a:pt x="532" y="77"/>
                    </a:lnTo>
                    <a:lnTo>
                      <a:pt x="538" y="70"/>
                    </a:lnTo>
                    <a:lnTo>
                      <a:pt x="545" y="64"/>
                    </a:lnTo>
                    <a:lnTo>
                      <a:pt x="553" y="60"/>
                    </a:lnTo>
                    <a:lnTo>
                      <a:pt x="563" y="57"/>
                    </a:lnTo>
                    <a:lnTo>
                      <a:pt x="574" y="55"/>
                    </a:lnTo>
                    <a:lnTo>
                      <a:pt x="588" y="54"/>
                    </a:lnTo>
                    <a:lnTo>
                      <a:pt x="599" y="54"/>
                    </a:lnTo>
                    <a:lnTo>
                      <a:pt x="610" y="56"/>
                    </a:lnTo>
                    <a:lnTo>
                      <a:pt x="618" y="58"/>
                    </a:lnTo>
                    <a:lnTo>
                      <a:pt x="626" y="60"/>
                    </a:lnTo>
                    <a:lnTo>
                      <a:pt x="632" y="64"/>
                    </a:lnTo>
                    <a:lnTo>
                      <a:pt x="636" y="67"/>
                    </a:lnTo>
                    <a:lnTo>
                      <a:pt x="640" y="71"/>
                    </a:lnTo>
                    <a:lnTo>
                      <a:pt x="643" y="76"/>
                    </a:lnTo>
                    <a:lnTo>
                      <a:pt x="646" y="82"/>
                    </a:lnTo>
                    <a:lnTo>
                      <a:pt x="648" y="89"/>
                    </a:lnTo>
                    <a:lnTo>
                      <a:pt x="649" y="99"/>
                    </a:lnTo>
                    <a:lnTo>
                      <a:pt x="649" y="111"/>
                    </a:lnTo>
                    <a:lnTo>
                      <a:pt x="649" y="158"/>
                    </a:lnTo>
                    <a:lnTo>
                      <a:pt x="649" y="174"/>
                    </a:lnTo>
                    <a:lnTo>
                      <a:pt x="650" y="186"/>
                    </a:lnTo>
                    <a:lnTo>
                      <a:pt x="653" y="196"/>
                    </a:lnTo>
                    <a:lnTo>
                      <a:pt x="657" y="206"/>
                    </a:lnTo>
                    <a:lnTo>
                      <a:pt x="619" y="206"/>
                    </a:lnTo>
                    <a:lnTo>
                      <a:pt x="617" y="201"/>
                    </a:lnTo>
                    <a:lnTo>
                      <a:pt x="615" y="195"/>
                    </a:lnTo>
                    <a:lnTo>
                      <a:pt x="614" y="192"/>
                    </a:lnTo>
                    <a:lnTo>
                      <a:pt x="614" y="190"/>
                    </a:lnTo>
                    <a:lnTo>
                      <a:pt x="609" y="195"/>
                    </a:lnTo>
                    <a:lnTo>
                      <a:pt x="604" y="198"/>
                    </a:lnTo>
                    <a:lnTo>
                      <a:pt x="598" y="202"/>
                    </a:lnTo>
                    <a:lnTo>
                      <a:pt x="593" y="205"/>
                    </a:lnTo>
                    <a:lnTo>
                      <a:pt x="587" y="207"/>
                    </a:lnTo>
                    <a:lnTo>
                      <a:pt x="582" y="208"/>
                    </a:lnTo>
                    <a:lnTo>
                      <a:pt x="575" y="209"/>
                    </a:lnTo>
                    <a:lnTo>
                      <a:pt x="569" y="209"/>
                    </a:lnTo>
                    <a:lnTo>
                      <a:pt x="559" y="209"/>
                    </a:lnTo>
                    <a:lnTo>
                      <a:pt x="549" y="206"/>
                    </a:lnTo>
                    <a:lnTo>
                      <a:pt x="541" y="202"/>
                    </a:lnTo>
                    <a:lnTo>
                      <a:pt x="533" y="197"/>
                    </a:lnTo>
                    <a:lnTo>
                      <a:pt x="528" y="190"/>
                    </a:lnTo>
                    <a:lnTo>
                      <a:pt x="524" y="183"/>
                    </a:lnTo>
                    <a:lnTo>
                      <a:pt x="522" y="175"/>
                    </a:lnTo>
                    <a:lnTo>
                      <a:pt x="521" y="166"/>
                    </a:lnTo>
                    <a:lnTo>
                      <a:pt x="521" y="160"/>
                    </a:lnTo>
                    <a:lnTo>
                      <a:pt x="522" y="154"/>
                    </a:lnTo>
                    <a:lnTo>
                      <a:pt x="524" y="148"/>
                    </a:lnTo>
                    <a:lnTo>
                      <a:pt x="526" y="143"/>
                    </a:lnTo>
                    <a:lnTo>
                      <a:pt x="529" y="139"/>
                    </a:lnTo>
                    <a:lnTo>
                      <a:pt x="533" y="135"/>
                    </a:lnTo>
                    <a:lnTo>
                      <a:pt x="538" y="131"/>
                    </a:lnTo>
                    <a:lnTo>
                      <a:pt x="543" y="128"/>
                    </a:lnTo>
                    <a:lnTo>
                      <a:pt x="555" y="124"/>
                    </a:lnTo>
                    <a:lnTo>
                      <a:pt x="573" y="118"/>
                    </a:lnTo>
                    <a:lnTo>
                      <a:pt x="586" y="116"/>
                    </a:lnTo>
                    <a:lnTo>
                      <a:pt x="596" y="113"/>
                    </a:lnTo>
                    <a:lnTo>
                      <a:pt x="605" y="111"/>
                    </a:lnTo>
                    <a:lnTo>
                      <a:pt x="611" y="109"/>
                    </a:lnTo>
                    <a:lnTo>
                      <a:pt x="611" y="105"/>
                    </a:lnTo>
                    <a:lnTo>
                      <a:pt x="611" y="100"/>
                    </a:lnTo>
                    <a:lnTo>
                      <a:pt x="610" y="95"/>
                    </a:lnTo>
                    <a:lnTo>
                      <a:pt x="608" y="92"/>
                    </a:lnTo>
                    <a:lnTo>
                      <a:pt x="606" y="89"/>
                    </a:lnTo>
                    <a:lnTo>
                      <a:pt x="602" y="87"/>
                    </a:lnTo>
                    <a:lnTo>
                      <a:pt x="597" y="85"/>
                    </a:lnTo>
                    <a:lnTo>
                      <a:pt x="592" y="84"/>
                    </a:lnTo>
                    <a:lnTo>
                      <a:pt x="585" y="84"/>
                    </a:lnTo>
                    <a:lnTo>
                      <a:pt x="580" y="84"/>
                    </a:lnTo>
                    <a:lnTo>
                      <a:pt x="575" y="85"/>
                    </a:lnTo>
                    <a:lnTo>
                      <a:pt x="572" y="86"/>
                    </a:lnTo>
                    <a:lnTo>
                      <a:pt x="569" y="88"/>
                    </a:lnTo>
                    <a:lnTo>
                      <a:pt x="566" y="90"/>
                    </a:lnTo>
                    <a:lnTo>
                      <a:pt x="564" y="94"/>
                    </a:lnTo>
                    <a:lnTo>
                      <a:pt x="562" y="98"/>
                    </a:lnTo>
                    <a:lnTo>
                      <a:pt x="560" y="102"/>
                    </a:lnTo>
                    <a:close/>
                    <a:moveTo>
                      <a:pt x="611" y="135"/>
                    </a:moveTo>
                    <a:lnTo>
                      <a:pt x="602" y="138"/>
                    </a:lnTo>
                    <a:lnTo>
                      <a:pt x="588" y="141"/>
                    </a:lnTo>
                    <a:lnTo>
                      <a:pt x="574" y="145"/>
                    </a:lnTo>
                    <a:lnTo>
                      <a:pt x="567" y="148"/>
                    </a:lnTo>
                    <a:lnTo>
                      <a:pt x="563" y="151"/>
                    </a:lnTo>
                    <a:lnTo>
                      <a:pt x="561" y="154"/>
                    </a:lnTo>
                    <a:lnTo>
                      <a:pt x="560" y="158"/>
                    </a:lnTo>
                    <a:lnTo>
                      <a:pt x="559" y="162"/>
                    </a:lnTo>
                    <a:lnTo>
                      <a:pt x="560" y="166"/>
                    </a:lnTo>
                    <a:lnTo>
                      <a:pt x="561" y="169"/>
                    </a:lnTo>
                    <a:lnTo>
                      <a:pt x="563" y="173"/>
                    </a:lnTo>
                    <a:lnTo>
                      <a:pt x="565" y="176"/>
                    </a:lnTo>
                    <a:lnTo>
                      <a:pt x="568" y="179"/>
                    </a:lnTo>
                    <a:lnTo>
                      <a:pt x="572" y="180"/>
                    </a:lnTo>
                    <a:lnTo>
                      <a:pt x="576" y="182"/>
                    </a:lnTo>
                    <a:lnTo>
                      <a:pt x="581" y="182"/>
                    </a:lnTo>
                    <a:lnTo>
                      <a:pt x="586" y="181"/>
                    </a:lnTo>
                    <a:lnTo>
                      <a:pt x="590" y="180"/>
                    </a:lnTo>
                    <a:lnTo>
                      <a:pt x="595" y="178"/>
                    </a:lnTo>
                    <a:lnTo>
                      <a:pt x="600" y="175"/>
                    </a:lnTo>
                    <a:lnTo>
                      <a:pt x="604" y="172"/>
                    </a:lnTo>
                    <a:lnTo>
                      <a:pt x="606" y="169"/>
                    </a:lnTo>
                    <a:lnTo>
                      <a:pt x="608" y="166"/>
                    </a:lnTo>
                    <a:lnTo>
                      <a:pt x="609" y="162"/>
                    </a:lnTo>
                    <a:lnTo>
                      <a:pt x="611" y="155"/>
                    </a:lnTo>
                    <a:lnTo>
                      <a:pt x="611" y="143"/>
                    </a:lnTo>
                    <a:lnTo>
                      <a:pt x="611" y="135"/>
                    </a:lnTo>
                    <a:close/>
                    <a:moveTo>
                      <a:pt x="686" y="206"/>
                    </a:moveTo>
                    <a:lnTo>
                      <a:pt x="686" y="0"/>
                    </a:lnTo>
                    <a:lnTo>
                      <a:pt x="725" y="0"/>
                    </a:lnTo>
                    <a:lnTo>
                      <a:pt x="725" y="206"/>
                    </a:lnTo>
                    <a:lnTo>
                      <a:pt x="686" y="20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4"/>
              <p:cNvSpPr>
                <a:spLocks noEditPoints="1"/>
              </p:cNvSpPr>
              <p:nvPr/>
            </p:nvSpPr>
            <p:spPr bwMode="auto">
              <a:xfrm>
                <a:off x="7477125" y="2638425"/>
                <a:ext cx="133350" cy="20637"/>
              </a:xfrm>
              <a:custGeom>
                <a:avLst/>
                <a:gdLst/>
                <a:ahLst/>
                <a:cxnLst>
                  <a:cxn ang="0">
                    <a:pos x="112" y="169"/>
                  </a:cxn>
                  <a:cxn ang="0">
                    <a:pos x="92" y="125"/>
                  </a:cxn>
                  <a:cxn ang="0">
                    <a:pos x="8" y="57"/>
                  </a:cxn>
                  <a:cxn ang="0">
                    <a:pos x="99" y="1"/>
                  </a:cxn>
                  <a:cxn ang="0">
                    <a:pos x="157" y="62"/>
                  </a:cxn>
                  <a:cxn ang="0">
                    <a:pos x="49" y="44"/>
                  </a:cxn>
                  <a:cxn ang="0">
                    <a:pos x="125" y="91"/>
                  </a:cxn>
                  <a:cxn ang="0">
                    <a:pos x="148" y="189"/>
                  </a:cxn>
                  <a:cxn ang="0">
                    <a:pos x="30" y="199"/>
                  </a:cxn>
                  <a:cxn ang="0">
                    <a:pos x="233" y="166"/>
                  </a:cxn>
                  <a:cxn ang="0">
                    <a:pos x="213" y="209"/>
                  </a:cxn>
                  <a:cxn ang="0">
                    <a:pos x="233" y="8"/>
                  </a:cxn>
                  <a:cxn ang="0">
                    <a:pos x="356" y="58"/>
                  </a:cxn>
                  <a:cxn ang="0">
                    <a:pos x="399" y="199"/>
                  </a:cxn>
                  <a:cxn ang="0">
                    <a:pos x="316" y="212"/>
                  </a:cxn>
                  <a:cxn ang="0">
                    <a:pos x="280" y="137"/>
                  </a:cxn>
                  <a:cxn ang="0">
                    <a:pos x="349" y="89"/>
                  </a:cxn>
                  <a:cxn ang="0">
                    <a:pos x="334" y="144"/>
                  </a:cxn>
                  <a:cxn ang="0">
                    <a:pos x="327" y="185"/>
                  </a:cxn>
                  <a:cxn ang="0">
                    <a:pos x="474" y="91"/>
                  </a:cxn>
                  <a:cxn ang="0">
                    <a:pos x="473" y="212"/>
                  </a:cxn>
                  <a:cxn ang="0">
                    <a:pos x="435" y="60"/>
                  </a:cxn>
                  <a:cxn ang="0">
                    <a:pos x="527" y="209"/>
                  </a:cxn>
                  <a:cxn ang="0">
                    <a:pos x="683" y="178"/>
                  </a:cxn>
                  <a:cxn ang="0">
                    <a:pos x="606" y="130"/>
                  </a:cxn>
                  <a:cxn ang="0">
                    <a:pos x="630" y="60"/>
                  </a:cxn>
                  <a:cxn ang="0">
                    <a:pos x="680" y="92"/>
                  </a:cxn>
                  <a:cxn ang="0">
                    <a:pos x="633" y="101"/>
                  </a:cxn>
                  <a:cxn ang="0">
                    <a:pos x="726" y="168"/>
                  </a:cxn>
                  <a:cxn ang="0">
                    <a:pos x="668" y="212"/>
                  </a:cxn>
                  <a:cxn ang="0">
                    <a:pos x="800" y="91"/>
                  </a:cxn>
                  <a:cxn ang="0">
                    <a:pos x="799" y="212"/>
                  </a:cxn>
                  <a:cxn ang="0">
                    <a:pos x="762" y="60"/>
                  </a:cxn>
                  <a:cxn ang="0">
                    <a:pos x="854" y="209"/>
                  </a:cxn>
                  <a:cxn ang="0">
                    <a:pos x="971" y="97"/>
                  </a:cxn>
                  <a:cxn ang="0">
                    <a:pos x="1004" y="179"/>
                  </a:cxn>
                  <a:cxn ang="0">
                    <a:pos x="1033" y="202"/>
                  </a:cxn>
                  <a:cxn ang="0">
                    <a:pos x="938" y="186"/>
                  </a:cxn>
                  <a:cxn ang="0">
                    <a:pos x="938" y="82"/>
                  </a:cxn>
                  <a:cxn ang="0">
                    <a:pos x="1042" y="75"/>
                  </a:cxn>
                  <a:cxn ang="0">
                    <a:pos x="1150" y="184"/>
                  </a:cxn>
                  <a:cxn ang="0">
                    <a:pos x="1104" y="141"/>
                  </a:cxn>
                  <a:cxn ang="0">
                    <a:pos x="1098" y="67"/>
                  </a:cxn>
                  <a:cxn ang="0">
                    <a:pos x="1168" y="103"/>
                  </a:cxn>
                  <a:cxn ang="0">
                    <a:pos x="1116" y="93"/>
                  </a:cxn>
                  <a:cxn ang="0">
                    <a:pos x="1206" y="146"/>
                  </a:cxn>
                  <a:cxn ang="0">
                    <a:pos x="1171" y="208"/>
                  </a:cxn>
                  <a:cxn ang="0">
                    <a:pos x="1074" y="167"/>
                  </a:cxn>
                  <a:cxn ang="0">
                    <a:pos x="1415" y="63"/>
                  </a:cxn>
                  <a:cxn ang="0">
                    <a:pos x="1409" y="209"/>
                  </a:cxn>
                  <a:cxn ang="0">
                    <a:pos x="1339" y="209"/>
                  </a:cxn>
                  <a:cxn ang="0">
                    <a:pos x="1333" y="131"/>
                  </a:cxn>
                  <a:cxn ang="0">
                    <a:pos x="1382" y="87"/>
                  </a:cxn>
                  <a:cxn ang="0">
                    <a:pos x="1357" y="151"/>
                  </a:cxn>
                  <a:cxn ang="0">
                    <a:pos x="1381" y="183"/>
                  </a:cxn>
                  <a:cxn ang="0">
                    <a:pos x="1507" y="175"/>
                  </a:cxn>
                  <a:cxn ang="0">
                    <a:pos x="1559" y="164"/>
                  </a:cxn>
                  <a:cxn ang="0">
                    <a:pos x="1469" y="107"/>
                  </a:cxn>
                  <a:cxn ang="0">
                    <a:pos x="1565" y="62"/>
                  </a:cxn>
                  <a:cxn ang="0">
                    <a:pos x="1529" y="85"/>
                  </a:cxn>
                  <a:cxn ang="0">
                    <a:pos x="1543" y="116"/>
                  </a:cxn>
                  <a:cxn ang="0">
                    <a:pos x="1589" y="190"/>
                  </a:cxn>
                  <a:cxn ang="0">
                    <a:pos x="1495" y="205"/>
                  </a:cxn>
                </a:cxnLst>
                <a:rect l="0" t="0" r="r" b="b"/>
                <a:pathLst>
                  <a:path w="1599" h="212">
                    <a:moveTo>
                      <a:pt x="0" y="142"/>
                    </a:moveTo>
                    <a:lnTo>
                      <a:pt x="40" y="138"/>
                    </a:lnTo>
                    <a:lnTo>
                      <a:pt x="42" y="148"/>
                    </a:lnTo>
                    <a:lnTo>
                      <a:pt x="45" y="156"/>
                    </a:lnTo>
                    <a:lnTo>
                      <a:pt x="49" y="163"/>
                    </a:lnTo>
                    <a:lnTo>
                      <a:pt x="54" y="168"/>
                    </a:lnTo>
                    <a:lnTo>
                      <a:pt x="60" y="172"/>
                    </a:lnTo>
                    <a:lnTo>
                      <a:pt x="66" y="175"/>
                    </a:lnTo>
                    <a:lnTo>
                      <a:pt x="75" y="177"/>
                    </a:lnTo>
                    <a:lnTo>
                      <a:pt x="83" y="178"/>
                    </a:lnTo>
                    <a:lnTo>
                      <a:pt x="92" y="177"/>
                    </a:lnTo>
                    <a:lnTo>
                      <a:pt x="101" y="175"/>
                    </a:lnTo>
                    <a:lnTo>
                      <a:pt x="107" y="173"/>
                    </a:lnTo>
                    <a:lnTo>
                      <a:pt x="112" y="169"/>
                    </a:lnTo>
                    <a:lnTo>
                      <a:pt x="118" y="165"/>
                    </a:lnTo>
                    <a:lnTo>
                      <a:pt x="121" y="160"/>
                    </a:lnTo>
                    <a:lnTo>
                      <a:pt x="122" y="155"/>
                    </a:lnTo>
                    <a:lnTo>
                      <a:pt x="123" y="149"/>
                    </a:lnTo>
                    <a:lnTo>
                      <a:pt x="123" y="146"/>
                    </a:lnTo>
                    <a:lnTo>
                      <a:pt x="122" y="143"/>
                    </a:lnTo>
                    <a:lnTo>
                      <a:pt x="121" y="140"/>
                    </a:lnTo>
                    <a:lnTo>
                      <a:pt x="119" y="137"/>
                    </a:lnTo>
                    <a:lnTo>
                      <a:pt x="117" y="135"/>
                    </a:lnTo>
                    <a:lnTo>
                      <a:pt x="112" y="132"/>
                    </a:lnTo>
                    <a:lnTo>
                      <a:pt x="109" y="130"/>
                    </a:lnTo>
                    <a:lnTo>
                      <a:pt x="104" y="128"/>
                    </a:lnTo>
                    <a:lnTo>
                      <a:pt x="100" y="127"/>
                    </a:lnTo>
                    <a:lnTo>
                      <a:pt x="92" y="125"/>
                    </a:lnTo>
                    <a:lnTo>
                      <a:pt x="83" y="122"/>
                    </a:lnTo>
                    <a:lnTo>
                      <a:pt x="71" y="119"/>
                    </a:lnTo>
                    <a:lnTo>
                      <a:pt x="57" y="115"/>
                    </a:lnTo>
                    <a:lnTo>
                      <a:pt x="44" y="109"/>
                    </a:lnTo>
                    <a:lnTo>
                      <a:pt x="34" y="104"/>
                    </a:lnTo>
                    <a:lnTo>
                      <a:pt x="26" y="98"/>
                    </a:lnTo>
                    <a:lnTo>
                      <a:pt x="21" y="94"/>
                    </a:lnTo>
                    <a:lnTo>
                      <a:pt x="18" y="89"/>
                    </a:lnTo>
                    <a:lnTo>
                      <a:pt x="15" y="85"/>
                    </a:lnTo>
                    <a:lnTo>
                      <a:pt x="12" y="80"/>
                    </a:lnTo>
                    <a:lnTo>
                      <a:pt x="10" y="74"/>
                    </a:lnTo>
                    <a:lnTo>
                      <a:pt x="9" y="69"/>
                    </a:lnTo>
                    <a:lnTo>
                      <a:pt x="8" y="63"/>
                    </a:lnTo>
                    <a:lnTo>
                      <a:pt x="8" y="57"/>
                    </a:lnTo>
                    <a:lnTo>
                      <a:pt x="8" y="50"/>
                    </a:lnTo>
                    <a:lnTo>
                      <a:pt x="10" y="42"/>
                    </a:lnTo>
                    <a:lnTo>
                      <a:pt x="13" y="35"/>
                    </a:lnTo>
                    <a:lnTo>
                      <a:pt x="16" y="28"/>
                    </a:lnTo>
                    <a:lnTo>
                      <a:pt x="21" y="22"/>
                    </a:lnTo>
                    <a:lnTo>
                      <a:pt x="26" y="16"/>
                    </a:lnTo>
                    <a:lnTo>
                      <a:pt x="34" y="11"/>
                    </a:lnTo>
                    <a:lnTo>
                      <a:pt x="41" y="7"/>
                    </a:lnTo>
                    <a:lnTo>
                      <a:pt x="49" y="4"/>
                    </a:lnTo>
                    <a:lnTo>
                      <a:pt x="59" y="2"/>
                    </a:lnTo>
                    <a:lnTo>
                      <a:pt x="69" y="1"/>
                    </a:lnTo>
                    <a:lnTo>
                      <a:pt x="81" y="0"/>
                    </a:lnTo>
                    <a:lnTo>
                      <a:pt x="89" y="1"/>
                    </a:lnTo>
                    <a:lnTo>
                      <a:pt x="99" y="1"/>
                    </a:lnTo>
                    <a:lnTo>
                      <a:pt x="106" y="3"/>
                    </a:lnTo>
                    <a:lnTo>
                      <a:pt x="113" y="5"/>
                    </a:lnTo>
                    <a:lnTo>
                      <a:pt x="121" y="7"/>
                    </a:lnTo>
                    <a:lnTo>
                      <a:pt x="127" y="10"/>
                    </a:lnTo>
                    <a:lnTo>
                      <a:pt x="132" y="13"/>
                    </a:lnTo>
                    <a:lnTo>
                      <a:pt x="137" y="17"/>
                    </a:lnTo>
                    <a:lnTo>
                      <a:pt x="142" y="22"/>
                    </a:lnTo>
                    <a:lnTo>
                      <a:pt x="146" y="26"/>
                    </a:lnTo>
                    <a:lnTo>
                      <a:pt x="149" y="31"/>
                    </a:lnTo>
                    <a:lnTo>
                      <a:pt x="152" y="37"/>
                    </a:lnTo>
                    <a:lnTo>
                      <a:pt x="154" y="43"/>
                    </a:lnTo>
                    <a:lnTo>
                      <a:pt x="156" y="49"/>
                    </a:lnTo>
                    <a:lnTo>
                      <a:pt x="157" y="55"/>
                    </a:lnTo>
                    <a:lnTo>
                      <a:pt x="157" y="62"/>
                    </a:lnTo>
                    <a:lnTo>
                      <a:pt x="117" y="64"/>
                    </a:lnTo>
                    <a:lnTo>
                      <a:pt x="115" y="57"/>
                    </a:lnTo>
                    <a:lnTo>
                      <a:pt x="113" y="50"/>
                    </a:lnTo>
                    <a:lnTo>
                      <a:pt x="109" y="45"/>
                    </a:lnTo>
                    <a:lnTo>
                      <a:pt x="106" y="41"/>
                    </a:lnTo>
                    <a:lnTo>
                      <a:pt x="101" y="38"/>
                    </a:lnTo>
                    <a:lnTo>
                      <a:pt x="96" y="36"/>
                    </a:lnTo>
                    <a:lnTo>
                      <a:pt x="88" y="35"/>
                    </a:lnTo>
                    <a:lnTo>
                      <a:pt x="80" y="34"/>
                    </a:lnTo>
                    <a:lnTo>
                      <a:pt x="71" y="35"/>
                    </a:lnTo>
                    <a:lnTo>
                      <a:pt x="64" y="36"/>
                    </a:lnTo>
                    <a:lnTo>
                      <a:pt x="58" y="39"/>
                    </a:lnTo>
                    <a:lnTo>
                      <a:pt x="53" y="42"/>
                    </a:lnTo>
                    <a:lnTo>
                      <a:pt x="49" y="44"/>
                    </a:lnTo>
                    <a:lnTo>
                      <a:pt x="47" y="47"/>
                    </a:lnTo>
                    <a:lnTo>
                      <a:pt x="46" y="51"/>
                    </a:lnTo>
                    <a:lnTo>
                      <a:pt x="46" y="54"/>
                    </a:lnTo>
                    <a:lnTo>
                      <a:pt x="46" y="58"/>
                    </a:lnTo>
                    <a:lnTo>
                      <a:pt x="47" y="61"/>
                    </a:lnTo>
                    <a:lnTo>
                      <a:pt x="49" y="64"/>
                    </a:lnTo>
                    <a:lnTo>
                      <a:pt x="53" y="67"/>
                    </a:lnTo>
                    <a:lnTo>
                      <a:pt x="57" y="70"/>
                    </a:lnTo>
                    <a:lnTo>
                      <a:pt x="65" y="74"/>
                    </a:lnTo>
                    <a:lnTo>
                      <a:pt x="76" y="77"/>
                    </a:lnTo>
                    <a:lnTo>
                      <a:pt x="89" y="80"/>
                    </a:lnTo>
                    <a:lnTo>
                      <a:pt x="103" y="84"/>
                    </a:lnTo>
                    <a:lnTo>
                      <a:pt x="115" y="88"/>
                    </a:lnTo>
                    <a:lnTo>
                      <a:pt x="125" y="91"/>
                    </a:lnTo>
                    <a:lnTo>
                      <a:pt x="133" y="95"/>
                    </a:lnTo>
                    <a:lnTo>
                      <a:pt x="140" y="99"/>
                    </a:lnTo>
                    <a:lnTo>
                      <a:pt x="146" y="104"/>
                    </a:lnTo>
                    <a:lnTo>
                      <a:pt x="151" y="110"/>
                    </a:lnTo>
                    <a:lnTo>
                      <a:pt x="155" y="117"/>
                    </a:lnTo>
                    <a:lnTo>
                      <a:pt x="158" y="124"/>
                    </a:lnTo>
                    <a:lnTo>
                      <a:pt x="162" y="132"/>
                    </a:lnTo>
                    <a:lnTo>
                      <a:pt x="163" y="140"/>
                    </a:lnTo>
                    <a:lnTo>
                      <a:pt x="164" y="149"/>
                    </a:lnTo>
                    <a:lnTo>
                      <a:pt x="163" y="158"/>
                    </a:lnTo>
                    <a:lnTo>
                      <a:pt x="161" y="166"/>
                    </a:lnTo>
                    <a:lnTo>
                      <a:pt x="157" y="174"/>
                    </a:lnTo>
                    <a:lnTo>
                      <a:pt x="153" y="182"/>
                    </a:lnTo>
                    <a:lnTo>
                      <a:pt x="148" y="189"/>
                    </a:lnTo>
                    <a:lnTo>
                      <a:pt x="142" y="196"/>
                    </a:lnTo>
                    <a:lnTo>
                      <a:pt x="134" y="201"/>
                    </a:lnTo>
                    <a:lnTo>
                      <a:pt x="127" y="205"/>
                    </a:lnTo>
                    <a:lnTo>
                      <a:pt x="118" y="208"/>
                    </a:lnTo>
                    <a:lnTo>
                      <a:pt x="107" y="210"/>
                    </a:lnTo>
                    <a:lnTo>
                      <a:pt x="96" y="212"/>
                    </a:lnTo>
                    <a:lnTo>
                      <a:pt x="83" y="212"/>
                    </a:lnTo>
                    <a:lnTo>
                      <a:pt x="74" y="212"/>
                    </a:lnTo>
                    <a:lnTo>
                      <a:pt x="65" y="211"/>
                    </a:lnTo>
                    <a:lnTo>
                      <a:pt x="57" y="210"/>
                    </a:lnTo>
                    <a:lnTo>
                      <a:pt x="49" y="208"/>
                    </a:lnTo>
                    <a:lnTo>
                      <a:pt x="42" y="205"/>
                    </a:lnTo>
                    <a:lnTo>
                      <a:pt x="36" y="202"/>
                    </a:lnTo>
                    <a:lnTo>
                      <a:pt x="30" y="199"/>
                    </a:lnTo>
                    <a:lnTo>
                      <a:pt x="24" y="194"/>
                    </a:lnTo>
                    <a:lnTo>
                      <a:pt x="20" y="190"/>
                    </a:lnTo>
                    <a:lnTo>
                      <a:pt x="15" y="185"/>
                    </a:lnTo>
                    <a:lnTo>
                      <a:pt x="12" y="179"/>
                    </a:lnTo>
                    <a:lnTo>
                      <a:pt x="9" y="173"/>
                    </a:lnTo>
                    <a:lnTo>
                      <a:pt x="5" y="166"/>
                    </a:lnTo>
                    <a:lnTo>
                      <a:pt x="3" y="158"/>
                    </a:lnTo>
                    <a:lnTo>
                      <a:pt x="1" y="151"/>
                    </a:lnTo>
                    <a:lnTo>
                      <a:pt x="0" y="142"/>
                    </a:lnTo>
                    <a:close/>
                    <a:moveTo>
                      <a:pt x="259" y="60"/>
                    </a:moveTo>
                    <a:lnTo>
                      <a:pt x="259" y="91"/>
                    </a:lnTo>
                    <a:lnTo>
                      <a:pt x="233" y="91"/>
                    </a:lnTo>
                    <a:lnTo>
                      <a:pt x="233" y="152"/>
                    </a:lnTo>
                    <a:lnTo>
                      <a:pt x="233" y="166"/>
                    </a:lnTo>
                    <a:lnTo>
                      <a:pt x="233" y="173"/>
                    </a:lnTo>
                    <a:lnTo>
                      <a:pt x="235" y="176"/>
                    </a:lnTo>
                    <a:lnTo>
                      <a:pt x="237" y="178"/>
                    </a:lnTo>
                    <a:lnTo>
                      <a:pt x="240" y="179"/>
                    </a:lnTo>
                    <a:lnTo>
                      <a:pt x="243" y="180"/>
                    </a:lnTo>
                    <a:lnTo>
                      <a:pt x="250" y="179"/>
                    </a:lnTo>
                    <a:lnTo>
                      <a:pt x="259" y="176"/>
                    </a:lnTo>
                    <a:lnTo>
                      <a:pt x="262" y="206"/>
                    </a:lnTo>
                    <a:lnTo>
                      <a:pt x="255" y="209"/>
                    </a:lnTo>
                    <a:lnTo>
                      <a:pt x="247" y="211"/>
                    </a:lnTo>
                    <a:lnTo>
                      <a:pt x="240" y="212"/>
                    </a:lnTo>
                    <a:lnTo>
                      <a:pt x="232" y="212"/>
                    </a:lnTo>
                    <a:lnTo>
                      <a:pt x="221" y="211"/>
                    </a:lnTo>
                    <a:lnTo>
                      <a:pt x="213" y="209"/>
                    </a:lnTo>
                    <a:lnTo>
                      <a:pt x="209" y="207"/>
                    </a:lnTo>
                    <a:lnTo>
                      <a:pt x="206" y="204"/>
                    </a:lnTo>
                    <a:lnTo>
                      <a:pt x="202" y="202"/>
                    </a:lnTo>
                    <a:lnTo>
                      <a:pt x="200" y="199"/>
                    </a:lnTo>
                    <a:lnTo>
                      <a:pt x="197" y="193"/>
                    </a:lnTo>
                    <a:lnTo>
                      <a:pt x="195" y="184"/>
                    </a:lnTo>
                    <a:lnTo>
                      <a:pt x="194" y="174"/>
                    </a:lnTo>
                    <a:lnTo>
                      <a:pt x="194" y="157"/>
                    </a:lnTo>
                    <a:lnTo>
                      <a:pt x="194" y="91"/>
                    </a:lnTo>
                    <a:lnTo>
                      <a:pt x="176" y="91"/>
                    </a:lnTo>
                    <a:lnTo>
                      <a:pt x="176" y="60"/>
                    </a:lnTo>
                    <a:lnTo>
                      <a:pt x="194" y="60"/>
                    </a:lnTo>
                    <a:lnTo>
                      <a:pt x="194" y="31"/>
                    </a:lnTo>
                    <a:lnTo>
                      <a:pt x="233" y="8"/>
                    </a:lnTo>
                    <a:lnTo>
                      <a:pt x="233" y="60"/>
                    </a:lnTo>
                    <a:lnTo>
                      <a:pt x="259" y="60"/>
                    </a:lnTo>
                    <a:close/>
                    <a:moveTo>
                      <a:pt x="306" y="105"/>
                    </a:moveTo>
                    <a:lnTo>
                      <a:pt x="272" y="99"/>
                    </a:lnTo>
                    <a:lnTo>
                      <a:pt x="275" y="89"/>
                    </a:lnTo>
                    <a:lnTo>
                      <a:pt x="280" y="80"/>
                    </a:lnTo>
                    <a:lnTo>
                      <a:pt x="285" y="73"/>
                    </a:lnTo>
                    <a:lnTo>
                      <a:pt x="291" y="67"/>
                    </a:lnTo>
                    <a:lnTo>
                      <a:pt x="300" y="62"/>
                    </a:lnTo>
                    <a:lnTo>
                      <a:pt x="309" y="59"/>
                    </a:lnTo>
                    <a:lnTo>
                      <a:pt x="321" y="57"/>
                    </a:lnTo>
                    <a:lnTo>
                      <a:pt x="334" y="57"/>
                    </a:lnTo>
                    <a:lnTo>
                      <a:pt x="346" y="57"/>
                    </a:lnTo>
                    <a:lnTo>
                      <a:pt x="356" y="58"/>
                    </a:lnTo>
                    <a:lnTo>
                      <a:pt x="366" y="60"/>
                    </a:lnTo>
                    <a:lnTo>
                      <a:pt x="373" y="63"/>
                    </a:lnTo>
                    <a:lnTo>
                      <a:pt x="378" y="66"/>
                    </a:lnTo>
                    <a:lnTo>
                      <a:pt x="384" y="70"/>
                    </a:lnTo>
                    <a:lnTo>
                      <a:pt x="388" y="74"/>
                    </a:lnTo>
                    <a:lnTo>
                      <a:pt x="390" y="79"/>
                    </a:lnTo>
                    <a:lnTo>
                      <a:pt x="393" y="84"/>
                    </a:lnTo>
                    <a:lnTo>
                      <a:pt x="394" y="92"/>
                    </a:lnTo>
                    <a:lnTo>
                      <a:pt x="395" y="102"/>
                    </a:lnTo>
                    <a:lnTo>
                      <a:pt x="395" y="115"/>
                    </a:lnTo>
                    <a:lnTo>
                      <a:pt x="395" y="160"/>
                    </a:lnTo>
                    <a:lnTo>
                      <a:pt x="395" y="177"/>
                    </a:lnTo>
                    <a:lnTo>
                      <a:pt x="397" y="189"/>
                    </a:lnTo>
                    <a:lnTo>
                      <a:pt x="399" y="199"/>
                    </a:lnTo>
                    <a:lnTo>
                      <a:pt x="404" y="209"/>
                    </a:lnTo>
                    <a:lnTo>
                      <a:pt x="366" y="209"/>
                    </a:lnTo>
                    <a:lnTo>
                      <a:pt x="364" y="204"/>
                    </a:lnTo>
                    <a:lnTo>
                      <a:pt x="362" y="197"/>
                    </a:lnTo>
                    <a:lnTo>
                      <a:pt x="362" y="194"/>
                    </a:lnTo>
                    <a:lnTo>
                      <a:pt x="361" y="193"/>
                    </a:lnTo>
                    <a:lnTo>
                      <a:pt x="355" y="197"/>
                    </a:lnTo>
                    <a:lnTo>
                      <a:pt x="350" y="201"/>
                    </a:lnTo>
                    <a:lnTo>
                      <a:pt x="345" y="204"/>
                    </a:lnTo>
                    <a:lnTo>
                      <a:pt x="340" y="207"/>
                    </a:lnTo>
                    <a:lnTo>
                      <a:pt x="334" y="209"/>
                    </a:lnTo>
                    <a:lnTo>
                      <a:pt x="328" y="211"/>
                    </a:lnTo>
                    <a:lnTo>
                      <a:pt x="322" y="212"/>
                    </a:lnTo>
                    <a:lnTo>
                      <a:pt x="316" y="212"/>
                    </a:lnTo>
                    <a:lnTo>
                      <a:pt x="305" y="211"/>
                    </a:lnTo>
                    <a:lnTo>
                      <a:pt x="296" y="209"/>
                    </a:lnTo>
                    <a:lnTo>
                      <a:pt x="287" y="205"/>
                    </a:lnTo>
                    <a:lnTo>
                      <a:pt x="280" y="200"/>
                    </a:lnTo>
                    <a:lnTo>
                      <a:pt x="275" y="193"/>
                    </a:lnTo>
                    <a:lnTo>
                      <a:pt x="270" y="186"/>
                    </a:lnTo>
                    <a:lnTo>
                      <a:pt x="268" y="177"/>
                    </a:lnTo>
                    <a:lnTo>
                      <a:pt x="267" y="168"/>
                    </a:lnTo>
                    <a:lnTo>
                      <a:pt x="267" y="162"/>
                    </a:lnTo>
                    <a:lnTo>
                      <a:pt x="269" y="157"/>
                    </a:lnTo>
                    <a:lnTo>
                      <a:pt x="270" y="151"/>
                    </a:lnTo>
                    <a:lnTo>
                      <a:pt x="274" y="146"/>
                    </a:lnTo>
                    <a:lnTo>
                      <a:pt x="277" y="141"/>
                    </a:lnTo>
                    <a:lnTo>
                      <a:pt x="280" y="137"/>
                    </a:lnTo>
                    <a:lnTo>
                      <a:pt x="285" y="134"/>
                    </a:lnTo>
                    <a:lnTo>
                      <a:pt x="289" y="131"/>
                    </a:lnTo>
                    <a:lnTo>
                      <a:pt x="303" y="126"/>
                    </a:lnTo>
                    <a:lnTo>
                      <a:pt x="321" y="122"/>
                    </a:lnTo>
                    <a:lnTo>
                      <a:pt x="333" y="119"/>
                    </a:lnTo>
                    <a:lnTo>
                      <a:pt x="343" y="117"/>
                    </a:lnTo>
                    <a:lnTo>
                      <a:pt x="351" y="115"/>
                    </a:lnTo>
                    <a:lnTo>
                      <a:pt x="357" y="111"/>
                    </a:lnTo>
                    <a:lnTo>
                      <a:pt x="357" y="107"/>
                    </a:lnTo>
                    <a:lnTo>
                      <a:pt x="357" y="102"/>
                    </a:lnTo>
                    <a:lnTo>
                      <a:pt x="356" y="98"/>
                    </a:lnTo>
                    <a:lnTo>
                      <a:pt x="354" y="94"/>
                    </a:lnTo>
                    <a:lnTo>
                      <a:pt x="352" y="91"/>
                    </a:lnTo>
                    <a:lnTo>
                      <a:pt x="349" y="89"/>
                    </a:lnTo>
                    <a:lnTo>
                      <a:pt x="345" y="88"/>
                    </a:lnTo>
                    <a:lnTo>
                      <a:pt x="339" y="87"/>
                    </a:lnTo>
                    <a:lnTo>
                      <a:pt x="331" y="87"/>
                    </a:lnTo>
                    <a:lnTo>
                      <a:pt x="327" y="87"/>
                    </a:lnTo>
                    <a:lnTo>
                      <a:pt x="323" y="88"/>
                    </a:lnTo>
                    <a:lnTo>
                      <a:pt x="319" y="89"/>
                    </a:lnTo>
                    <a:lnTo>
                      <a:pt x="316" y="91"/>
                    </a:lnTo>
                    <a:lnTo>
                      <a:pt x="312" y="93"/>
                    </a:lnTo>
                    <a:lnTo>
                      <a:pt x="310" y="96"/>
                    </a:lnTo>
                    <a:lnTo>
                      <a:pt x="308" y="100"/>
                    </a:lnTo>
                    <a:lnTo>
                      <a:pt x="306" y="105"/>
                    </a:lnTo>
                    <a:close/>
                    <a:moveTo>
                      <a:pt x="357" y="138"/>
                    </a:moveTo>
                    <a:lnTo>
                      <a:pt x="348" y="141"/>
                    </a:lnTo>
                    <a:lnTo>
                      <a:pt x="334" y="144"/>
                    </a:lnTo>
                    <a:lnTo>
                      <a:pt x="321" y="147"/>
                    </a:lnTo>
                    <a:lnTo>
                      <a:pt x="313" y="151"/>
                    </a:lnTo>
                    <a:lnTo>
                      <a:pt x="310" y="153"/>
                    </a:lnTo>
                    <a:lnTo>
                      <a:pt x="308" y="157"/>
                    </a:lnTo>
                    <a:lnTo>
                      <a:pt x="306" y="160"/>
                    </a:lnTo>
                    <a:lnTo>
                      <a:pt x="306" y="164"/>
                    </a:lnTo>
                    <a:lnTo>
                      <a:pt x="306" y="168"/>
                    </a:lnTo>
                    <a:lnTo>
                      <a:pt x="307" y="172"/>
                    </a:lnTo>
                    <a:lnTo>
                      <a:pt x="309" y="175"/>
                    </a:lnTo>
                    <a:lnTo>
                      <a:pt x="312" y="179"/>
                    </a:lnTo>
                    <a:lnTo>
                      <a:pt x="316" y="181"/>
                    </a:lnTo>
                    <a:lnTo>
                      <a:pt x="319" y="183"/>
                    </a:lnTo>
                    <a:lnTo>
                      <a:pt x="323" y="184"/>
                    </a:lnTo>
                    <a:lnTo>
                      <a:pt x="327" y="185"/>
                    </a:lnTo>
                    <a:lnTo>
                      <a:pt x="332" y="184"/>
                    </a:lnTo>
                    <a:lnTo>
                      <a:pt x="338" y="183"/>
                    </a:lnTo>
                    <a:lnTo>
                      <a:pt x="343" y="181"/>
                    </a:lnTo>
                    <a:lnTo>
                      <a:pt x="347" y="178"/>
                    </a:lnTo>
                    <a:lnTo>
                      <a:pt x="350" y="175"/>
                    </a:lnTo>
                    <a:lnTo>
                      <a:pt x="353" y="172"/>
                    </a:lnTo>
                    <a:lnTo>
                      <a:pt x="355" y="168"/>
                    </a:lnTo>
                    <a:lnTo>
                      <a:pt x="356" y="165"/>
                    </a:lnTo>
                    <a:lnTo>
                      <a:pt x="357" y="157"/>
                    </a:lnTo>
                    <a:lnTo>
                      <a:pt x="357" y="146"/>
                    </a:lnTo>
                    <a:lnTo>
                      <a:pt x="357" y="138"/>
                    </a:lnTo>
                    <a:close/>
                    <a:moveTo>
                      <a:pt x="500" y="60"/>
                    </a:moveTo>
                    <a:lnTo>
                      <a:pt x="500" y="91"/>
                    </a:lnTo>
                    <a:lnTo>
                      <a:pt x="474" y="91"/>
                    </a:lnTo>
                    <a:lnTo>
                      <a:pt x="474" y="152"/>
                    </a:lnTo>
                    <a:lnTo>
                      <a:pt x="474" y="166"/>
                    </a:lnTo>
                    <a:lnTo>
                      <a:pt x="475" y="173"/>
                    </a:lnTo>
                    <a:lnTo>
                      <a:pt x="476" y="176"/>
                    </a:lnTo>
                    <a:lnTo>
                      <a:pt x="478" y="178"/>
                    </a:lnTo>
                    <a:lnTo>
                      <a:pt x="481" y="179"/>
                    </a:lnTo>
                    <a:lnTo>
                      <a:pt x="484" y="180"/>
                    </a:lnTo>
                    <a:lnTo>
                      <a:pt x="490" y="179"/>
                    </a:lnTo>
                    <a:lnTo>
                      <a:pt x="500" y="176"/>
                    </a:lnTo>
                    <a:lnTo>
                      <a:pt x="503" y="206"/>
                    </a:lnTo>
                    <a:lnTo>
                      <a:pt x="496" y="209"/>
                    </a:lnTo>
                    <a:lnTo>
                      <a:pt x="488" y="211"/>
                    </a:lnTo>
                    <a:lnTo>
                      <a:pt x="481" y="212"/>
                    </a:lnTo>
                    <a:lnTo>
                      <a:pt x="473" y="212"/>
                    </a:lnTo>
                    <a:lnTo>
                      <a:pt x="463" y="211"/>
                    </a:lnTo>
                    <a:lnTo>
                      <a:pt x="454" y="209"/>
                    </a:lnTo>
                    <a:lnTo>
                      <a:pt x="450" y="207"/>
                    </a:lnTo>
                    <a:lnTo>
                      <a:pt x="446" y="204"/>
                    </a:lnTo>
                    <a:lnTo>
                      <a:pt x="444" y="202"/>
                    </a:lnTo>
                    <a:lnTo>
                      <a:pt x="442" y="199"/>
                    </a:lnTo>
                    <a:lnTo>
                      <a:pt x="438" y="193"/>
                    </a:lnTo>
                    <a:lnTo>
                      <a:pt x="436" y="184"/>
                    </a:lnTo>
                    <a:lnTo>
                      <a:pt x="435" y="174"/>
                    </a:lnTo>
                    <a:lnTo>
                      <a:pt x="435" y="157"/>
                    </a:lnTo>
                    <a:lnTo>
                      <a:pt x="435" y="91"/>
                    </a:lnTo>
                    <a:lnTo>
                      <a:pt x="417" y="91"/>
                    </a:lnTo>
                    <a:lnTo>
                      <a:pt x="417" y="60"/>
                    </a:lnTo>
                    <a:lnTo>
                      <a:pt x="435" y="60"/>
                    </a:lnTo>
                    <a:lnTo>
                      <a:pt x="435" y="31"/>
                    </a:lnTo>
                    <a:lnTo>
                      <a:pt x="474" y="8"/>
                    </a:lnTo>
                    <a:lnTo>
                      <a:pt x="474" y="60"/>
                    </a:lnTo>
                    <a:lnTo>
                      <a:pt x="500" y="60"/>
                    </a:lnTo>
                    <a:close/>
                    <a:moveTo>
                      <a:pt x="527" y="40"/>
                    </a:moveTo>
                    <a:lnTo>
                      <a:pt x="527" y="4"/>
                    </a:lnTo>
                    <a:lnTo>
                      <a:pt x="565" y="4"/>
                    </a:lnTo>
                    <a:lnTo>
                      <a:pt x="565" y="40"/>
                    </a:lnTo>
                    <a:lnTo>
                      <a:pt x="527" y="40"/>
                    </a:lnTo>
                    <a:close/>
                    <a:moveTo>
                      <a:pt x="527" y="209"/>
                    </a:moveTo>
                    <a:lnTo>
                      <a:pt x="527" y="60"/>
                    </a:lnTo>
                    <a:lnTo>
                      <a:pt x="565" y="60"/>
                    </a:lnTo>
                    <a:lnTo>
                      <a:pt x="565" y="209"/>
                    </a:lnTo>
                    <a:lnTo>
                      <a:pt x="527" y="209"/>
                    </a:lnTo>
                    <a:close/>
                    <a:moveTo>
                      <a:pt x="591" y="167"/>
                    </a:moveTo>
                    <a:lnTo>
                      <a:pt x="630" y="161"/>
                    </a:lnTo>
                    <a:lnTo>
                      <a:pt x="631" y="166"/>
                    </a:lnTo>
                    <a:lnTo>
                      <a:pt x="633" y="171"/>
                    </a:lnTo>
                    <a:lnTo>
                      <a:pt x="636" y="175"/>
                    </a:lnTo>
                    <a:lnTo>
                      <a:pt x="639" y="178"/>
                    </a:lnTo>
                    <a:lnTo>
                      <a:pt x="643" y="181"/>
                    </a:lnTo>
                    <a:lnTo>
                      <a:pt x="649" y="182"/>
                    </a:lnTo>
                    <a:lnTo>
                      <a:pt x="654" y="183"/>
                    </a:lnTo>
                    <a:lnTo>
                      <a:pt x="660" y="184"/>
                    </a:lnTo>
                    <a:lnTo>
                      <a:pt x="667" y="184"/>
                    </a:lnTo>
                    <a:lnTo>
                      <a:pt x="674" y="182"/>
                    </a:lnTo>
                    <a:lnTo>
                      <a:pt x="679" y="181"/>
                    </a:lnTo>
                    <a:lnTo>
                      <a:pt x="683" y="178"/>
                    </a:lnTo>
                    <a:lnTo>
                      <a:pt x="685" y="176"/>
                    </a:lnTo>
                    <a:lnTo>
                      <a:pt x="686" y="174"/>
                    </a:lnTo>
                    <a:lnTo>
                      <a:pt x="687" y="171"/>
                    </a:lnTo>
                    <a:lnTo>
                      <a:pt x="688" y="168"/>
                    </a:lnTo>
                    <a:lnTo>
                      <a:pt x="687" y="164"/>
                    </a:lnTo>
                    <a:lnTo>
                      <a:pt x="685" y="160"/>
                    </a:lnTo>
                    <a:lnTo>
                      <a:pt x="680" y="158"/>
                    </a:lnTo>
                    <a:lnTo>
                      <a:pt x="673" y="155"/>
                    </a:lnTo>
                    <a:lnTo>
                      <a:pt x="652" y="150"/>
                    </a:lnTo>
                    <a:lnTo>
                      <a:pt x="634" y="145"/>
                    </a:lnTo>
                    <a:lnTo>
                      <a:pt x="621" y="141"/>
                    </a:lnTo>
                    <a:lnTo>
                      <a:pt x="613" y="136"/>
                    </a:lnTo>
                    <a:lnTo>
                      <a:pt x="610" y="133"/>
                    </a:lnTo>
                    <a:lnTo>
                      <a:pt x="606" y="130"/>
                    </a:lnTo>
                    <a:lnTo>
                      <a:pt x="603" y="126"/>
                    </a:lnTo>
                    <a:lnTo>
                      <a:pt x="600" y="122"/>
                    </a:lnTo>
                    <a:lnTo>
                      <a:pt x="598" y="118"/>
                    </a:lnTo>
                    <a:lnTo>
                      <a:pt x="597" y="112"/>
                    </a:lnTo>
                    <a:lnTo>
                      <a:pt x="596" y="107"/>
                    </a:lnTo>
                    <a:lnTo>
                      <a:pt x="596" y="102"/>
                    </a:lnTo>
                    <a:lnTo>
                      <a:pt x="597" y="93"/>
                    </a:lnTo>
                    <a:lnTo>
                      <a:pt x="599" y="84"/>
                    </a:lnTo>
                    <a:lnTo>
                      <a:pt x="605" y="77"/>
                    </a:lnTo>
                    <a:lnTo>
                      <a:pt x="611" y="70"/>
                    </a:lnTo>
                    <a:lnTo>
                      <a:pt x="615" y="67"/>
                    </a:lnTo>
                    <a:lnTo>
                      <a:pt x="619" y="64"/>
                    </a:lnTo>
                    <a:lnTo>
                      <a:pt x="624" y="62"/>
                    </a:lnTo>
                    <a:lnTo>
                      <a:pt x="630" y="60"/>
                    </a:lnTo>
                    <a:lnTo>
                      <a:pt x="642" y="57"/>
                    </a:lnTo>
                    <a:lnTo>
                      <a:pt x="657" y="57"/>
                    </a:lnTo>
                    <a:lnTo>
                      <a:pt x="672" y="57"/>
                    </a:lnTo>
                    <a:lnTo>
                      <a:pt x="683" y="59"/>
                    </a:lnTo>
                    <a:lnTo>
                      <a:pt x="694" y="62"/>
                    </a:lnTo>
                    <a:lnTo>
                      <a:pt x="702" y="67"/>
                    </a:lnTo>
                    <a:lnTo>
                      <a:pt x="708" y="72"/>
                    </a:lnTo>
                    <a:lnTo>
                      <a:pt x="714" y="79"/>
                    </a:lnTo>
                    <a:lnTo>
                      <a:pt x="718" y="87"/>
                    </a:lnTo>
                    <a:lnTo>
                      <a:pt x="722" y="96"/>
                    </a:lnTo>
                    <a:lnTo>
                      <a:pt x="685" y="103"/>
                    </a:lnTo>
                    <a:lnTo>
                      <a:pt x="684" y="99"/>
                    </a:lnTo>
                    <a:lnTo>
                      <a:pt x="682" y="95"/>
                    </a:lnTo>
                    <a:lnTo>
                      <a:pt x="680" y="92"/>
                    </a:lnTo>
                    <a:lnTo>
                      <a:pt x="677" y="89"/>
                    </a:lnTo>
                    <a:lnTo>
                      <a:pt x="673" y="87"/>
                    </a:lnTo>
                    <a:lnTo>
                      <a:pt x="668" y="86"/>
                    </a:lnTo>
                    <a:lnTo>
                      <a:pt x="663" y="85"/>
                    </a:lnTo>
                    <a:lnTo>
                      <a:pt x="658" y="85"/>
                    </a:lnTo>
                    <a:lnTo>
                      <a:pt x="651" y="85"/>
                    </a:lnTo>
                    <a:lnTo>
                      <a:pt x="645" y="86"/>
                    </a:lnTo>
                    <a:lnTo>
                      <a:pt x="640" y="87"/>
                    </a:lnTo>
                    <a:lnTo>
                      <a:pt x="636" y="89"/>
                    </a:lnTo>
                    <a:lnTo>
                      <a:pt x="634" y="91"/>
                    </a:lnTo>
                    <a:lnTo>
                      <a:pt x="633" y="93"/>
                    </a:lnTo>
                    <a:lnTo>
                      <a:pt x="632" y="95"/>
                    </a:lnTo>
                    <a:lnTo>
                      <a:pt x="632" y="97"/>
                    </a:lnTo>
                    <a:lnTo>
                      <a:pt x="633" y="101"/>
                    </a:lnTo>
                    <a:lnTo>
                      <a:pt x="636" y="104"/>
                    </a:lnTo>
                    <a:lnTo>
                      <a:pt x="640" y="106"/>
                    </a:lnTo>
                    <a:lnTo>
                      <a:pt x="648" y="109"/>
                    </a:lnTo>
                    <a:lnTo>
                      <a:pt x="658" y="112"/>
                    </a:lnTo>
                    <a:lnTo>
                      <a:pt x="672" y="116"/>
                    </a:lnTo>
                    <a:lnTo>
                      <a:pt x="685" y="120"/>
                    </a:lnTo>
                    <a:lnTo>
                      <a:pt x="698" y="124"/>
                    </a:lnTo>
                    <a:lnTo>
                      <a:pt x="707" y="129"/>
                    </a:lnTo>
                    <a:lnTo>
                      <a:pt x="715" y="133"/>
                    </a:lnTo>
                    <a:lnTo>
                      <a:pt x="720" y="139"/>
                    </a:lnTo>
                    <a:lnTo>
                      <a:pt x="723" y="146"/>
                    </a:lnTo>
                    <a:lnTo>
                      <a:pt x="726" y="154"/>
                    </a:lnTo>
                    <a:lnTo>
                      <a:pt x="726" y="163"/>
                    </a:lnTo>
                    <a:lnTo>
                      <a:pt x="726" y="168"/>
                    </a:lnTo>
                    <a:lnTo>
                      <a:pt x="725" y="172"/>
                    </a:lnTo>
                    <a:lnTo>
                      <a:pt x="724" y="177"/>
                    </a:lnTo>
                    <a:lnTo>
                      <a:pt x="722" y="181"/>
                    </a:lnTo>
                    <a:lnTo>
                      <a:pt x="720" y="186"/>
                    </a:lnTo>
                    <a:lnTo>
                      <a:pt x="717" y="190"/>
                    </a:lnTo>
                    <a:lnTo>
                      <a:pt x="714" y="194"/>
                    </a:lnTo>
                    <a:lnTo>
                      <a:pt x="709" y="197"/>
                    </a:lnTo>
                    <a:lnTo>
                      <a:pt x="705" y="201"/>
                    </a:lnTo>
                    <a:lnTo>
                      <a:pt x="700" y="204"/>
                    </a:lnTo>
                    <a:lnTo>
                      <a:pt x="695" y="206"/>
                    </a:lnTo>
                    <a:lnTo>
                      <a:pt x="689" y="208"/>
                    </a:lnTo>
                    <a:lnTo>
                      <a:pt x="683" y="210"/>
                    </a:lnTo>
                    <a:lnTo>
                      <a:pt x="676" y="211"/>
                    </a:lnTo>
                    <a:lnTo>
                      <a:pt x="668" y="212"/>
                    </a:lnTo>
                    <a:lnTo>
                      <a:pt x="660" y="212"/>
                    </a:lnTo>
                    <a:lnTo>
                      <a:pt x="646" y="211"/>
                    </a:lnTo>
                    <a:lnTo>
                      <a:pt x="634" y="209"/>
                    </a:lnTo>
                    <a:lnTo>
                      <a:pt x="628" y="207"/>
                    </a:lnTo>
                    <a:lnTo>
                      <a:pt x="622" y="205"/>
                    </a:lnTo>
                    <a:lnTo>
                      <a:pt x="618" y="203"/>
                    </a:lnTo>
                    <a:lnTo>
                      <a:pt x="613" y="200"/>
                    </a:lnTo>
                    <a:lnTo>
                      <a:pt x="606" y="193"/>
                    </a:lnTo>
                    <a:lnTo>
                      <a:pt x="599" y="185"/>
                    </a:lnTo>
                    <a:lnTo>
                      <a:pt x="594" y="177"/>
                    </a:lnTo>
                    <a:lnTo>
                      <a:pt x="591" y="167"/>
                    </a:lnTo>
                    <a:close/>
                    <a:moveTo>
                      <a:pt x="827" y="60"/>
                    </a:moveTo>
                    <a:lnTo>
                      <a:pt x="827" y="91"/>
                    </a:lnTo>
                    <a:lnTo>
                      <a:pt x="800" y="91"/>
                    </a:lnTo>
                    <a:lnTo>
                      <a:pt x="800" y="152"/>
                    </a:lnTo>
                    <a:lnTo>
                      <a:pt x="800" y="166"/>
                    </a:lnTo>
                    <a:lnTo>
                      <a:pt x="802" y="173"/>
                    </a:lnTo>
                    <a:lnTo>
                      <a:pt x="803" y="176"/>
                    </a:lnTo>
                    <a:lnTo>
                      <a:pt x="805" y="178"/>
                    </a:lnTo>
                    <a:lnTo>
                      <a:pt x="808" y="179"/>
                    </a:lnTo>
                    <a:lnTo>
                      <a:pt x="811" y="180"/>
                    </a:lnTo>
                    <a:lnTo>
                      <a:pt x="817" y="179"/>
                    </a:lnTo>
                    <a:lnTo>
                      <a:pt x="827" y="176"/>
                    </a:lnTo>
                    <a:lnTo>
                      <a:pt x="830" y="206"/>
                    </a:lnTo>
                    <a:lnTo>
                      <a:pt x="822" y="209"/>
                    </a:lnTo>
                    <a:lnTo>
                      <a:pt x="815" y="211"/>
                    </a:lnTo>
                    <a:lnTo>
                      <a:pt x="808" y="212"/>
                    </a:lnTo>
                    <a:lnTo>
                      <a:pt x="799" y="212"/>
                    </a:lnTo>
                    <a:lnTo>
                      <a:pt x="790" y="211"/>
                    </a:lnTo>
                    <a:lnTo>
                      <a:pt x="781" y="209"/>
                    </a:lnTo>
                    <a:lnTo>
                      <a:pt x="776" y="207"/>
                    </a:lnTo>
                    <a:lnTo>
                      <a:pt x="773" y="204"/>
                    </a:lnTo>
                    <a:lnTo>
                      <a:pt x="771" y="202"/>
                    </a:lnTo>
                    <a:lnTo>
                      <a:pt x="769" y="199"/>
                    </a:lnTo>
                    <a:lnTo>
                      <a:pt x="765" y="193"/>
                    </a:lnTo>
                    <a:lnTo>
                      <a:pt x="763" y="184"/>
                    </a:lnTo>
                    <a:lnTo>
                      <a:pt x="762" y="174"/>
                    </a:lnTo>
                    <a:lnTo>
                      <a:pt x="762" y="157"/>
                    </a:lnTo>
                    <a:lnTo>
                      <a:pt x="762" y="91"/>
                    </a:lnTo>
                    <a:lnTo>
                      <a:pt x="744" y="91"/>
                    </a:lnTo>
                    <a:lnTo>
                      <a:pt x="744" y="60"/>
                    </a:lnTo>
                    <a:lnTo>
                      <a:pt x="762" y="60"/>
                    </a:lnTo>
                    <a:lnTo>
                      <a:pt x="762" y="31"/>
                    </a:lnTo>
                    <a:lnTo>
                      <a:pt x="800" y="8"/>
                    </a:lnTo>
                    <a:lnTo>
                      <a:pt x="800" y="60"/>
                    </a:lnTo>
                    <a:lnTo>
                      <a:pt x="827" y="60"/>
                    </a:lnTo>
                    <a:close/>
                    <a:moveTo>
                      <a:pt x="854" y="40"/>
                    </a:moveTo>
                    <a:lnTo>
                      <a:pt x="854" y="4"/>
                    </a:lnTo>
                    <a:lnTo>
                      <a:pt x="892" y="4"/>
                    </a:lnTo>
                    <a:lnTo>
                      <a:pt x="892" y="40"/>
                    </a:lnTo>
                    <a:lnTo>
                      <a:pt x="854" y="40"/>
                    </a:lnTo>
                    <a:close/>
                    <a:moveTo>
                      <a:pt x="854" y="209"/>
                    </a:moveTo>
                    <a:lnTo>
                      <a:pt x="854" y="60"/>
                    </a:lnTo>
                    <a:lnTo>
                      <a:pt x="892" y="60"/>
                    </a:lnTo>
                    <a:lnTo>
                      <a:pt x="892" y="209"/>
                    </a:lnTo>
                    <a:lnTo>
                      <a:pt x="854" y="209"/>
                    </a:lnTo>
                    <a:close/>
                    <a:moveTo>
                      <a:pt x="1058" y="104"/>
                    </a:moveTo>
                    <a:lnTo>
                      <a:pt x="1020" y="111"/>
                    </a:lnTo>
                    <a:lnTo>
                      <a:pt x="1018" y="105"/>
                    </a:lnTo>
                    <a:lnTo>
                      <a:pt x="1017" y="101"/>
                    </a:lnTo>
                    <a:lnTo>
                      <a:pt x="1014" y="97"/>
                    </a:lnTo>
                    <a:lnTo>
                      <a:pt x="1011" y="93"/>
                    </a:lnTo>
                    <a:lnTo>
                      <a:pt x="1008" y="91"/>
                    </a:lnTo>
                    <a:lnTo>
                      <a:pt x="1004" y="89"/>
                    </a:lnTo>
                    <a:lnTo>
                      <a:pt x="998" y="88"/>
                    </a:lnTo>
                    <a:lnTo>
                      <a:pt x="993" y="87"/>
                    </a:lnTo>
                    <a:lnTo>
                      <a:pt x="987" y="88"/>
                    </a:lnTo>
                    <a:lnTo>
                      <a:pt x="981" y="90"/>
                    </a:lnTo>
                    <a:lnTo>
                      <a:pt x="975" y="93"/>
                    </a:lnTo>
                    <a:lnTo>
                      <a:pt x="971" y="97"/>
                    </a:lnTo>
                    <a:lnTo>
                      <a:pt x="967" y="103"/>
                    </a:lnTo>
                    <a:lnTo>
                      <a:pt x="964" y="111"/>
                    </a:lnTo>
                    <a:lnTo>
                      <a:pt x="963" y="121"/>
                    </a:lnTo>
                    <a:lnTo>
                      <a:pt x="962" y="132"/>
                    </a:lnTo>
                    <a:lnTo>
                      <a:pt x="963" y="144"/>
                    </a:lnTo>
                    <a:lnTo>
                      <a:pt x="964" y="155"/>
                    </a:lnTo>
                    <a:lnTo>
                      <a:pt x="967" y="163"/>
                    </a:lnTo>
                    <a:lnTo>
                      <a:pt x="971" y="169"/>
                    </a:lnTo>
                    <a:lnTo>
                      <a:pt x="975" y="174"/>
                    </a:lnTo>
                    <a:lnTo>
                      <a:pt x="981" y="178"/>
                    </a:lnTo>
                    <a:lnTo>
                      <a:pt x="987" y="180"/>
                    </a:lnTo>
                    <a:lnTo>
                      <a:pt x="994" y="180"/>
                    </a:lnTo>
                    <a:lnTo>
                      <a:pt x="999" y="180"/>
                    </a:lnTo>
                    <a:lnTo>
                      <a:pt x="1004" y="179"/>
                    </a:lnTo>
                    <a:lnTo>
                      <a:pt x="1008" y="177"/>
                    </a:lnTo>
                    <a:lnTo>
                      <a:pt x="1012" y="174"/>
                    </a:lnTo>
                    <a:lnTo>
                      <a:pt x="1015" y="170"/>
                    </a:lnTo>
                    <a:lnTo>
                      <a:pt x="1018" y="165"/>
                    </a:lnTo>
                    <a:lnTo>
                      <a:pt x="1020" y="159"/>
                    </a:lnTo>
                    <a:lnTo>
                      <a:pt x="1021" y="152"/>
                    </a:lnTo>
                    <a:lnTo>
                      <a:pt x="1060" y="159"/>
                    </a:lnTo>
                    <a:lnTo>
                      <a:pt x="1056" y="171"/>
                    </a:lnTo>
                    <a:lnTo>
                      <a:pt x="1051" y="182"/>
                    </a:lnTo>
                    <a:lnTo>
                      <a:pt x="1048" y="187"/>
                    </a:lnTo>
                    <a:lnTo>
                      <a:pt x="1044" y="191"/>
                    </a:lnTo>
                    <a:lnTo>
                      <a:pt x="1041" y="195"/>
                    </a:lnTo>
                    <a:lnTo>
                      <a:pt x="1037" y="199"/>
                    </a:lnTo>
                    <a:lnTo>
                      <a:pt x="1033" y="202"/>
                    </a:lnTo>
                    <a:lnTo>
                      <a:pt x="1028" y="204"/>
                    </a:lnTo>
                    <a:lnTo>
                      <a:pt x="1022" y="207"/>
                    </a:lnTo>
                    <a:lnTo>
                      <a:pt x="1017" y="209"/>
                    </a:lnTo>
                    <a:lnTo>
                      <a:pt x="1006" y="211"/>
                    </a:lnTo>
                    <a:lnTo>
                      <a:pt x="992" y="212"/>
                    </a:lnTo>
                    <a:lnTo>
                      <a:pt x="985" y="212"/>
                    </a:lnTo>
                    <a:lnTo>
                      <a:pt x="977" y="211"/>
                    </a:lnTo>
                    <a:lnTo>
                      <a:pt x="970" y="209"/>
                    </a:lnTo>
                    <a:lnTo>
                      <a:pt x="964" y="207"/>
                    </a:lnTo>
                    <a:lnTo>
                      <a:pt x="958" y="204"/>
                    </a:lnTo>
                    <a:lnTo>
                      <a:pt x="952" y="201"/>
                    </a:lnTo>
                    <a:lnTo>
                      <a:pt x="946" y="196"/>
                    </a:lnTo>
                    <a:lnTo>
                      <a:pt x="942" y="192"/>
                    </a:lnTo>
                    <a:lnTo>
                      <a:pt x="938" y="186"/>
                    </a:lnTo>
                    <a:lnTo>
                      <a:pt x="933" y="180"/>
                    </a:lnTo>
                    <a:lnTo>
                      <a:pt x="930" y="174"/>
                    </a:lnTo>
                    <a:lnTo>
                      <a:pt x="927" y="167"/>
                    </a:lnTo>
                    <a:lnTo>
                      <a:pt x="925" y="160"/>
                    </a:lnTo>
                    <a:lnTo>
                      <a:pt x="924" y="152"/>
                    </a:lnTo>
                    <a:lnTo>
                      <a:pt x="923" y="144"/>
                    </a:lnTo>
                    <a:lnTo>
                      <a:pt x="923" y="135"/>
                    </a:lnTo>
                    <a:lnTo>
                      <a:pt x="923" y="126"/>
                    </a:lnTo>
                    <a:lnTo>
                      <a:pt x="924" y="118"/>
                    </a:lnTo>
                    <a:lnTo>
                      <a:pt x="925" y="109"/>
                    </a:lnTo>
                    <a:lnTo>
                      <a:pt x="927" y="101"/>
                    </a:lnTo>
                    <a:lnTo>
                      <a:pt x="930" y="95"/>
                    </a:lnTo>
                    <a:lnTo>
                      <a:pt x="933" y="88"/>
                    </a:lnTo>
                    <a:lnTo>
                      <a:pt x="938" y="82"/>
                    </a:lnTo>
                    <a:lnTo>
                      <a:pt x="942" y="77"/>
                    </a:lnTo>
                    <a:lnTo>
                      <a:pt x="947" y="72"/>
                    </a:lnTo>
                    <a:lnTo>
                      <a:pt x="952" y="68"/>
                    </a:lnTo>
                    <a:lnTo>
                      <a:pt x="958" y="65"/>
                    </a:lnTo>
                    <a:lnTo>
                      <a:pt x="964" y="62"/>
                    </a:lnTo>
                    <a:lnTo>
                      <a:pt x="971" y="60"/>
                    </a:lnTo>
                    <a:lnTo>
                      <a:pt x="977" y="58"/>
                    </a:lnTo>
                    <a:lnTo>
                      <a:pt x="985" y="57"/>
                    </a:lnTo>
                    <a:lnTo>
                      <a:pt x="993" y="57"/>
                    </a:lnTo>
                    <a:lnTo>
                      <a:pt x="1006" y="57"/>
                    </a:lnTo>
                    <a:lnTo>
                      <a:pt x="1017" y="60"/>
                    </a:lnTo>
                    <a:lnTo>
                      <a:pt x="1027" y="63"/>
                    </a:lnTo>
                    <a:lnTo>
                      <a:pt x="1035" y="68"/>
                    </a:lnTo>
                    <a:lnTo>
                      <a:pt x="1042" y="75"/>
                    </a:lnTo>
                    <a:lnTo>
                      <a:pt x="1049" y="83"/>
                    </a:lnTo>
                    <a:lnTo>
                      <a:pt x="1054" y="93"/>
                    </a:lnTo>
                    <a:lnTo>
                      <a:pt x="1058" y="104"/>
                    </a:lnTo>
                    <a:close/>
                    <a:moveTo>
                      <a:pt x="1074" y="167"/>
                    </a:moveTo>
                    <a:lnTo>
                      <a:pt x="1112" y="161"/>
                    </a:lnTo>
                    <a:lnTo>
                      <a:pt x="1114" y="166"/>
                    </a:lnTo>
                    <a:lnTo>
                      <a:pt x="1116" y="171"/>
                    </a:lnTo>
                    <a:lnTo>
                      <a:pt x="1119" y="175"/>
                    </a:lnTo>
                    <a:lnTo>
                      <a:pt x="1122" y="178"/>
                    </a:lnTo>
                    <a:lnTo>
                      <a:pt x="1126" y="181"/>
                    </a:lnTo>
                    <a:lnTo>
                      <a:pt x="1131" y="182"/>
                    </a:lnTo>
                    <a:lnTo>
                      <a:pt x="1137" y="183"/>
                    </a:lnTo>
                    <a:lnTo>
                      <a:pt x="1143" y="184"/>
                    </a:lnTo>
                    <a:lnTo>
                      <a:pt x="1150" y="184"/>
                    </a:lnTo>
                    <a:lnTo>
                      <a:pt x="1156" y="182"/>
                    </a:lnTo>
                    <a:lnTo>
                      <a:pt x="1161" y="181"/>
                    </a:lnTo>
                    <a:lnTo>
                      <a:pt x="1165" y="178"/>
                    </a:lnTo>
                    <a:lnTo>
                      <a:pt x="1168" y="176"/>
                    </a:lnTo>
                    <a:lnTo>
                      <a:pt x="1169" y="174"/>
                    </a:lnTo>
                    <a:lnTo>
                      <a:pt x="1170" y="171"/>
                    </a:lnTo>
                    <a:lnTo>
                      <a:pt x="1170" y="168"/>
                    </a:lnTo>
                    <a:lnTo>
                      <a:pt x="1170" y="164"/>
                    </a:lnTo>
                    <a:lnTo>
                      <a:pt x="1168" y="160"/>
                    </a:lnTo>
                    <a:lnTo>
                      <a:pt x="1163" y="158"/>
                    </a:lnTo>
                    <a:lnTo>
                      <a:pt x="1154" y="155"/>
                    </a:lnTo>
                    <a:lnTo>
                      <a:pt x="1134" y="150"/>
                    </a:lnTo>
                    <a:lnTo>
                      <a:pt x="1117" y="145"/>
                    </a:lnTo>
                    <a:lnTo>
                      <a:pt x="1104" y="141"/>
                    </a:lnTo>
                    <a:lnTo>
                      <a:pt x="1096" y="136"/>
                    </a:lnTo>
                    <a:lnTo>
                      <a:pt x="1092" y="133"/>
                    </a:lnTo>
                    <a:lnTo>
                      <a:pt x="1088" y="130"/>
                    </a:lnTo>
                    <a:lnTo>
                      <a:pt x="1085" y="126"/>
                    </a:lnTo>
                    <a:lnTo>
                      <a:pt x="1083" y="122"/>
                    </a:lnTo>
                    <a:lnTo>
                      <a:pt x="1081" y="118"/>
                    </a:lnTo>
                    <a:lnTo>
                      <a:pt x="1080" y="112"/>
                    </a:lnTo>
                    <a:lnTo>
                      <a:pt x="1079" y="107"/>
                    </a:lnTo>
                    <a:lnTo>
                      <a:pt x="1079" y="102"/>
                    </a:lnTo>
                    <a:lnTo>
                      <a:pt x="1080" y="93"/>
                    </a:lnTo>
                    <a:lnTo>
                      <a:pt x="1082" y="84"/>
                    </a:lnTo>
                    <a:lnTo>
                      <a:pt x="1087" y="77"/>
                    </a:lnTo>
                    <a:lnTo>
                      <a:pt x="1094" y="70"/>
                    </a:lnTo>
                    <a:lnTo>
                      <a:pt x="1098" y="67"/>
                    </a:lnTo>
                    <a:lnTo>
                      <a:pt x="1102" y="64"/>
                    </a:lnTo>
                    <a:lnTo>
                      <a:pt x="1107" y="62"/>
                    </a:lnTo>
                    <a:lnTo>
                      <a:pt x="1113" y="60"/>
                    </a:lnTo>
                    <a:lnTo>
                      <a:pt x="1125" y="57"/>
                    </a:lnTo>
                    <a:lnTo>
                      <a:pt x="1140" y="57"/>
                    </a:lnTo>
                    <a:lnTo>
                      <a:pt x="1153" y="57"/>
                    </a:lnTo>
                    <a:lnTo>
                      <a:pt x="1166" y="59"/>
                    </a:lnTo>
                    <a:lnTo>
                      <a:pt x="1175" y="62"/>
                    </a:lnTo>
                    <a:lnTo>
                      <a:pt x="1184" y="67"/>
                    </a:lnTo>
                    <a:lnTo>
                      <a:pt x="1191" y="72"/>
                    </a:lnTo>
                    <a:lnTo>
                      <a:pt x="1196" y="79"/>
                    </a:lnTo>
                    <a:lnTo>
                      <a:pt x="1201" y="87"/>
                    </a:lnTo>
                    <a:lnTo>
                      <a:pt x="1204" y="96"/>
                    </a:lnTo>
                    <a:lnTo>
                      <a:pt x="1168" y="103"/>
                    </a:lnTo>
                    <a:lnTo>
                      <a:pt x="1166" y="99"/>
                    </a:lnTo>
                    <a:lnTo>
                      <a:pt x="1165" y="95"/>
                    </a:lnTo>
                    <a:lnTo>
                      <a:pt x="1162" y="92"/>
                    </a:lnTo>
                    <a:lnTo>
                      <a:pt x="1159" y="89"/>
                    </a:lnTo>
                    <a:lnTo>
                      <a:pt x="1156" y="87"/>
                    </a:lnTo>
                    <a:lnTo>
                      <a:pt x="1151" y="86"/>
                    </a:lnTo>
                    <a:lnTo>
                      <a:pt x="1146" y="85"/>
                    </a:lnTo>
                    <a:lnTo>
                      <a:pt x="1141" y="85"/>
                    </a:lnTo>
                    <a:lnTo>
                      <a:pt x="1134" y="85"/>
                    </a:lnTo>
                    <a:lnTo>
                      <a:pt x="1127" y="86"/>
                    </a:lnTo>
                    <a:lnTo>
                      <a:pt x="1123" y="87"/>
                    </a:lnTo>
                    <a:lnTo>
                      <a:pt x="1119" y="89"/>
                    </a:lnTo>
                    <a:lnTo>
                      <a:pt x="1117" y="91"/>
                    </a:lnTo>
                    <a:lnTo>
                      <a:pt x="1116" y="93"/>
                    </a:lnTo>
                    <a:lnTo>
                      <a:pt x="1115" y="95"/>
                    </a:lnTo>
                    <a:lnTo>
                      <a:pt x="1115" y="97"/>
                    </a:lnTo>
                    <a:lnTo>
                      <a:pt x="1116" y="101"/>
                    </a:lnTo>
                    <a:lnTo>
                      <a:pt x="1118" y="104"/>
                    </a:lnTo>
                    <a:lnTo>
                      <a:pt x="1122" y="106"/>
                    </a:lnTo>
                    <a:lnTo>
                      <a:pt x="1129" y="109"/>
                    </a:lnTo>
                    <a:lnTo>
                      <a:pt x="1141" y="112"/>
                    </a:lnTo>
                    <a:lnTo>
                      <a:pt x="1154" y="116"/>
                    </a:lnTo>
                    <a:lnTo>
                      <a:pt x="1168" y="120"/>
                    </a:lnTo>
                    <a:lnTo>
                      <a:pt x="1181" y="124"/>
                    </a:lnTo>
                    <a:lnTo>
                      <a:pt x="1190" y="129"/>
                    </a:lnTo>
                    <a:lnTo>
                      <a:pt x="1197" y="133"/>
                    </a:lnTo>
                    <a:lnTo>
                      <a:pt x="1203" y="139"/>
                    </a:lnTo>
                    <a:lnTo>
                      <a:pt x="1206" y="146"/>
                    </a:lnTo>
                    <a:lnTo>
                      <a:pt x="1208" y="154"/>
                    </a:lnTo>
                    <a:lnTo>
                      <a:pt x="1209" y="163"/>
                    </a:lnTo>
                    <a:lnTo>
                      <a:pt x="1209" y="168"/>
                    </a:lnTo>
                    <a:lnTo>
                      <a:pt x="1208" y="172"/>
                    </a:lnTo>
                    <a:lnTo>
                      <a:pt x="1207" y="177"/>
                    </a:lnTo>
                    <a:lnTo>
                      <a:pt x="1205" y="181"/>
                    </a:lnTo>
                    <a:lnTo>
                      <a:pt x="1203" y="186"/>
                    </a:lnTo>
                    <a:lnTo>
                      <a:pt x="1200" y="190"/>
                    </a:lnTo>
                    <a:lnTo>
                      <a:pt x="1196" y="194"/>
                    </a:lnTo>
                    <a:lnTo>
                      <a:pt x="1192" y="197"/>
                    </a:lnTo>
                    <a:lnTo>
                      <a:pt x="1188" y="201"/>
                    </a:lnTo>
                    <a:lnTo>
                      <a:pt x="1183" y="204"/>
                    </a:lnTo>
                    <a:lnTo>
                      <a:pt x="1178" y="206"/>
                    </a:lnTo>
                    <a:lnTo>
                      <a:pt x="1171" y="208"/>
                    </a:lnTo>
                    <a:lnTo>
                      <a:pt x="1165" y="210"/>
                    </a:lnTo>
                    <a:lnTo>
                      <a:pt x="1159" y="211"/>
                    </a:lnTo>
                    <a:lnTo>
                      <a:pt x="1151" y="212"/>
                    </a:lnTo>
                    <a:lnTo>
                      <a:pt x="1143" y="212"/>
                    </a:lnTo>
                    <a:lnTo>
                      <a:pt x="1129" y="211"/>
                    </a:lnTo>
                    <a:lnTo>
                      <a:pt x="1117" y="209"/>
                    </a:lnTo>
                    <a:lnTo>
                      <a:pt x="1110" y="207"/>
                    </a:lnTo>
                    <a:lnTo>
                      <a:pt x="1105" y="205"/>
                    </a:lnTo>
                    <a:lnTo>
                      <a:pt x="1100" y="203"/>
                    </a:lnTo>
                    <a:lnTo>
                      <a:pt x="1096" y="200"/>
                    </a:lnTo>
                    <a:lnTo>
                      <a:pt x="1088" y="193"/>
                    </a:lnTo>
                    <a:lnTo>
                      <a:pt x="1081" y="185"/>
                    </a:lnTo>
                    <a:lnTo>
                      <a:pt x="1077" y="177"/>
                    </a:lnTo>
                    <a:lnTo>
                      <a:pt x="1074" y="167"/>
                    </a:lnTo>
                    <a:close/>
                    <a:moveTo>
                      <a:pt x="1349" y="105"/>
                    </a:moveTo>
                    <a:lnTo>
                      <a:pt x="1315" y="99"/>
                    </a:lnTo>
                    <a:lnTo>
                      <a:pt x="1318" y="89"/>
                    </a:lnTo>
                    <a:lnTo>
                      <a:pt x="1322" y="80"/>
                    </a:lnTo>
                    <a:lnTo>
                      <a:pt x="1328" y="73"/>
                    </a:lnTo>
                    <a:lnTo>
                      <a:pt x="1335" y="67"/>
                    </a:lnTo>
                    <a:lnTo>
                      <a:pt x="1343" y="62"/>
                    </a:lnTo>
                    <a:lnTo>
                      <a:pt x="1352" y="59"/>
                    </a:lnTo>
                    <a:lnTo>
                      <a:pt x="1364" y="57"/>
                    </a:lnTo>
                    <a:lnTo>
                      <a:pt x="1378" y="57"/>
                    </a:lnTo>
                    <a:lnTo>
                      <a:pt x="1389" y="57"/>
                    </a:lnTo>
                    <a:lnTo>
                      <a:pt x="1400" y="58"/>
                    </a:lnTo>
                    <a:lnTo>
                      <a:pt x="1408" y="60"/>
                    </a:lnTo>
                    <a:lnTo>
                      <a:pt x="1415" y="63"/>
                    </a:lnTo>
                    <a:lnTo>
                      <a:pt x="1422" y="66"/>
                    </a:lnTo>
                    <a:lnTo>
                      <a:pt x="1426" y="70"/>
                    </a:lnTo>
                    <a:lnTo>
                      <a:pt x="1430" y="74"/>
                    </a:lnTo>
                    <a:lnTo>
                      <a:pt x="1433" y="79"/>
                    </a:lnTo>
                    <a:lnTo>
                      <a:pt x="1435" y="84"/>
                    </a:lnTo>
                    <a:lnTo>
                      <a:pt x="1437" y="92"/>
                    </a:lnTo>
                    <a:lnTo>
                      <a:pt x="1438" y="102"/>
                    </a:lnTo>
                    <a:lnTo>
                      <a:pt x="1438" y="115"/>
                    </a:lnTo>
                    <a:lnTo>
                      <a:pt x="1438" y="160"/>
                    </a:lnTo>
                    <a:lnTo>
                      <a:pt x="1438" y="177"/>
                    </a:lnTo>
                    <a:lnTo>
                      <a:pt x="1439" y="189"/>
                    </a:lnTo>
                    <a:lnTo>
                      <a:pt x="1442" y="199"/>
                    </a:lnTo>
                    <a:lnTo>
                      <a:pt x="1447" y="209"/>
                    </a:lnTo>
                    <a:lnTo>
                      <a:pt x="1409" y="209"/>
                    </a:lnTo>
                    <a:lnTo>
                      <a:pt x="1407" y="204"/>
                    </a:lnTo>
                    <a:lnTo>
                      <a:pt x="1405" y="197"/>
                    </a:lnTo>
                    <a:lnTo>
                      <a:pt x="1404" y="194"/>
                    </a:lnTo>
                    <a:lnTo>
                      <a:pt x="1404" y="193"/>
                    </a:lnTo>
                    <a:lnTo>
                      <a:pt x="1399" y="197"/>
                    </a:lnTo>
                    <a:lnTo>
                      <a:pt x="1393" y="201"/>
                    </a:lnTo>
                    <a:lnTo>
                      <a:pt x="1388" y="204"/>
                    </a:lnTo>
                    <a:lnTo>
                      <a:pt x="1383" y="207"/>
                    </a:lnTo>
                    <a:lnTo>
                      <a:pt x="1377" y="209"/>
                    </a:lnTo>
                    <a:lnTo>
                      <a:pt x="1371" y="211"/>
                    </a:lnTo>
                    <a:lnTo>
                      <a:pt x="1365" y="212"/>
                    </a:lnTo>
                    <a:lnTo>
                      <a:pt x="1359" y="212"/>
                    </a:lnTo>
                    <a:lnTo>
                      <a:pt x="1348" y="211"/>
                    </a:lnTo>
                    <a:lnTo>
                      <a:pt x="1339" y="209"/>
                    </a:lnTo>
                    <a:lnTo>
                      <a:pt x="1330" y="205"/>
                    </a:lnTo>
                    <a:lnTo>
                      <a:pt x="1323" y="200"/>
                    </a:lnTo>
                    <a:lnTo>
                      <a:pt x="1318" y="193"/>
                    </a:lnTo>
                    <a:lnTo>
                      <a:pt x="1314" y="186"/>
                    </a:lnTo>
                    <a:lnTo>
                      <a:pt x="1312" y="177"/>
                    </a:lnTo>
                    <a:lnTo>
                      <a:pt x="1311" y="168"/>
                    </a:lnTo>
                    <a:lnTo>
                      <a:pt x="1311" y="162"/>
                    </a:lnTo>
                    <a:lnTo>
                      <a:pt x="1312" y="157"/>
                    </a:lnTo>
                    <a:lnTo>
                      <a:pt x="1314" y="151"/>
                    </a:lnTo>
                    <a:lnTo>
                      <a:pt x="1316" y="146"/>
                    </a:lnTo>
                    <a:lnTo>
                      <a:pt x="1319" y="141"/>
                    </a:lnTo>
                    <a:lnTo>
                      <a:pt x="1323" y="137"/>
                    </a:lnTo>
                    <a:lnTo>
                      <a:pt x="1327" y="134"/>
                    </a:lnTo>
                    <a:lnTo>
                      <a:pt x="1333" y="131"/>
                    </a:lnTo>
                    <a:lnTo>
                      <a:pt x="1345" y="126"/>
                    </a:lnTo>
                    <a:lnTo>
                      <a:pt x="1363" y="122"/>
                    </a:lnTo>
                    <a:lnTo>
                      <a:pt x="1375" y="119"/>
                    </a:lnTo>
                    <a:lnTo>
                      <a:pt x="1386" y="117"/>
                    </a:lnTo>
                    <a:lnTo>
                      <a:pt x="1394" y="115"/>
                    </a:lnTo>
                    <a:lnTo>
                      <a:pt x="1401" y="111"/>
                    </a:lnTo>
                    <a:lnTo>
                      <a:pt x="1401" y="107"/>
                    </a:lnTo>
                    <a:lnTo>
                      <a:pt x="1401" y="102"/>
                    </a:lnTo>
                    <a:lnTo>
                      <a:pt x="1400" y="98"/>
                    </a:lnTo>
                    <a:lnTo>
                      <a:pt x="1397" y="94"/>
                    </a:lnTo>
                    <a:lnTo>
                      <a:pt x="1395" y="91"/>
                    </a:lnTo>
                    <a:lnTo>
                      <a:pt x="1392" y="89"/>
                    </a:lnTo>
                    <a:lnTo>
                      <a:pt x="1387" y="88"/>
                    </a:lnTo>
                    <a:lnTo>
                      <a:pt x="1382" y="87"/>
                    </a:lnTo>
                    <a:lnTo>
                      <a:pt x="1374" y="87"/>
                    </a:lnTo>
                    <a:lnTo>
                      <a:pt x="1369" y="87"/>
                    </a:lnTo>
                    <a:lnTo>
                      <a:pt x="1365" y="88"/>
                    </a:lnTo>
                    <a:lnTo>
                      <a:pt x="1362" y="89"/>
                    </a:lnTo>
                    <a:lnTo>
                      <a:pt x="1359" y="91"/>
                    </a:lnTo>
                    <a:lnTo>
                      <a:pt x="1356" y="93"/>
                    </a:lnTo>
                    <a:lnTo>
                      <a:pt x="1353" y="96"/>
                    </a:lnTo>
                    <a:lnTo>
                      <a:pt x="1351" y="100"/>
                    </a:lnTo>
                    <a:lnTo>
                      <a:pt x="1349" y="105"/>
                    </a:lnTo>
                    <a:close/>
                    <a:moveTo>
                      <a:pt x="1401" y="138"/>
                    </a:moveTo>
                    <a:lnTo>
                      <a:pt x="1391" y="141"/>
                    </a:lnTo>
                    <a:lnTo>
                      <a:pt x="1378" y="144"/>
                    </a:lnTo>
                    <a:lnTo>
                      <a:pt x="1364" y="147"/>
                    </a:lnTo>
                    <a:lnTo>
                      <a:pt x="1357" y="151"/>
                    </a:lnTo>
                    <a:lnTo>
                      <a:pt x="1352" y="153"/>
                    </a:lnTo>
                    <a:lnTo>
                      <a:pt x="1350" y="157"/>
                    </a:lnTo>
                    <a:lnTo>
                      <a:pt x="1349" y="160"/>
                    </a:lnTo>
                    <a:lnTo>
                      <a:pt x="1348" y="164"/>
                    </a:lnTo>
                    <a:lnTo>
                      <a:pt x="1349" y="168"/>
                    </a:lnTo>
                    <a:lnTo>
                      <a:pt x="1350" y="172"/>
                    </a:lnTo>
                    <a:lnTo>
                      <a:pt x="1352" y="175"/>
                    </a:lnTo>
                    <a:lnTo>
                      <a:pt x="1355" y="179"/>
                    </a:lnTo>
                    <a:lnTo>
                      <a:pt x="1358" y="181"/>
                    </a:lnTo>
                    <a:lnTo>
                      <a:pt x="1362" y="183"/>
                    </a:lnTo>
                    <a:lnTo>
                      <a:pt x="1366" y="184"/>
                    </a:lnTo>
                    <a:lnTo>
                      <a:pt x="1370" y="185"/>
                    </a:lnTo>
                    <a:lnTo>
                      <a:pt x="1375" y="184"/>
                    </a:lnTo>
                    <a:lnTo>
                      <a:pt x="1381" y="183"/>
                    </a:lnTo>
                    <a:lnTo>
                      <a:pt x="1385" y="181"/>
                    </a:lnTo>
                    <a:lnTo>
                      <a:pt x="1390" y="178"/>
                    </a:lnTo>
                    <a:lnTo>
                      <a:pt x="1393" y="175"/>
                    </a:lnTo>
                    <a:lnTo>
                      <a:pt x="1395" y="172"/>
                    </a:lnTo>
                    <a:lnTo>
                      <a:pt x="1397" y="168"/>
                    </a:lnTo>
                    <a:lnTo>
                      <a:pt x="1400" y="165"/>
                    </a:lnTo>
                    <a:lnTo>
                      <a:pt x="1401" y="157"/>
                    </a:lnTo>
                    <a:lnTo>
                      <a:pt x="1401" y="146"/>
                    </a:lnTo>
                    <a:lnTo>
                      <a:pt x="1401" y="138"/>
                    </a:lnTo>
                    <a:close/>
                    <a:moveTo>
                      <a:pt x="1462" y="167"/>
                    </a:moveTo>
                    <a:lnTo>
                      <a:pt x="1501" y="161"/>
                    </a:lnTo>
                    <a:lnTo>
                      <a:pt x="1502" y="166"/>
                    </a:lnTo>
                    <a:lnTo>
                      <a:pt x="1505" y="171"/>
                    </a:lnTo>
                    <a:lnTo>
                      <a:pt x="1507" y="175"/>
                    </a:lnTo>
                    <a:lnTo>
                      <a:pt x="1512" y="178"/>
                    </a:lnTo>
                    <a:lnTo>
                      <a:pt x="1516" y="181"/>
                    </a:lnTo>
                    <a:lnTo>
                      <a:pt x="1520" y="182"/>
                    </a:lnTo>
                    <a:lnTo>
                      <a:pt x="1526" y="183"/>
                    </a:lnTo>
                    <a:lnTo>
                      <a:pt x="1533" y="184"/>
                    </a:lnTo>
                    <a:lnTo>
                      <a:pt x="1539" y="184"/>
                    </a:lnTo>
                    <a:lnTo>
                      <a:pt x="1545" y="182"/>
                    </a:lnTo>
                    <a:lnTo>
                      <a:pt x="1550" y="181"/>
                    </a:lnTo>
                    <a:lnTo>
                      <a:pt x="1555" y="178"/>
                    </a:lnTo>
                    <a:lnTo>
                      <a:pt x="1557" y="176"/>
                    </a:lnTo>
                    <a:lnTo>
                      <a:pt x="1559" y="174"/>
                    </a:lnTo>
                    <a:lnTo>
                      <a:pt x="1560" y="171"/>
                    </a:lnTo>
                    <a:lnTo>
                      <a:pt x="1560" y="168"/>
                    </a:lnTo>
                    <a:lnTo>
                      <a:pt x="1559" y="164"/>
                    </a:lnTo>
                    <a:lnTo>
                      <a:pt x="1557" y="160"/>
                    </a:lnTo>
                    <a:lnTo>
                      <a:pt x="1552" y="158"/>
                    </a:lnTo>
                    <a:lnTo>
                      <a:pt x="1544" y="155"/>
                    </a:lnTo>
                    <a:lnTo>
                      <a:pt x="1523" y="150"/>
                    </a:lnTo>
                    <a:lnTo>
                      <a:pt x="1506" y="145"/>
                    </a:lnTo>
                    <a:lnTo>
                      <a:pt x="1494" y="141"/>
                    </a:lnTo>
                    <a:lnTo>
                      <a:pt x="1485" y="136"/>
                    </a:lnTo>
                    <a:lnTo>
                      <a:pt x="1481" y="133"/>
                    </a:lnTo>
                    <a:lnTo>
                      <a:pt x="1478" y="130"/>
                    </a:lnTo>
                    <a:lnTo>
                      <a:pt x="1475" y="126"/>
                    </a:lnTo>
                    <a:lnTo>
                      <a:pt x="1472" y="122"/>
                    </a:lnTo>
                    <a:lnTo>
                      <a:pt x="1471" y="118"/>
                    </a:lnTo>
                    <a:lnTo>
                      <a:pt x="1469" y="112"/>
                    </a:lnTo>
                    <a:lnTo>
                      <a:pt x="1469" y="107"/>
                    </a:lnTo>
                    <a:lnTo>
                      <a:pt x="1468" y="102"/>
                    </a:lnTo>
                    <a:lnTo>
                      <a:pt x="1469" y="93"/>
                    </a:lnTo>
                    <a:lnTo>
                      <a:pt x="1472" y="84"/>
                    </a:lnTo>
                    <a:lnTo>
                      <a:pt x="1476" y="77"/>
                    </a:lnTo>
                    <a:lnTo>
                      <a:pt x="1483" y="70"/>
                    </a:lnTo>
                    <a:lnTo>
                      <a:pt x="1486" y="67"/>
                    </a:lnTo>
                    <a:lnTo>
                      <a:pt x="1492" y="64"/>
                    </a:lnTo>
                    <a:lnTo>
                      <a:pt x="1496" y="62"/>
                    </a:lnTo>
                    <a:lnTo>
                      <a:pt x="1502" y="60"/>
                    </a:lnTo>
                    <a:lnTo>
                      <a:pt x="1515" y="57"/>
                    </a:lnTo>
                    <a:lnTo>
                      <a:pt x="1529" y="57"/>
                    </a:lnTo>
                    <a:lnTo>
                      <a:pt x="1543" y="57"/>
                    </a:lnTo>
                    <a:lnTo>
                      <a:pt x="1555" y="59"/>
                    </a:lnTo>
                    <a:lnTo>
                      <a:pt x="1565" y="62"/>
                    </a:lnTo>
                    <a:lnTo>
                      <a:pt x="1573" y="67"/>
                    </a:lnTo>
                    <a:lnTo>
                      <a:pt x="1580" y="72"/>
                    </a:lnTo>
                    <a:lnTo>
                      <a:pt x="1586" y="79"/>
                    </a:lnTo>
                    <a:lnTo>
                      <a:pt x="1590" y="87"/>
                    </a:lnTo>
                    <a:lnTo>
                      <a:pt x="1593" y="96"/>
                    </a:lnTo>
                    <a:lnTo>
                      <a:pt x="1557" y="103"/>
                    </a:lnTo>
                    <a:lnTo>
                      <a:pt x="1556" y="99"/>
                    </a:lnTo>
                    <a:lnTo>
                      <a:pt x="1554" y="95"/>
                    </a:lnTo>
                    <a:lnTo>
                      <a:pt x="1551" y="92"/>
                    </a:lnTo>
                    <a:lnTo>
                      <a:pt x="1548" y="89"/>
                    </a:lnTo>
                    <a:lnTo>
                      <a:pt x="1545" y="87"/>
                    </a:lnTo>
                    <a:lnTo>
                      <a:pt x="1540" y="86"/>
                    </a:lnTo>
                    <a:lnTo>
                      <a:pt x="1536" y="85"/>
                    </a:lnTo>
                    <a:lnTo>
                      <a:pt x="1529" y="85"/>
                    </a:lnTo>
                    <a:lnTo>
                      <a:pt x="1523" y="85"/>
                    </a:lnTo>
                    <a:lnTo>
                      <a:pt x="1517" y="86"/>
                    </a:lnTo>
                    <a:lnTo>
                      <a:pt x="1512" y="87"/>
                    </a:lnTo>
                    <a:lnTo>
                      <a:pt x="1508" y="89"/>
                    </a:lnTo>
                    <a:lnTo>
                      <a:pt x="1506" y="91"/>
                    </a:lnTo>
                    <a:lnTo>
                      <a:pt x="1504" y="93"/>
                    </a:lnTo>
                    <a:lnTo>
                      <a:pt x="1504" y="95"/>
                    </a:lnTo>
                    <a:lnTo>
                      <a:pt x="1503" y="97"/>
                    </a:lnTo>
                    <a:lnTo>
                      <a:pt x="1504" y="101"/>
                    </a:lnTo>
                    <a:lnTo>
                      <a:pt x="1507" y="104"/>
                    </a:lnTo>
                    <a:lnTo>
                      <a:pt x="1512" y="106"/>
                    </a:lnTo>
                    <a:lnTo>
                      <a:pt x="1519" y="109"/>
                    </a:lnTo>
                    <a:lnTo>
                      <a:pt x="1529" y="112"/>
                    </a:lnTo>
                    <a:lnTo>
                      <a:pt x="1543" y="116"/>
                    </a:lnTo>
                    <a:lnTo>
                      <a:pt x="1558" y="120"/>
                    </a:lnTo>
                    <a:lnTo>
                      <a:pt x="1569" y="124"/>
                    </a:lnTo>
                    <a:lnTo>
                      <a:pt x="1579" y="129"/>
                    </a:lnTo>
                    <a:lnTo>
                      <a:pt x="1586" y="133"/>
                    </a:lnTo>
                    <a:lnTo>
                      <a:pt x="1591" y="139"/>
                    </a:lnTo>
                    <a:lnTo>
                      <a:pt x="1595" y="146"/>
                    </a:lnTo>
                    <a:lnTo>
                      <a:pt x="1598" y="154"/>
                    </a:lnTo>
                    <a:lnTo>
                      <a:pt x="1599" y="163"/>
                    </a:lnTo>
                    <a:lnTo>
                      <a:pt x="1598" y="168"/>
                    </a:lnTo>
                    <a:lnTo>
                      <a:pt x="1598" y="172"/>
                    </a:lnTo>
                    <a:lnTo>
                      <a:pt x="1595" y="177"/>
                    </a:lnTo>
                    <a:lnTo>
                      <a:pt x="1594" y="181"/>
                    </a:lnTo>
                    <a:lnTo>
                      <a:pt x="1591" y="186"/>
                    </a:lnTo>
                    <a:lnTo>
                      <a:pt x="1589" y="190"/>
                    </a:lnTo>
                    <a:lnTo>
                      <a:pt x="1585" y="194"/>
                    </a:lnTo>
                    <a:lnTo>
                      <a:pt x="1582" y="197"/>
                    </a:lnTo>
                    <a:lnTo>
                      <a:pt x="1578" y="201"/>
                    </a:lnTo>
                    <a:lnTo>
                      <a:pt x="1572" y="204"/>
                    </a:lnTo>
                    <a:lnTo>
                      <a:pt x="1567" y="206"/>
                    </a:lnTo>
                    <a:lnTo>
                      <a:pt x="1561" y="208"/>
                    </a:lnTo>
                    <a:lnTo>
                      <a:pt x="1555" y="210"/>
                    </a:lnTo>
                    <a:lnTo>
                      <a:pt x="1547" y="211"/>
                    </a:lnTo>
                    <a:lnTo>
                      <a:pt x="1540" y="212"/>
                    </a:lnTo>
                    <a:lnTo>
                      <a:pt x="1533" y="212"/>
                    </a:lnTo>
                    <a:lnTo>
                      <a:pt x="1518" y="211"/>
                    </a:lnTo>
                    <a:lnTo>
                      <a:pt x="1505" y="209"/>
                    </a:lnTo>
                    <a:lnTo>
                      <a:pt x="1500" y="207"/>
                    </a:lnTo>
                    <a:lnTo>
                      <a:pt x="1495" y="205"/>
                    </a:lnTo>
                    <a:lnTo>
                      <a:pt x="1490" y="203"/>
                    </a:lnTo>
                    <a:lnTo>
                      <a:pt x="1485" y="200"/>
                    </a:lnTo>
                    <a:lnTo>
                      <a:pt x="1477" y="193"/>
                    </a:lnTo>
                    <a:lnTo>
                      <a:pt x="1471" y="185"/>
                    </a:lnTo>
                    <a:lnTo>
                      <a:pt x="1466" y="177"/>
                    </a:lnTo>
                    <a:lnTo>
                      <a:pt x="1462" y="167"/>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noEditPoints="1"/>
              </p:cNvSpPr>
              <p:nvPr/>
            </p:nvSpPr>
            <p:spPr bwMode="auto">
              <a:xfrm>
                <a:off x="7515225" y="2673350"/>
                <a:ext cx="58738" cy="20637"/>
              </a:xfrm>
              <a:custGeom>
                <a:avLst/>
                <a:gdLst/>
                <a:ahLst/>
                <a:cxnLst>
                  <a:cxn ang="0">
                    <a:pos x="161" y="0"/>
                  </a:cxn>
                  <a:cxn ang="0">
                    <a:pos x="194" y="102"/>
                  </a:cxn>
                  <a:cxn ang="0">
                    <a:pos x="180" y="64"/>
                  </a:cxn>
                  <a:cxn ang="0">
                    <a:pos x="234" y="54"/>
                  </a:cxn>
                  <a:cxn ang="0">
                    <a:pos x="271" y="67"/>
                  </a:cxn>
                  <a:cxn ang="0">
                    <a:pos x="283" y="98"/>
                  </a:cxn>
                  <a:cxn ang="0">
                    <a:pos x="287" y="195"/>
                  </a:cxn>
                  <a:cxn ang="0">
                    <a:pos x="249" y="191"/>
                  </a:cxn>
                  <a:cxn ang="0">
                    <a:pos x="228" y="204"/>
                  </a:cxn>
                  <a:cxn ang="0">
                    <a:pos x="193" y="208"/>
                  </a:cxn>
                  <a:cxn ang="0">
                    <a:pos x="159" y="182"/>
                  </a:cxn>
                  <a:cxn ang="0">
                    <a:pos x="159" y="148"/>
                  </a:cxn>
                  <a:cxn ang="0">
                    <a:pos x="177" y="128"/>
                  </a:cxn>
                  <a:cxn ang="0">
                    <a:pos x="239" y="111"/>
                  </a:cxn>
                  <a:cxn ang="0">
                    <a:pos x="242" y="91"/>
                  </a:cxn>
                  <a:cxn ang="0">
                    <a:pos x="219" y="83"/>
                  </a:cxn>
                  <a:cxn ang="0">
                    <a:pos x="201" y="90"/>
                  </a:cxn>
                  <a:cxn ang="0">
                    <a:pos x="236" y="137"/>
                  </a:cxn>
                  <a:cxn ang="0">
                    <a:pos x="195" y="153"/>
                  </a:cxn>
                  <a:cxn ang="0">
                    <a:pos x="197" y="172"/>
                  </a:cxn>
                  <a:cxn ang="0">
                    <a:pos x="215" y="181"/>
                  </a:cxn>
                  <a:cxn ang="0">
                    <a:pos x="238" y="171"/>
                  </a:cxn>
                  <a:cxn ang="0">
                    <a:pos x="246" y="142"/>
                  </a:cxn>
                  <a:cxn ang="0">
                    <a:pos x="358" y="74"/>
                  </a:cxn>
                  <a:cxn ang="0">
                    <a:pos x="383" y="56"/>
                  </a:cxn>
                  <a:cxn ang="0">
                    <a:pos x="413" y="55"/>
                  </a:cxn>
                  <a:cxn ang="0">
                    <a:pos x="439" y="68"/>
                  </a:cxn>
                  <a:cxn ang="0">
                    <a:pos x="457" y="97"/>
                  </a:cxn>
                  <a:cxn ang="0">
                    <a:pos x="461" y="139"/>
                  </a:cxn>
                  <a:cxn ang="0">
                    <a:pos x="451" y="177"/>
                  </a:cxn>
                  <a:cxn ang="0">
                    <a:pos x="429" y="201"/>
                  </a:cxn>
                  <a:cxn ang="0">
                    <a:pos x="401" y="209"/>
                  </a:cxn>
                  <a:cxn ang="0">
                    <a:pos x="370" y="199"/>
                  </a:cxn>
                  <a:cxn ang="0">
                    <a:pos x="320" y="205"/>
                  </a:cxn>
                  <a:cxn ang="0">
                    <a:pos x="365" y="162"/>
                  </a:cxn>
                  <a:cxn ang="0">
                    <a:pos x="387" y="178"/>
                  </a:cxn>
                  <a:cxn ang="0">
                    <a:pos x="413" y="167"/>
                  </a:cxn>
                  <a:cxn ang="0">
                    <a:pos x="422" y="120"/>
                  </a:cxn>
                  <a:cxn ang="0">
                    <a:pos x="403" y="86"/>
                  </a:cxn>
                  <a:cxn ang="0">
                    <a:pos x="371" y="89"/>
                  </a:cxn>
                  <a:cxn ang="0">
                    <a:pos x="358" y="128"/>
                  </a:cxn>
                  <a:cxn ang="0">
                    <a:pos x="492" y="205"/>
                  </a:cxn>
                  <a:cxn ang="0">
                    <a:pos x="676" y="191"/>
                  </a:cxn>
                  <a:cxn ang="0">
                    <a:pos x="629" y="209"/>
                  </a:cxn>
                  <a:cxn ang="0">
                    <a:pos x="589" y="199"/>
                  </a:cxn>
                  <a:cxn ang="0">
                    <a:pos x="567" y="173"/>
                  </a:cxn>
                  <a:cxn ang="0">
                    <a:pos x="559" y="124"/>
                  </a:cxn>
                  <a:cxn ang="0">
                    <a:pos x="569" y="85"/>
                  </a:cxn>
                  <a:cxn ang="0">
                    <a:pos x="593" y="61"/>
                  </a:cxn>
                  <a:cxn ang="0">
                    <a:pos x="626" y="53"/>
                  </a:cxn>
                  <a:cxn ang="0">
                    <a:pos x="660" y="62"/>
                  </a:cxn>
                  <a:cxn ang="0">
                    <a:pos x="684" y="87"/>
                  </a:cxn>
                  <a:cxn ang="0">
                    <a:pos x="694" y="132"/>
                  </a:cxn>
                  <a:cxn ang="0">
                    <a:pos x="604" y="165"/>
                  </a:cxn>
                  <a:cxn ang="0">
                    <a:pos x="630" y="180"/>
                  </a:cxn>
                  <a:cxn ang="0">
                    <a:pos x="648" y="172"/>
                  </a:cxn>
                  <a:cxn ang="0">
                    <a:pos x="655" y="111"/>
                  </a:cxn>
                  <a:cxn ang="0">
                    <a:pos x="638" y="85"/>
                  </a:cxn>
                  <a:cxn ang="0">
                    <a:pos x="611" y="88"/>
                  </a:cxn>
                  <a:cxn ang="0">
                    <a:pos x="599" y="119"/>
                  </a:cxn>
                </a:cxnLst>
                <a:rect l="0" t="0" r="r" b="b"/>
                <a:pathLst>
                  <a:path w="694" h="209">
                    <a:moveTo>
                      <a:pt x="60" y="205"/>
                    </a:moveTo>
                    <a:lnTo>
                      <a:pt x="60" y="35"/>
                    </a:lnTo>
                    <a:lnTo>
                      <a:pt x="0" y="35"/>
                    </a:lnTo>
                    <a:lnTo>
                      <a:pt x="0" y="0"/>
                    </a:lnTo>
                    <a:lnTo>
                      <a:pt x="161" y="0"/>
                    </a:lnTo>
                    <a:lnTo>
                      <a:pt x="161" y="35"/>
                    </a:lnTo>
                    <a:lnTo>
                      <a:pt x="101" y="35"/>
                    </a:lnTo>
                    <a:lnTo>
                      <a:pt x="101" y="205"/>
                    </a:lnTo>
                    <a:lnTo>
                      <a:pt x="60" y="205"/>
                    </a:lnTo>
                    <a:close/>
                    <a:moveTo>
                      <a:pt x="194" y="102"/>
                    </a:moveTo>
                    <a:lnTo>
                      <a:pt x="160" y="95"/>
                    </a:lnTo>
                    <a:lnTo>
                      <a:pt x="163" y="85"/>
                    </a:lnTo>
                    <a:lnTo>
                      <a:pt x="167" y="77"/>
                    </a:lnTo>
                    <a:lnTo>
                      <a:pt x="172" y="69"/>
                    </a:lnTo>
                    <a:lnTo>
                      <a:pt x="180" y="64"/>
                    </a:lnTo>
                    <a:lnTo>
                      <a:pt x="188" y="59"/>
                    </a:lnTo>
                    <a:lnTo>
                      <a:pt x="197" y="56"/>
                    </a:lnTo>
                    <a:lnTo>
                      <a:pt x="209" y="54"/>
                    </a:lnTo>
                    <a:lnTo>
                      <a:pt x="223" y="53"/>
                    </a:lnTo>
                    <a:lnTo>
                      <a:pt x="234" y="54"/>
                    </a:lnTo>
                    <a:lnTo>
                      <a:pt x="245" y="55"/>
                    </a:lnTo>
                    <a:lnTo>
                      <a:pt x="253" y="57"/>
                    </a:lnTo>
                    <a:lnTo>
                      <a:pt x="260" y="60"/>
                    </a:lnTo>
                    <a:lnTo>
                      <a:pt x="267" y="63"/>
                    </a:lnTo>
                    <a:lnTo>
                      <a:pt x="271" y="67"/>
                    </a:lnTo>
                    <a:lnTo>
                      <a:pt x="275" y="71"/>
                    </a:lnTo>
                    <a:lnTo>
                      <a:pt x="278" y="75"/>
                    </a:lnTo>
                    <a:lnTo>
                      <a:pt x="280" y="81"/>
                    </a:lnTo>
                    <a:lnTo>
                      <a:pt x="282" y="89"/>
                    </a:lnTo>
                    <a:lnTo>
                      <a:pt x="283" y="98"/>
                    </a:lnTo>
                    <a:lnTo>
                      <a:pt x="283" y="111"/>
                    </a:lnTo>
                    <a:lnTo>
                      <a:pt x="283" y="157"/>
                    </a:lnTo>
                    <a:lnTo>
                      <a:pt x="283" y="174"/>
                    </a:lnTo>
                    <a:lnTo>
                      <a:pt x="284" y="186"/>
                    </a:lnTo>
                    <a:lnTo>
                      <a:pt x="287" y="195"/>
                    </a:lnTo>
                    <a:lnTo>
                      <a:pt x="292" y="205"/>
                    </a:lnTo>
                    <a:lnTo>
                      <a:pt x="254" y="205"/>
                    </a:lnTo>
                    <a:lnTo>
                      <a:pt x="252" y="201"/>
                    </a:lnTo>
                    <a:lnTo>
                      <a:pt x="250" y="194"/>
                    </a:lnTo>
                    <a:lnTo>
                      <a:pt x="249" y="191"/>
                    </a:lnTo>
                    <a:lnTo>
                      <a:pt x="249" y="189"/>
                    </a:lnTo>
                    <a:lnTo>
                      <a:pt x="243" y="194"/>
                    </a:lnTo>
                    <a:lnTo>
                      <a:pt x="238" y="198"/>
                    </a:lnTo>
                    <a:lnTo>
                      <a:pt x="233" y="201"/>
                    </a:lnTo>
                    <a:lnTo>
                      <a:pt x="228" y="204"/>
                    </a:lnTo>
                    <a:lnTo>
                      <a:pt x="221" y="206"/>
                    </a:lnTo>
                    <a:lnTo>
                      <a:pt x="216" y="208"/>
                    </a:lnTo>
                    <a:lnTo>
                      <a:pt x="210" y="208"/>
                    </a:lnTo>
                    <a:lnTo>
                      <a:pt x="204" y="209"/>
                    </a:lnTo>
                    <a:lnTo>
                      <a:pt x="193" y="208"/>
                    </a:lnTo>
                    <a:lnTo>
                      <a:pt x="184" y="206"/>
                    </a:lnTo>
                    <a:lnTo>
                      <a:pt x="175" y="202"/>
                    </a:lnTo>
                    <a:lnTo>
                      <a:pt x="168" y="196"/>
                    </a:lnTo>
                    <a:lnTo>
                      <a:pt x="163" y="190"/>
                    </a:lnTo>
                    <a:lnTo>
                      <a:pt x="159" y="182"/>
                    </a:lnTo>
                    <a:lnTo>
                      <a:pt x="157" y="174"/>
                    </a:lnTo>
                    <a:lnTo>
                      <a:pt x="155" y="165"/>
                    </a:lnTo>
                    <a:lnTo>
                      <a:pt x="155" y="159"/>
                    </a:lnTo>
                    <a:lnTo>
                      <a:pt x="157" y="153"/>
                    </a:lnTo>
                    <a:lnTo>
                      <a:pt x="159" y="148"/>
                    </a:lnTo>
                    <a:lnTo>
                      <a:pt x="161" y="143"/>
                    </a:lnTo>
                    <a:lnTo>
                      <a:pt x="164" y="138"/>
                    </a:lnTo>
                    <a:lnTo>
                      <a:pt x="168" y="134"/>
                    </a:lnTo>
                    <a:lnTo>
                      <a:pt x="172" y="131"/>
                    </a:lnTo>
                    <a:lnTo>
                      <a:pt x="177" y="128"/>
                    </a:lnTo>
                    <a:lnTo>
                      <a:pt x="190" y="123"/>
                    </a:lnTo>
                    <a:lnTo>
                      <a:pt x="208" y="119"/>
                    </a:lnTo>
                    <a:lnTo>
                      <a:pt x="220" y="116"/>
                    </a:lnTo>
                    <a:lnTo>
                      <a:pt x="231" y="114"/>
                    </a:lnTo>
                    <a:lnTo>
                      <a:pt x="239" y="111"/>
                    </a:lnTo>
                    <a:lnTo>
                      <a:pt x="246" y="109"/>
                    </a:lnTo>
                    <a:lnTo>
                      <a:pt x="246" y="105"/>
                    </a:lnTo>
                    <a:lnTo>
                      <a:pt x="246" y="99"/>
                    </a:lnTo>
                    <a:lnTo>
                      <a:pt x="245" y="94"/>
                    </a:lnTo>
                    <a:lnTo>
                      <a:pt x="242" y="91"/>
                    </a:lnTo>
                    <a:lnTo>
                      <a:pt x="240" y="88"/>
                    </a:lnTo>
                    <a:lnTo>
                      <a:pt x="236" y="86"/>
                    </a:lnTo>
                    <a:lnTo>
                      <a:pt x="232" y="84"/>
                    </a:lnTo>
                    <a:lnTo>
                      <a:pt x="227" y="84"/>
                    </a:lnTo>
                    <a:lnTo>
                      <a:pt x="219" y="83"/>
                    </a:lnTo>
                    <a:lnTo>
                      <a:pt x="214" y="83"/>
                    </a:lnTo>
                    <a:lnTo>
                      <a:pt x="210" y="84"/>
                    </a:lnTo>
                    <a:lnTo>
                      <a:pt x="207" y="86"/>
                    </a:lnTo>
                    <a:lnTo>
                      <a:pt x="204" y="87"/>
                    </a:lnTo>
                    <a:lnTo>
                      <a:pt x="201" y="90"/>
                    </a:lnTo>
                    <a:lnTo>
                      <a:pt x="198" y="93"/>
                    </a:lnTo>
                    <a:lnTo>
                      <a:pt x="196" y="97"/>
                    </a:lnTo>
                    <a:lnTo>
                      <a:pt x="194" y="102"/>
                    </a:lnTo>
                    <a:close/>
                    <a:moveTo>
                      <a:pt x="246" y="134"/>
                    </a:moveTo>
                    <a:lnTo>
                      <a:pt x="236" y="137"/>
                    </a:lnTo>
                    <a:lnTo>
                      <a:pt x="223" y="140"/>
                    </a:lnTo>
                    <a:lnTo>
                      <a:pt x="209" y="144"/>
                    </a:lnTo>
                    <a:lnTo>
                      <a:pt x="202" y="147"/>
                    </a:lnTo>
                    <a:lnTo>
                      <a:pt x="197" y="150"/>
                    </a:lnTo>
                    <a:lnTo>
                      <a:pt x="195" y="153"/>
                    </a:lnTo>
                    <a:lnTo>
                      <a:pt x="194" y="157"/>
                    </a:lnTo>
                    <a:lnTo>
                      <a:pt x="193" y="161"/>
                    </a:lnTo>
                    <a:lnTo>
                      <a:pt x="194" y="165"/>
                    </a:lnTo>
                    <a:lnTo>
                      <a:pt x="195" y="169"/>
                    </a:lnTo>
                    <a:lnTo>
                      <a:pt x="197" y="172"/>
                    </a:lnTo>
                    <a:lnTo>
                      <a:pt x="199" y="175"/>
                    </a:lnTo>
                    <a:lnTo>
                      <a:pt x="203" y="178"/>
                    </a:lnTo>
                    <a:lnTo>
                      <a:pt x="207" y="180"/>
                    </a:lnTo>
                    <a:lnTo>
                      <a:pt x="211" y="181"/>
                    </a:lnTo>
                    <a:lnTo>
                      <a:pt x="215" y="181"/>
                    </a:lnTo>
                    <a:lnTo>
                      <a:pt x="220" y="181"/>
                    </a:lnTo>
                    <a:lnTo>
                      <a:pt x="225" y="179"/>
                    </a:lnTo>
                    <a:lnTo>
                      <a:pt x="230" y="177"/>
                    </a:lnTo>
                    <a:lnTo>
                      <a:pt x="235" y="174"/>
                    </a:lnTo>
                    <a:lnTo>
                      <a:pt x="238" y="171"/>
                    </a:lnTo>
                    <a:lnTo>
                      <a:pt x="240" y="168"/>
                    </a:lnTo>
                    <a:lnTo>
                      <a:pt x="242" y="165"/>
                    </a:lnTo>
                    <a:lnTo>
                      <a:pt x="243" y="161"/>
                    </a:lnTo>
                    <a:lnTo>
                      <a:pt x="246" y="154"/>
                    </a:lnTo>
                    <a:lnTo>
                      <a:pt x="246" y="142"/>
                    </a:lnTo>
                    <a:lnTo>
                      <a:pt x="246" y="134"/>
                    </a:lnTo>
                    <a:close/>
                    <a:moveTo>
                      <a:pt x="320" y="205"/>
                    </a:moveTo>
                    <a:lnTo>
                      <a:pt x="320" y="0"/>
                    </a:lnTo>
                    <a:lnTo>
                      <a:pt x="358" y="0"/>
                    </a:lnTo>
                    <a:lnTo>
                      <a:pt x="358" y="74"/>
                    </a:lnTo>
                    <a:lnTo>
                      <a:pt x="363" y="69"/>
                    </a:lnTo>
                    <a:lnTo>
                      <a:pt x="367" y="65"/>
                    </a:lnTo>
                    <a:lnTo>
                      <a:pt x="372" y="61"/>
                    </a:lnTo>
                    <a:lnTo>
                      <a:pt x="378" y="58"/>
                    </a:lnTo>
                    <a:lnTo>
                      <a:pt x="383" y="56"/>
                    </a:lnTo>
                    <a:lnTo>
                      <a:pt x="388" y="55"/>
                    </a:lnTo>
                    <a:lnTo>
                      <a:pt x="394" y="54"/>
                    </a:lnTo>
                    <a:lnTo>
                      <a:pt x="400" y="53"/>
                    </a:lnTo>
                    <a:lnTo>
                      <a:pt x="407" y="54"/>
                    </a:lnTo>
                    <a:lnTo>
                      <a:pt x="413" y="55"/>
                    </a:lnTo>
                    <a:lnTo>
                      <a:pt x="418" y="56"/>
                    </a:lnTo>
                    <a:lnTo>
                      <a:pt x="425" y="58"/>
                    </a:lnTo>
                    <a:lnTo>
                      <a:pt x="430" y="61"/>
                    </a:lnTo>
                    <a:lnTo>
                      <a:pt x="434" y="64"/>
                    </a:lnTo>
                    <a:lnTo>
                      <a:pt x="439" y="68"/>
                    </a:lnTo>
                    <a:lnTo>
                      <a:pt x="444" y="73"/>
                    </a:lnTo>
                    <a:lnTo>
                      <a:pt x="448" y="78"/>
                    </a:lnTo>
                    <a:lnTo>
                      <a:pt x="452" y="84"/>
                    </a:lnTo>
                    <a:lnTo>
                      <a:pt x="454" y="90"/>
                    </a:lnTo>
                    <a:lnTo>
                      <a:pt x="457" y="97"/>
                    </a:lnTo>
                    <a:lnTo>
                      <a:pt x="459" y="105"/>
                    </a:lnTo>
                    <a:lnTo>
                      <a:pt x="460" y="113"/>
                    </a:lnTo>
                    <a:lnTo>
                      <a:pt x="461" y="121"/>
                    </a:lnTo>
                    <a:lnTo>
                      <a:pt x="461" y="130"/>
                    </a:lnTo>
                    <a:lnTo>
                      <a:pt x="461" y="139"/>
                    </a:lnTo>
                    <a:lnTo>
                      <a:pt x="460" y="148"/>
                    </a:lnTo>
                    <a:lnTo>
                      <a:pt x="459" y="156"/>
                    </a:lnTo>
                    <a:lnTo>
                      <a:pt x="457" y="163"/>
                    </a:lnTo>
                    <a:lnTo>
                      <a:pt x="454" y="171"/>
                    </a:lnTo>
                    <a:lnTo>
                      <a:pt x="451" y="177"/>
                    </a:lnTo>
                    <a:lnTo>
                      <a:pt x="448" y="183"/>
                    </a:lnTo>
                    <a:lnTo>
                      <a:pt x="444" y="188"/>
                    </a:lnTo>
                    <a:lnTo>
                      <a:pt x="439" y="193"/>
                    </a:lnTo>
                    <a:lnTo>
                      <a:pt x="434" y="197"/>
                    </a:lnTo>
                    <a:lnTo>
                      <a:pt x="429" y="201"/>
                    </a:lnTo>
                    <a:lnTo>
                      <a:pt x="424" y="204"/>
                    </a:lnTo>
                    <a:lnTo>
                      <a:pt x="418" y="206"/>
                    </a:lnTo>
                    <a:lnTo>
                      <a:pt x="413" y="207"/>
                    </a:lnTo>
                    <a:lnTo>
                      <a:pt x="407" y="208"/>
                    </a:lnTo>
                    <a:lnTo>
                      <a:pt x="401" y="209"/>
                    </a:lnTo>
                    <a:lnTo>
                      <a:pt x="394" y="208"/>
                    </a:lnTo>
                    <a:lnTo>
                      <a:pt x="388" y="207"/>
                    </a:lnTo>
                    <a:lnTo>
                      <a:pt x="382" y="205"/>
                    </a:lnTo>
                    <a:lnTo>
                      <a:pt x="376" y="202"/>
                    </a:lnTo>
                    <a:lnTo>
                      <a:pt x="370" y="199"/>
                    </a:lnTo>
                    <a:lnTo>
                      <a:pt x="365" y="195"/>
                    </a:lnTo>
                    <a:lnTo>
                      <a:pt x="360" y="190"/>
                    </a:lnTo>
                    <a:lnTo>
                      <a:pt x="356" y="184"/>
                    </a:lnTo>
                    <a:lnTo>
                      <a:pt x="356" y="205"/>
                    </a:lnTo>
                    <a:lnTo>
                      <a:pt x="320" y="205"/>
                    </a:lnTo>
                    <a:close/>
                    <a:moveTo>
                      <a:pt x="358" y="128"/>
                    </a:moveTo>
                    <a:lnTo>
                      <a:pt x="358" y="139"/>
                    </a:lnTo>
                    <a:lnTo>
                      <a:pt x="360" y="148"/>
                    </a:lnTo>
                    <a:lnTo>
                      <a:pt x="362" y="156"/>
                    </a:lnTo>
                    <a:lnTo>
                      <a:pt x="365" y="162"/>
                    </a:lnTo>
                    <a:lnTo>
                      <a:pt x="370" y="169"/>
                    </a:lnTo>
                    <a:lnTo>
                      <a:pt x="376" y="174"/>
                    </a:lnTo>
                    <a:lnTo>
                      <a:pt x="380" y="176"/>
                    </a:lnTo>
                    <a:lnTo>
                      <a:pt x="384" y="177"/>
                    </a:lnTo>
                    <a:lnTo>
                      <a:pt x="387" y="178"/>
                    </a:lnTo>
                    <a:lnTo>
                      <a:pt x="391" y="178"/>
                    </a:lnTo>
                    <a:lnTo>
                      <a:pt x="397" y="177"/>
                    </a:lnTo>
                    <a:lnTo>
                      <a:pt x="403" y="175"/>
                    </a:lnTo>
                    <a:lnTo>
                      <a:pt x="408" y="172"/>
                    </a:lnTo>
                    <a:lnTo>
                      <a:pt x="413" y="167"/>
                    </a:lnTo>
                    <a:lnTo>
                      <a:pt x="416" y="160"/>
                    </a:lnTo>
                    <a:lnTo>
                      <a:pt x="419" y="153"/>
                    </a:lnTo>
                    <a:lnTo>
                      <a:pt x="422" y="143"/>
                    </a:lnTo>
                    <a:lnTo>
                      <a:pt x="422" y="132"/>
                    </a:lnTo>
                    <a:lnTo>
                      <a:pt x="422" y="120"/>
                    </a:lnTo>
                    <a:lnTo>
                      <a:pt x="419" y="110"/>
                    </a:lnTo>
                    <a:lnTo>
                      <a:pt x="416" y="101"/>
                    </a:lnTo>
                    <a:lnTo>
                      <a:pt x="413" y="94"/>
                    </a:lnTo>
                    <a:lnTo>
                      <a:pt x="408" y="90"/>
                    </a:lnTo>
                    <a:lnTo>
                      <a:pt x="403" y="86"/>
                    </a:lnTo>
                    <a:lnTo>
                      <a:pt x="396" y="84"/>
                    </a:lnTo>
                    <a:lnTo>
                      <a:pt x="390" y="83"/>
                    </a:lnTo>
                    <a:lnTo>
                      <a:pt x="383" y="84"/>
                    </a:lnTo>
                    <a:lnTo>
                      <a:pt x="378" y="86"/>
                    </a:lnTo>
                    <a:lnTo>
                      <a:pt x="371" y="89"/>
                    </a:lnTo>
                    <a:lnTo>
                      <a:pt x="367" y="94"/>
                    </a:lnTo>
                    <a:lnTo>
                      <a:pt x="363" y="100"/>
                    </a:lnTo>
                    <a:lnTo>
                      <a:pt x="360" y="109"/>
                    </a:lnTo>
                    <a:lnTo>
                      <a:pt x="358" y="118"/>
                    </a:lnTo>
                    <a:lnTo>
                      <a:pt x="358" y="128"/>
                    </a:lnTo>
                    <a:close/>
                    <a:moveTo>
                      <a:pt x="492" y="205"/>
                    </a:moveTo>
                    <a:lnTo>
                      <a:pt x="492" y="0"/>
                    </a:lnTo>
                    <a:lnTo>
                      <a:pt x="530" y="0"/>
                    </a:lnTo>
                    <a:lnTo>
                      <a:pt x="530" y="205"/>
                    </a:lnTo>
                    <a:lnTo>
                      <a:pt x="492" y="205"/>
                    </a:lnTo>
                    <a:close/>
                    <a:moveTo>
                      <a:pt x="654" y="158"/>
                    </a:moveTo>
                    <a:lnTo>
                      <a:pt x="693" y="165"/>
                    </a:lnTo>
                    <a:lnTo>
                      <a:pt x="688" y="175"/>
                    </a:lnTo>
                    <a:lnTo>
                      <a:pt x="682" y="184"/>
                    </a:lnTo>
                    <a:lnTo>
                      <a:pt x="676" y="191"/>
                    </a:lnTo>
                    <a:lnTo>
                      <a:pt x="669" y="198"/>
                    </a:lnTo>
                    <a:lnTo>
                      <a:pt x="660" y="202"/>
                    </a:lnTo>
                    <a:lnTo>
                      <a:pt x="651" y="206"/>
                    </a:lnTo>
                    <a:lnTo>
                      <a:pt x="640" y="208"/>
                    </a:lnTo>
                    <a:lnTo>
                      <a:pt x="629" y="209"/>
                    </a:lnTo>
                    <a:lnTo>
                      <a:pt x="619" y="208"/>
                    </a:lnTo>
                    <a:lnTo>
                      <a:pt x="611" y="207"/>
                    </a:lnTo>
                    <a:lnTo>
                      <a:pt x="604" y="205"/>
                    </a:lnTo>
                    <a:lnTo>
                      <a:pt x="596" y="202"/>
                    </a:lnTo>
                    <a:lnTo>
                      <a:pt x="589" y="199"/>
                    </a:lnTo>
                    <a:lnTo>
                      <a:pt x="584" y="195"/>
                    </a:lnTo>
                    <a:lnTo>
                      <a:pt x="578" y="189"/>
                    </a:lnTo>
                    <a:lnTo>
                      <a:pt x="573" y="184"/>
                    </a:lnTo>
                    <a:lnTo>
                      <a:pt x="569" y="178"/>
                    </a:lnTo>
                    <a:lnTo>
                      <a:pt x="567" y="173"/>
                    </a:lnTo>
                    <a:lnTo>
                      <a:pt x="564" y="167"/>
                    </a:lnTo>
                    <a:lnTo>
                      <a:pt x="562" y="161"/>
                    </a:lnTo>
                    <a:lnTo>
                      <a:pt x="560" y="147"/>
                    </a:lnTo>
                    <a:lnTo>
                      <a:pt x="559" y="133"/>
                    </a:lnTo>
                    <a:lnTo>
                      <a:pt x="559" y="124"/>
                    </a:lnTo>
                    <a:lnTo>
                      <a:pt x="560" y="115"/>
                    </a:lnTo>
                    <a:lnTo>
                      <a:pt x="561" y="107"/>
                    </a:lnTo>
                    <a:lnTo>
                      <a:pt x="563" y="99"/>
                    </a:lnTo>
                    <a:lnTo>
                      <a:pt x="566" y="92"/>
                    </a:lnTo>
                    <a:lnTo>
                      <a:pt x="569" y="85"/>
                    </a:lnTo>
                    <a:lnTo>
                      <a:pt x="573" y="80"/>
                    </a:lnTo>
                    <a:lnTo>
                      <a:pt x="578" y="74"/>
                    </a:lnTo>
                    <a:lnTo>
                      <a:pt x="583" y="69"/>
                    </a:lnTo>
                    <a:lnTo>
                      <a:pt x="588" y="65"/>
                    </a:lnTo>
                    <a:lnTo>
                      <a:pt x="593" y="61"/>
                    </a:lnTo>
                    <a:lnTo>
                      <a:pt x="599" y="59"/>
                    </a:lnTo>
                    <a:lnTo>
                      <a:pt x="605" y="56"/>
                    </a:lnTo>
                    <a:lnTo>
                      <a:pt x="611" y="55"/>
                    </a:lnTo>
                    <a:lnTo>
                      <a:pt x="618" y="54"/>
                    </a:lnTo>
                    <a:lnTo>
                      <a:pt x="626" y="53"/>
                    </a:lnTo>
                    <a:lnTo>
                      <a:pt x="633" y="54"/>
                    </a:lnTo>
                    <a:lnTo>
                      <a:pt x="640" y="55"/>
                    </a:lnTo>
                    <a:lnTo>
                      <a:pt x="648" y="56"/>
                    </a:lnTo>
                    <a:lnTo>
                      <a:pt x="654" y="59"/>
                    </a:lnTo>
                    <a:lnTo>
                      <a:pt x="660" y="62"/>
                    </a:lnTo>
                    <a:lnTo>
                      <a:pt x="667" y="66"/>
                    </a:lnTo>
                    <a:lnTo>
                      <a:pt x="672" y="70"/>
                    </a:lnTo>
                    <a:lnTo>
                      <a:pt x="676" y="75"/>
                    </a:lnTo>
                    <a:lnTo>
                      <a:pt x="681" y="81"/>
                    </a:lnTo>
                    <a:lnTo>
                      <a:pt x="684" y="87"/>
                    </a:lnTo>
                    <a:lnTo>
                      <a:pt x="688" y="95"/>
                    </a:lnTo>
                    <a:lnTo>
                      <a:pt x="691" y="104"/>
                    </a:lnTo>
                    <a:lnTo>
                      <a:pt x="692" y="112"/>
                    </a:lnTo>
                    <a:lnTo>
                      <a:pt x="694" y="122"/>
                    </a:lnTo>
                    <a:lnTo>
                      <a:pt x="694" y="132"/>
                    </a:lnTo>
                    <a:lnTo>
                      <a:pt x="694" y="143"/>
                    </a:lnTo>
                    <a:lnTo>
                      <a:pt x="599" y="143"/>
                    </a:lnTo>
                    <a:lnTo>
                      <a:pt x="599" y="151"/>
                    </a:lnTo>
                    <a:lnTo>
                      <a:pt x="601" y="158"/>
                    </a:lnTo>
                    <a:lnTo>
                      <a:pt x="604" y="165"/>
                    </a:lnTo>
                    <a:lnTo>
                      <a:pt x="607" y="170"/>
                    </a:lnTo>
                    <a:lnTo>
                      <a:pt x="612" y="174"/>
                    </a:lnTo>
                    <a:lnTo>
                      <a:pt x="617" y="177"/>
                    </a:lnTo>
                    <a:lnTo>
                      <a:pt x="624" y="179"/>
                    </a:lnTo>
                    <a:lnTo>
                      <a:pt x="630" y="180"/>
                    </a:lnTo>
                    <a:lnTo>
                      <a:pt x="634" y="179"/>
                    </a:lnTo>
                    <a:lnTo>
                      <a:pt x="638" y="178"/>
                    </a:lnTo>
                    <a:lnTo>
                      <a:pt x="641" y="177"/>
                    </a:lnTo>
                    <a:lnTo>
                      <a:pt x="645" y="175"/>
                    </a:lnTo>
                    <a:lnTo>
                      <a:pt x="648" y="172"/>
                    </a:lnTo>
                    <a:lnTo>
                      <a:pt x="650" y="168"/>
                    </a:lnTo>
                    <a:lnTo>
                      <a:pt x="652" y="164"/>
                    </a:lnTo>
                    <a:lnTo>
                      <a:pt x="654" y="158"/>
                    </a:lnTo>
                    <a:close/>
                    <a:moveTo>
                      <a:pt x="656" y="119"/>
                    </a:moveTo>
                    <a:lnTo>
                      <a:pt x="655" y="111"/>
                    </a:lnTo>
                    <a:lnTo>
                      <a:pt x="654" y="104"/>
                    </a:lnTo>
                    <a:lnTo>
                      <a:pt x="651" y="97"/>
                    </a:lnTo>
                    <a:lnTo>
                      <a:pt x="648" y="92"/>
                    </a:lnTo>
                    <a:lnTo>
                      <a:pt x="644" y="88"/>
                    </a:lnTo>
                    <a:lnTo>
                      <a:pt x="638" y="85"/>
                    </a:lnTo>
                    <a:lnTo>
                      <a:pt x="633" y="84"/>
                    </a:lnTo>
                    <a:lnTo>
                      <a:pt x="628" y="83"/>
                    </a:lnTo>
                    <a:lnTo>
                      <a:pt x="622" y="84"/>
                    </a:lnTo>
                    <a:lnTo>
                      <a:pt x="616" y="86"/>
                    </a:lnTo>
                    <a:lnTo>
                      <a:pt x="611" y="88"/>
                    </a:lnTo>
                    <a:lnTo>
                      <a:pt x="607" y="93"/>
                    </a:lnTo>
                    <a:lnTo>
                      <a:pt x="603" y="98"/>
                    </a:lnTo>
                    <a:lnTo>
                      <a:pt x="601" y="105"/>
                    </a:lnTo>
                    <a:lnTo>
                      <a:pt x="600" y="111"/>
                    </a:lnTo>
                    <a:lnTo>
                      <a:pt x="599" y="119"/>
                    </a:lnTo>
                    <a:lnTo>
                      <a:pt x="656" y="119"/>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26"/>
              <p:cNvSpPr>
                <a:spLocks noChangeArrowheads="1"/>
              </p:cNvSpPr>
              <p:nvPr/>
            </p:nvSpPr>
            <p:spPr bwMode="auto">
              <a:xfrm>
                <a:off x="8054975" y="2692400"/>
                <a:ext cx="180975" cy="141287"/>
              </a:xfrm>
              <a:prstGeom prst="rect">
                <a:avLst/>
              </a:prstGeom>
              <a:solidFill>
                <a:srgbClr val="F5C63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7"/>
              <p:cNvSpPr>
                <a:spLocks/>
              </p:cNvSpPr>
              <p:nvPr/>
            </p:nvSpPr>
            <p:spPr bwMode="auto">
              <a:xfrm>
                <a:off x="8054975" y="2690813"/>
                <a:ext cx="1588" cy="142875"/>
              </a:xfrm>
              <a:custGeom>
                <a:avLst/>
                <a:gdLst/>
                <a:ahLst/>
                <a:cxnLst>
                  <a:cxn ang="0">
                    <a:pos x="10" y="0"/>
                  </a:cxn>
                  <a:cxn ang="0">
                    <a:pos x="0" y="10"/>
                  </a:cxn>
                  <a:cxn ang="0">
                    <a:pos x="0" y="1448"/>
                  </a:cxn>
                  <a:cxn ang="0">
                    <a:pos x="22" y="1448"/>
                  </a:cxn>
                  <a:cxn ang="0">
                    <a:pos x="22" y="10"/>
                  </a:cxn>
                  <a:cxn ang="0">
                    <a:pos x="10" y="0"/>
                  </a:cxn>
                  <a:cxn ang="0">
                    <a:pos x="22" y="10"/>
                  </a:cxn>
                  <a:cxn ang="0">
                    <a:pos x="21" y="6"/>
                  </a:cxn>
                  <a:cxn ang="0">
                    <a:pos x="19" y="3"/>
                  </a:cxn>
                  <a:cxn ang="0">
                    <a:pos x="15" y="1"/>
                  </a:cxn>
                  <a:cxn ang="0">
                    <a:pos x="10" y="0"/>
                  </a:cxn>
                  <a:cxn ang="0">
                    <a:pos x="7" y="1"/>
                  </a:cxn>
                  <a:cxn ang="0">
                    <a:pos x="3" y="3"/>
                  </a:cxn>
                  <a:cxn ang="0">
                    <a:pos x="1" y="6"/>
                  </a:cxn>
                  <a:cxn ang="0">
                    <a:pos x="0" y="10"/>
                  </a:cxn>
                  <a:cxn ang="0">
                    <a:pos x="10" y="0"/>
                  </a:cxn>
                </a:cxnLst>
                <a:rect l="0" t="0" r="r" b="b"/>
                <a:pathLst>
                  <a:path w="22" h="1448">
                    <a:moveTo>
                      <a:pt x="10" y="0"/>
                    </a:moveTo>
                    <a:lnTo>
                      <a:pt x="0" y="10"/>
                    </a:lnTo>
                    <a:lnTo>
                      <a:pt x="0" y="1448"/>
                    </a:lnTo>
                    <a:lnTo>
                      <a:pt x="22" y="1448"/>
                    </a:lnTo>
                    <a:lnTo>
                      <a:pt x="22" y="10"/>
                    </a:lnTo>
                    <a:lnTo>
                      <a:pt x="10" y="0"/>
                    </a:lnTo>
                    <a:lnTo>
                      <a:pt x="22" y="10"/>
                    </a:lnTo>
                    <a:lnTo>
                      <a:pt x="21" y="6"/>
                    </a:lnTo>
                    <a:lnTo>
                      <a:pt x="19" y="3"/>
                    </a:lnTo>
                    <a:lnTo>
                      <a:pt x="15" y="1"/>
                    </a:lnTo>
                    <a:lnTo>
                      <a:pt x="10" y="0"/>
                    </a:lnTo>
                    <a:lnTo>
                      <a:pt x="7" y="1"/>
                    </a:lnTo>
                    <a:lnTo>
                      <a:pt x="3" y="3"/>
                    </a:lnTo>
                    <a:lnTo>
                      <a:pt x="1" y="6"/>
                    </a:lnTo>
                    <a:lnTo>
                      <a:pt x="0" y="10"/>
                    </a:lnTo>
                    <a:lnTo>
                      <a:pt x="1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8"/>
              <p:cNvSpPr>
                <a:spLocks/>
              </p:cNvSpPr>
              <p:nvPr/>
            </p:nvSpPr>
            <p:spPr bwMode="auto">
              <a:xfrm>
                <a:off x="8054975" y="2690813"/>
                <a:ext cx="180975" cy="1587"/>
              </a:xfrm>
              <a:custGeom>
                <a:avLst/>
                <a:gdLst/>
                <a:ahLst/>
                <a:cxnLst>
                  <a:cxn ang="0">
                    <a:pos x="2165" y="10"/>
                  </a:cxn>
                  <a:cxn ang="0">
                    <a:pos x="2155" y="0"/>
                  </a:cxn>
                  <a:cxn ang="0">
                    <a:pos x="0" y="0"/>
                  </a:cxn>
                  <a:cxn ang="0">
                    <a:pos x="0" y="21"/>
                  </a:cxn>
                  <a:cxn ang="0">
                    <a:pos x="2155" y="21"/>
                  </a:cxn>
                  <a:cxn ang="0">
                    <a:pos x="2165" y="10"/>
                  </a:cxn>
                  <a:cxn ang="0">
                    <a:pos x="2155" y="21"/>
                  </a:cxn>
                  <a:cxn ang="0">
                    <a:pos x="2159" y="20"/>
                  </a:cxn>
                  <a:cxn ang="0">
                    <a:pos x="2163" y="18"/>
                  </a:cxn>
                  <a:cxn ang="0">
                    <a:pos x="2165" y="14"/>
                  </a:cxn>
                  <a:cxn ang="0">
                    <a:pos x="2165" y="10"/>
                  </a:cxn>
                  <a:cxn ang="0">
                    <a:pos x="2165" y="7"/>
                  </a:cxn>
                  <a:cxn ang="0">
                    <a:pos x="2163" y="3"/>
                  </a:cxn>
                  <a:cxn ang="0">
                    <a:pos x="2159" y="1"/>
                  </a:cxn>
                  <a:cxn ang="0">
                    <a:pos x="2155" y="0"/>
                  </a:cxn>
                  <a:cxn ang="0">
                    <a:pos x="2165" y="10"/>
                  </a:cxn>
                </a:cxnLst>
                <a:rect l="0" t="0" r="r" b="b"/>
                <a:pathLst>
                  <a:path w="2165" h="21">
                    <a:moveTo>
                      <a:pt x="2165" y="10"/>
                    </a:moveTo>
                    <a:lnTo>
                      <a:pt x="2155" y="0"/>
                    </a:lnTo>
                    <a:lnTo>
                      <a:pt x="0" y="0"/>
                    </a:lnTo>
                    <a:lnTo>
                      <a:pt x="0" y="21"/>
                    </a:lnTo>
                    <a:lnTo>
                      <a:pt x="2155" y="21"/>
                    </a:lnTo>
                    <a:lnTo>
                      <a:pt x="2165" y="10"/>
                    </a:lnTo>
                    <a:lnTo>
                      <a:pt x="2155" y="21"/>
                    </a:lnTo>
                    <a:lnTo>
                      <a:pt x="2159" y="20"/>
                    </a:lnTo>
                    <a:lnTo>
                      <a:pt x="2163" y="18"/>
                    </a:lnTo>
                    <a:lnTo>
                      <a:pt x="2165" y="14"/>
                    </a:lnTo>
                    <a:lnTo>
                      <a:pt x="2165" y="10"/>
                    </a:lnTo>
                    <a:lnTo>
                      <a:pt x="2165" y="7"/>
                    </a:lnTo>
                    <a:lnTo>
                      <a:pt x="2163" y="3"/>
                    </a:lnTo>
                    <a:lnTo>
                      <a:pt x="2159" y="1"/>
                    </a:lnTo>
                    <a:lnTo>
                      <a:pt x="2155" y="0"/>
                    </a:lnTo>
                    <a:lnTo>
                      <a:pt x="2165" y="1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9"/>
              <p:cNvSpPr>
                <a:spLocks/>
              </p:cNvSpPr>
              <p:nvPr/>
            </p:nvSpPr>
            <p:spPr bwMode="auto">
              <a:xfrm>
                <a:off x="8234363" y="2692400"/>
                <a:ext cx="1588" cy="142875"/>
              </a:xfrm>
              <a:custGeom>
                <a:avLst/>
                <a:gdLst/>
                <a:ahLst/>
                <a:cxnLst>
                  <a:cxn ang="0">
                    <a:pos x="11" y="1448"/>
                  </a:cxn>
                  <a:cxn ang="0">
                    <a:pos x="21" y="1438"/>
                  </a:cxn>
                  <a:cxn ang="0">
                    <a:pos x="21" y="0"/>
                  </a:cxn>
                  <a:cxn ang="0">
                    <a:pos x="0" y="0"/>
                  </a:cxn>
                  <a:cxn ang="0">
                    <a:pos x="0" y="1438"/>
                  </a:cxn>
                  <a:cxn ang="0">
                    <a:pos x="11" y="1448"/>
                  </a:cxn>
                  <a:cxn ang="0">
                    <a:pos x="0" y="1438"/>
                  </a:cxn>
                  <a:cxn ang="0">
                    <a:pos x="1" y="1443"/>
                  </a:cxn>
                  <a:cxn ang="0">
                    <a:pos x="4" y="1446"/>
                  </a:cxn>
                  <a:cxn ang="0">
                    <a:pos x="7" y="1448"/>
                  </a:cxn>
                  <a:cxn ang="0">
                    <a:pos x="11" y="1448"/>
                  </a:cxn>
                  <a:cxn ang="0">
                    <a:pos x="15" y="1448"/>
                  </a:cxn>
                  <a:cxn ang="0">
                    <a:pos x="18" y="1446"/>
                  </a:cxn>
                  <a:cxn ang="0">
                    <a:pos x="20" y="1443"/>
                  </a:cxn>
                  <a:cxn ang="0">
                    <a:pos x="21" y="1438"/>
                  </a:cxn>
                  <a:cxn ang="0">
                    <a:pos x="11" y="1448"/>
                  </a:cxn>
                </a:cxnLst>
                <a:rect l="0" t="0" r="r" b="b"/>
                <a:pathLst>
                  <a:path w="21" h="1448">
                    <a:moveTo>
                      <a:pt x="11" y="1448"/>
                    </a:moveTo>
                    <a:lnTo>
                      <a:pt x="21" y="1438"/>
                    </a:lnTo>
                    <a:lnTo>
                      <a:pt x="21" y="0"/>
                    </a:lnTo>
                    <a:lnTo>
                      <a:pt x="0" y="0"/>
                    </a:lnTo>
                    <a:lnTo>
                      <a:pt x="0" y="1438"/>
                    </a:lnTo>
                    <a:lnTo>
                      <a:pt x="11" y="1448"/>
                    </a:lnTo>
                    <a:lnTo>
                      <a:pt x="0" y="1438"/>
                    </a:lnTo>
                    <a:lnTo>
                      <a:pt x="1" y="1443"/>
                    </a:lnTo>
                    <a:lnTo>
                      <a:pt x="4" y="1446"/>
                    </a:lnTo>
                    <a:lnTo>
                      <a:pt x="7" y="1448"/>
                    </a:lnTo>
                    <a:lnTo>
                      <a:pt x="11" y="1448"/>
                    </a:lnTo>
                    <a:lnTo>
                      <a:pt x="15" y="1448"/>
                    </a:lnTo>
                    <a:lnTo>
                      <a:pt x="18" y="1446"/>
                    </a:lnTo>
                    <a:lnTo>
                      <a:pt x="20" y="1443"/>
                    </a:lnTo>
                    <a:lnTo>
                      <a:pt x="21" y="1438"/>
                    </a:lnTo>
                    <a:lnTo>
                      <a:pt x="11" y="1448"/>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0"/>
              <p:cNvSpPr>
                <a:spLocks/>
              </p:cNvSpPr>
              <p:nvPr/>
            </p:nvSpPr>
            <p:spPr bwMode="auto">
              <a:xfrm>
                <a:off x="8054975" y="2833688"/>
                <a:ext cx="180975" cy="1587"/>
              </a:xfrm>
              <a:custGeom>
                <a:avLst/>
                <a:gdLst/>
                <a:ahLst/>
                <a:cxnLst>
                  <a:cxn ang="0">
                    <a:pos x="0" y="10"/>
                  </a:cxn>
                  <a:cxn ang="0">
                    <a:pos x="10" y="20"/>
                  </a:cxn>
                  <a:cxn ang="0">
                    <a:pos x="2165" y="20"/>
                  </a:cxn>
                  <a:cxn ang="0">
                    <a:pos x="2165" y="0"/>
                  </a:cxn>
                  <a:cxn ang="0">
                    <a:pos x="10" y="0"/>
                  </a:cxn>
                  <a:cxn ang="0">
                    <a:pos x="0" y="10"/>
                  </a:cxn>
                  <a:cxn ang="0">
                    <a:pos x="10" y="0"/>
                  </a:cxn>
                  <a:cxn ang="0">
                    <a:pos x="6" y="1"/>
                  </a:cxn>
                  <a:cxn ang="0">
                    <a:pos x="3" y="3"/>
                  </a:cxn>
                  <a:cxn ang="0">
                    <a:pos x="1" y="6"/>
                  </a:cxn>
                  <a:cxn ang="0">
                    <a:pos x="0" y="10"/>
                  </a:cxn>
                  <a:cxn ang="0">
                    <a:pos x="1" y="14"/>
                  </a:cxn>
                  <a:cxn ang="0">
                    <a:pos x="3" y="17"/>
                  </a:cxn>
                  <a:cxn ang="0">
                    <a:pos x="6" y="19"/>
                  </a:cxn>
                  <a:cxn ang="0">
                    <a:pos x="10" y="20"/>
                  </a:cxn>
                  <a:cxn ang="0">
                    <a:pos x="0" y="10"/>
                  </a:cxn>
                </a:cxnLst>
                <a:rect l="0" t="0" r="r" b="b"/>
                <a:pathLst>
                  <a:path w="2165" h="20">
                    <a:moveTo>
                      <a:pt x="0" y="10"/>
                    </a:moveTo>
                    <a:lnTo>
                      <a:pt x="10" y="20"/>
                    </a:lnTo>
                    <a:lnTo>
                      <a:pt x="2165" y="20"/>
                    </a:lnTo>
                    <a:lnTo>
                      <a:pt x="2165" y="0"/>
                    </a:lnTo>
                    <a:lnTo>
                      <a:pt x="10" y="0"/>
                    </a:lnTo>
                    <a:lnTo>
                      <a:pt x="0" y="10"/>
                    </a:lnTo>
                    <a:lnTo>
                      <a:pt x="10" y="0"/>
                    </a:lnTo>
                    <a:lnTo>
                      <a:pt x="6" y="1"/>
                    </a:lnTo>
                    <a:lnTo>
                      <a:pt x="3" y="3"/>
                    </a:lnTo>
                    <a:lnTo>
                      <a:pt x="1" y="6"/>
                    </a:lnTo>
                    <a:lnTo>
                      <a:pt x="0" y="10"/>
                    </a:lnTo>
                    <a:lnTo>
                      <a:pt x="1" y="14"/>
                    </a:lnTo>
                    <a:lnTo>
                      <a:pt x="3" y="17"/>
                    </a:lnTo>
                    <a:lnTo>
                      <a:pt x="6" y="19"/>
                    </a:lnTo>
                    <a:lnTo>
                      <a:pt x="10" y="20"/>
                    </a:lnTo>
                    <a:lnTo>
                      <a:pt x="0" y="1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1"/>
              <p:cNvSpPr>
                <a:spLocks noEditPoints="1"/>
              </p:cNvSpPr>
              <p:nvPr/>
            </p:nvSpPr>
            <p:spPr bwMode="auto">
              <a:xfrm>
                <a:off x="8110538" y="2717800"/>
                <a:ext cx="71438" cy="20637"/>
              </a:xfrm>
              <a:custGeom>
                <a:avLst/>
                <a:gdLst/>
                <a:ahLst/>
                <a:cxnLst>
                  <a:cxn ang="0">
                    <a:pos x="154" y="188"/>
                  </a:cxn>
                  <a:cxn ang="0">
                    <a:pos x="107" y="212"/>
                  </a:cxn>
                  <a:cxn ang="0">
                    <a:pos x="40" y="198"/>
                  </a:cxn>
                  <a:cxn ang="0">
                    <a:pos x="2" y="132"/>
                  </a:cxn>
                  <a:cxn ang="0">
                    <a:pos x="15" y="45"/>
                  </a:cxn>
                  <a:cxn ang="0">
                    <a:pos x="74" y="2"/>
                  </a:cxn>
                  <a:cxn ang="0">
                    <a:pos x="142" y="14"/>
                  </a:cxn>
                  <a:cxn ang="0">
                    <a:pos x="132" y="63"/>
                  </a:cxn>
                  <a:cxn ang="0">
                    <a:pos x="86" y="37"/>
                  </a:cxn>
                  <a:cxn ang="0">
                    <a:pos x="53" y="57"/>
                  </a:cxn>
                  <a:cxn ang="0">
                    <a:pos x="47" y="146"/>
                  </a:cxn>
                  <a:cxn ang="0">
                    <a:pos x="76" y="176"/>
                  </a:cxn>
                  <a:cxn ang="0">
                    <a:pos x="124" y="162"/>
                  </a:cxn>
                  <a:cxn ang="0">
                    <a:pos x="243" y="82"/>
                  </a:cxn>
                  <a:cxn ang="0">
                    <a:pos x="277" y="58"/>
                  </a:cxn>
                  <a:cxn ang="0">
                    <a:pos x="276" y="93"/>
                  </a:cxn>
                  <a:cxn ang="0">
                    <a:pos x="251" y="108"/>
                  </a:cxn>
                  <a:cxn ang="0">
                    <a:pos x="441" y="169"/>
                  </a:cxn>
                  <a:cxn ang="0">
                    <a:pos x="377" y="213"/>
                  </a:cxn>
                  <a:cxn ang="0">
                    <a:pos x="322" y="188"/>
                  </a:cxn>
                  <a:cxn ang="0">
                    <a:pos x="308" y="119"/>
                  </a:cxn>
                  <a:cxn ang="0">
                    <a:pos x="337" y="69"/>
                  </a:cxn>
                  <a:cxn ang="0">
                    <a:pos x="389" y="59"/>
                  </a:cxn>
                  <a:cxn ang="0">
                    <a:pos x="433" y="92"/>
                  </a:cxn>
                  <a:cxn ang="0">
                    <a:pos x="347" y="155"/>
                  </a:cxn>
                  <a:cxn ang="0">
                    <a:pos x="383" y="184"/>
                  </a:cxn>
                  <a:cxn ang="0">
                    <a:pos x="405" y="122"/>
                  </a:cxn>
                  <a:cxn ang="0">
                    <a:pos x="376" y="88"/>
                  </a:cxn>
                  <a:cxn ang="0">
                    <a:pos x="347" y="122"/>
                  </a:cxn>
                  <a:cxn ang="0">
                    <a:pos x="496" y="63"/>
                  </a:cxn>
                  <a:cxn ang="0">
                    <a:pos x="575" y="67"/>
                  </a:cxn>
                  <a:cxn ang="0">
                    <a:pos x="591" y="161"/>
                  </a:cxn>
                  <a:cxn ang="0">
                    <a:pos x="558" y="195"/>
                  </a:cxn>
                  <a:cxn ang="0">
                    <a:pos x="519" y="213"/>
                  </a:cxn>
                  <a:cxn ang="0">
                    <a:pos x="464" y="178"/>
                  </a:cxn>
                  <a:cxn ang="0">
                    <a:pos x="481" y="135"/>
                  </a:cxn>
                  <a:cxn ang="0">
                    <a:pos x="554" y="108"/>
                  </a:cxn>
                  <a:cxn ang="0">
                    <a:pos x="528" y="88"/>
                  </a:cxn>
                  <a:cxn ang="0">
                    <a:pos x="503" y="106"/>
                  </a:cxn>
                  <a:cxn ang="0">
                    <a:pos x="503" y="161"/>
                  </a:cxn>
                  <a:cxn ang="0">
                    <a:pos x="519" y="185"/>
                  </a:cxn>
                  <a:cxn ang="0">
                    <a:pos x="551" y="169"/>
                  </a:cxn>
                  <a:cxn ang="0">
                    <a:pos x="671" y="153"/>
                  </a:cxn>
                  <a:cxn ang="0">
                    <a:pos x="697" y="177"/>
                  </a:cxn>
                  <a:cxn ang="0">
                    <a:pos x="647" y="208"/>
                  </a:cxn>
                  <a:cxn ang="0">
                    <a:pos x="632" y="92"/>
                  </a:cxn>
                  <a:cxn ang="0">
                    <a:pos x="807" y="163"/>
                  </a:cxn>
                  <a:cxn ang="0">
                    <a:pos x="794" y="212"/>
                  </a:cxn>
                  <a:cxn ang="0">
                    <a:pos x="731" y="194"/>
                  </a:cxn>
                  <a:cxn ang="0">
                    <a:pos x="713" y="128"/>
                  </a:cxn>
                  <a:cxn ang="0">
                    <a:pos x="736" y="74"/>
                  </a:cxn>
                  <a:cxn ang="0">
                    <a:pos x="786" y="58"/>
                  </a:cxn>
                  <a:cxn ang="0">
                    <a:pos x="834" y="85"/>
                  </a:cxn>
                  <a:cxn ang="0">
                    <a:pos x="751" y="147"/>
                  </a:cxn>
                  <a:cxn ang="0">
                    <a:pos x="783" y="184"/>
                  </a:cxn>
                  <a:cxn ang="0">
                    <a:pos x="807" y="163"/>
                  </a:cxn>
                  <a:cxn ang="0">
                    <a:pos x="787" y="88"/>
                  </a:cxn>
                  <a:cxn ang="0">
                    <a:pos x="752" y="115"/>
                  </a:cxn>
                </a:cxnLst>
                <a:rect l="0" t="0" r="r" b="b"/>
                <a:pathLst>
                  <a:path w="848" h="213">
                    <a:moveTo>
                      <a:pt x="135" y="135"/>
                    </a:moveTo>
                    <a:lnTo>
                      <a:pt x="175" y="147"/>
                    </a:lnTo>
                    <a:lnTo>
                      <a:pt x="172" y="155"/>
                    </a:lnTo>
                    <a:lnTo>
                      <a:pt x="170" y="163"/>
                    </a:lnTo>
                    <a:lnTo>
                      <a:pt x="167" y="170"/>
                    </a:lnTo>
                    <a:lnTo>
                      <a:pt x="163" y="176"/>
                    </a:lnTo>
                    <a:lnTo>
                      <a:pt x="159" y="182"/>
                    </a:lnTo>
                    <a:lnTo>
                      <a:pt x="154" y="188"/>
                    </a:lnTo>
                    <a:lnTo>
                      <a:pt x="150" y="193"/>
                    </a:lnTo>
                    <a:lnTo>
                      <a:pt x="145" y="197"/>
                    </a:lnTo>
                    <a:lnTo>
                      <a:pt x="140" y="201"/>
                    </a:lnTo>
                    <a:lnTo>
                      <a:pt x="133" y="204"/>
                    </a:lnTo>
                    <a:lnTo>
                      <a:pt x="128" y="207"/>
                    </a:lnTo>
                    <a:lnTo>
                      <a:pt x="121" y="209"/>
                    </a:lnTo>
                    <a:lnTo>
                      <a:pt x="115" y="211"/>
                    </a:lnTo>
                    <a:lnTo>
                      <a:pt x="107" y="212"/>
                    </a:lnTo>
                    <a:lnTo>
                      <a:pt x="100" y="213"/>
                    </a:lnTo>
                    <a:lnTo>
                      <a:pt x="91" y="213"/>
                    </a:lnTo>
                    <a:lnTo>
                      <a:pt x="82" y="213"/>
                    </a:lnTo>
                    <a:lnTo>
                      <a:pt x="73" y="211"/>
                    </a:lnTo>
                    <a:lnTo>
                      <a:pt x="64" y="209"/>
                    </a:lnTo>
                    <a:lnTo>
                      <a:pt x="55" y="206"/>
                    </a:lnTo>
                    <a:lnTo>
                      <a:pt x="47" y="202"/>
                    </a:lnTo>
                    <a:lnTo>
                      <a:pt x="40" y="198"/>
                    </a:lnTo>
                    <a:lnTo>
                      <a:pt x="33" y="192"/>
                    </a:lnTo>
                    <a:lnTo>
                      <a:pt x="27" y="185"/>
                    </a:lnTo>
                    <a:lnTo>
                      <a:pt x="20" y="178"/>
                    </a:lnTo>
                    <a:lnTo>
                      <a:pt x="15" y="170"/>
                    </a:lnTo>
                    <a:lnTo>
                      <a:pt x="11" y="162"/>
                    </a:lnTo>
                    <a:lnTo>
                      <a:pt x="7" y="153"/>
                    </a:lnTo>
                    <a:lnTo>
                      <a:pt x="3" y="143"/>
                    </a:lnTo>
                    <a:lnTo>
                      <a:pt x="2" y="132"/>
                    </a:lnTo>
                    <a:lnTo>
                      <a:pt x="0" y="120"/>
                    </a:lnTo>
                    <a:lnTo>
                      <a:pt x="0" y="109"/>
                    </a:lnTo>
                    <a:lnTo>
                      <a:pt x="0" y="96"/>
                    </a:lnTo>
                    <a:lnTo>
                      <a:pt x="2" y="85"/>
                    </a:lnTo>
                    <a:lnTo>
                      <a:pt x="3" y="74"/>
                    </a:lnTo>
                    <a:lnTo>
                      <a:pt x="7" y="63"/>
                    </a:lnTo>
                    <a:lnTo>
                      <a:pt x="11" y="54"/>
                    </a:lnTo>
                    <a:lnTo>
                      <a:pt x="15" y="45"/>
                    </a:lnTo>
                    <a:lnTo>
                      <a:pt x="20" y="37"/>
                    </a:lnTo>
                    <a:lnTo>
                      <a:pt x="27" y="29"/>
                    </a:lnTo>
                    <a:lnTo>
                      <a:pt x="33" y="23"/>
                    </a:lnTo>
                    <a:lnTo>
                      <a:pt x="40" y="17"/>
                    </a:lnTo>
                    <a:lnTo>
                      <a:pt x="47" y="11"/>
                    </a:lnTo>
                    <a:lnTo>
                      <a:pt x="56" y="7"/>
                    </a:lnTo>
                    <a:lnTo>
                      <a:pt x="65" y="4"/>
                    </a:lnTo>
                    <a:lnTo>
                      <a:pt x="74" y="2"/>
                    </a:lnTo>
                    <a:lnTo>
                      <a:pt x="84" y="1"/>
                    </a:lnTo>
                    <a:lnTo>
                      <a:pt x="95" y="0"/>
                    </a:lnTo>
                    <a:lnTo>
                      <a:pt x="103" y="1"/>
                    </a:lnTo>
                    <a:lnTo>
                      <a:pt x="111" y="2"/>
                    </a:lnTo>
                    <a:lnTo>
                      <a:pt x="120" y="3"/>
                    </a:lnTo>
                    <a:lnTo>
                      <a:pt x="127" y="6"/>
                    </a:lnTo>
                    <a:lnTo>
                      <a:pt x="134" y="9"/>
                    </a:lnTo>
                    <a:lnTo>
                      <a:pt x="142" y="14"/>
                    </a:lnTo>
                    <a:lnTo>
                      <a:pt x="148" y="18"/>
                    </a:lnTo>
                    <a:lnTo>
                      <a:pt x="154" y="23"/>
                    </a:lnTo>
                    <a:lnTo>
                      <a:pt x="161" y="31"/>
                    </a:lnTo>
                    <a:lnTo>
                      <a:pt x="166" y="39"/>
                    </a:lnTo>
                    <a:lnTo>
                      <a:pt x="171" y="49"/>
                    </a:lnTo>
                    <a:lnTo>
                      <a:pt x="174" y="61"/>
                    </a:lnTo>
                    <a:lnTo>
                      <a:pt x="134" y="71"/>
                    </a:lnTo>
                    <a:lnTo>
                      <a:pt x="132" y="63"/>
                    </a:lnTo>
                    <a:lnTo>
                      <a:pt x="129" y="57"/>
                    </a:lnTo>
                    <a:lnTo>
                      <a:pt x="125" y="51"/>
                    </a:lnTo>
                    <a:lnTo>
                      <a:pt x="120" y="46"/>
                    </a:lnTo>
                    <a:lnTo>
                      <a:pt x="113" y="42"/>
                    </a:lnTo>
                    <a:lnTo>
                      <a:pt x="107" y="39"/>
                    </a:lnTo>
                    <a:lnTo>
                      <a:pt x="100" y="37"/>
                    </a:lnTo>
                    <a:lnTo>
                      <a:pt x="93" y="36"/>
                    </a:lnTo>
                    <a:lnTo>
                      <a:pt x="86" y="37"/>
                    </a:lnTo>
                    <a:lnTo>
                      <a:pt x="81" y="38"/>
                    </a:lnTo>
                    <a:lnTo>
                      <a:pt x="77" y="39"/>
                    </a:lnTo>
                    <a:lnTo>
                      <a:pt x="72" y="41"/>
                    </a:lnTo>
                    <a:lnTo>
                      <a:pt x="67" y="43"/>
                    </a:lnTo>
                    <a:lnTo>
                      <a:pt x="63" y="46"/>
                    </a:lnTo>
                    <a:lnTo>
                      <a:pt x="60" y="49"/>
                    </a:lnTo>
                    <a:lnTo>
                      <a:pt x="56" y="53"/>
                    </a:lnTo>
                    <a:lnTo>
                      <a:pt x="53" y="57"/>
                    </a:lnTo>
                    <a:lnTo>
                      <a:pt x="50" y="62"/>
                    </a:lnTo>
                    <a:lnTo>
                      <a:pt x="47" y="68"/>
                    </a:lnTo>
                    <a:lnTo>
                      <a:pt x="45" y="74"/>
                    </a:lnTo>
                    <a:lnTo>
                      <a:pt x="43" y="89"/>
                    </a:lnTo>
                    <a:lnTo>
                      <a:pt x="42" y="105"/>
                    </a:lnTo>
                    <a:lnTo>
                      <a:pt x="43" y="123"/>
                    </a:lnTo>
                    <a:lnTo>
                      <a:pt x="45" y="140"/>
                    </a:lnTo>
                    <a:lnTo>
                      <a:pt x="47" y="146"/>
                    </a:lnTo>
                    <a:lnTo>
                      <a:pt x="50" y="152"/>
                    </a:lnTo>
                    <a:lnTo>
                      <a:pt x="53" y="157"/>
                    </a:lnTo>
                    <a:lnTo>
                      <a:pt x="56" y="162"/>
                    </a:lnTo>
                    <a:lnTo>
                      <a:pt x="59" y="165"/>
                    </a:lnTo>
                    <a:lnTo>
                      <a:pt x="63" y="169"/>
                    </a:lnTo>
                    <a:lnTo>
                      <a:pt x="67" y="172"/>
                    </a:lnTo>
                    <a:lnTo>
                      <a:pt x="72" y="174"/>
                    </a:lnTo>
                    <a:lnTo>
                      <a:pt x="76" y="176"/>
                    </a:lnTo>
                    <a:lnTo>
                      <a:pt x="81" y="177"/>
                    </a:lnTo>
                    <a:lnTo>
                      <a:pt x="86" y="178"/>
                    </a:lnTo>
                    <a:lnTo>
                      <a:pt x="91" y="178"/>
                    </a:lnTo>
                    <a:lnTo>
                      <a:pt x="99" y="177"/>
                    </a:lnTo>
                    <a:lnTo>
                      <a:pt x="106" y="175"/>
                    </a:lnTo>
                    <a:lnTo>
                      <a:pt x="112" y="172"/>
                    </a:lnTo>
                    <a:lnTo>
                      <a:pt x="119" y="168"/>
                    </a:lnTo>
                    <a:lnTo>
                      <a:pt x="124" y="162"/>
                    </a:lnTo>
                    <a:lnTo>
                      <a:pt x="129" y="154"/>
                    </a:lnTo>
                    <a:lnTo>
                      <a:pt x="132" y="145"/>
                    </a:lnTo>
                    <a:lnTo>
                      <a:pt x="135" y="135"/>
                    </a:lnTo>
                    <a:close/>
                    <a:moveTo>
                      <a:pt x="246" y="210"/>
                    </a:moveTo>
                    <a:lnTo>
                      <a:pt x="208" y="210"/>
                    </a:lnTo>
                    <a:lnTo>
                      <a:pt x="208" y="61"/>
                    </a:lnTo>
                    <a:lnTo>
                      <a:pt x="243" y="61"/>
                    </a:lnTo>
                    <a:lnTo>
                      <a:pt x="243" y="82"/>
                    </a:lnTo>
                    <a:lnTo>
                      <a:pt x="248" y="75"/>
                    </a:lnTo>
                    <a:lnTo>
                      <a:pt x="252" y="70"/>
                    </a:lnTo>
                    <a:lnTo>
                      <a:pt x="256" y="65"/>
                    </a:lnTo>
                    <a:lnTo>
                      <a:pt x="260" y="62"/>
                    </a:lnTo>
                    <a:lnTo>
                      <a:pt x="263" y="60"/>
                    </a:lnTo>
                    <a:lnTo>
                      <a:pt x="267" y="59"/>
                    </a:lnTo>
                    <a:lnTo>
                      <a:pt x="272" y="58"/>
                    </a:lnTo>
                    <a:lnTo>
                      <a:pt x="277" y="58"/>
                    </a:lnTo>
                    <a:lnTo>
                      <a:pt x="283" y="58"/>
                    </a:lnTo>
                    <a:lnTo>
                      <a:pt x="289" y="59"/>
                    </a:lnTo>
                    <a:lnTo>
                      <a:pt x="296" y="62"/>
                    </a:lnTo>
                    <a:lnTo>
                      <a:pt x="302" y="65"/>
                    </a:lnTo>
                    <a:lnTo>
                      <a:pt x="289" y="99"/>
                    </a:lnTo>
                    <a:lnTo>
                      <a:pt x="285" y="96"/>
                    </a:lnTo>
                    <a:lnTo>
                      <a:pt x="281" y="94"/>
                    </a:lnTo>
                    <a:lnTo>
                      <a:pt x="276" y="93"/>
                    </a:lnTo>
                    <a:lnTo>
                      <a:pt x="272" y="93"/>
                    </a:lnTo>
                    <a:lnTo>
                      <a:pt x="268" y="93"/>
                    </a:lnTo>
                    <a:lnTo>
                      <a:pt x="264" y="94"/>
                    </a:lnTo>
                    <a:lnTo>
                      <a:pt x="261" y="95"/>
                    </a:lnTo>
                    <a:lnTo>
                      <a:pt x="258" y="97"/>
                    </a:lnTo>
                    <a:lnTo>
                      <a:pt x="256" y="100"/>
                    </a:lnTo>
                    <a:lnTo>
                      <a:pt x="253" y="104"/>
                    </a:lnTo>
                    <a:lnTo>
                      <a:pt x="251" y="108"/>
                    </a:lnTo>
                    <a:lnTo>
                      <a:pt x="250" y="114"/>
                    </a:lnTo>
                    <a:lnTo>
                      <a:pt x="248" y="121"/>
                    </a:lnTo>
                    <a:lnTo>
                      <a:pt x="248" y="133"/>
                    </a:lnTo>
                    <a:lnTo>
                      <a:pt x="246" y="147"/>
                    </a:lnTo>
                    <a:lnTo>
                      <a:pt x="246" y="164"/>
                    </a:lnTo>
                    <a:lnTo>
                      <a:pt x="246" y="210"/>
                    </a:lnTo>
                    <a:close/>
                    <a:moveTo>
                      <a:pt x="403" y="163"/>
                    </a:moveTo>
                    <a:lnTo>
                      <a:pt x="441" y="169"/>
                    </a:lnTo>
                    <a:lnTo>
                      <a:pt x="436" y="179"/>
                    </a:lnTo>
                    <a:lnTo>
                      <a:pt x="431" y="188"/>
                    </a:lnTo>
                    <a:lnTo>
                      <a:pt x="425" y="196"/>
                    </a:lnTo>
                    <a:lnTo>
                      <a:pt x="417" y="202"/>
                    </a:lnTo>
                    <a:lnTo>
                      <a:pt x="409" y="207"/>
                    </a:lnTo>
                    <a:lnTo>
                      <a:pt x="399" y="210"/>
                    </a:lnTo>
                    <a:lnTo>
                      <a:pt x="389" y="212"/>
                    </a:lnTo>
                    <a:lnTo>
                      <a:pt x="377" y="213"/>
                    </a:lnTo>
                    <a:lnTo>
                      <a:pt x="368" y="213"/>
                    </a:lnTo>
                    <a:lnTo>
                      <a:pt x="360" y="211"/>
                    </a:lnTo>
                    <a:lnTo>
                      <a:pt x="352" y="210"/>
                    </a:lnTo>
                    <a:lnTo>
                      <a:pt x="345" y="207"/>
                    </a:lnTo>
                    <a:lnTo>
                      <a:pt x="338" y="203"/>
                    </a:lnTo>
                    <a:lnTo>
                      <a:pt x="332" y="199"/>
                    </a:lnTo>
                    <a:lnTo>
                      <a:pt x="326" y="194"/>
                    </a:lnTo>
                    <a:lnTo>
                      <a:pt x="322" y="188"/>
                    </a:lnTo>
                    <a:lnTo>
                      <a:pt x="318" y="183"/>
                    </a:lnTo>
                    <a:lnTo>
                      <a:pt x="316" y="177"/>
                    </a:lnTo>
                    <a:lnTo>
                      <a:pt x="312" y="171"/>
                    </a:lnTo>
                    <a:lnTo>
                      <a:pt x="310" y="165"/>
                    </a:lnTo>
                    <a:lnTo>
                      <a:pt x="308" y="152"/>
                    </a:lnTo>
                    <a:lnTo>
                      <a:pt x="307" y="137"/>
                    </a:lnTo>
                    <a:lnTo>
                      <a:pt x="307" y="128"/>
                    </a:lnTo>
                    <a:lnTo>
                      <a:pt x="308" y="119"/>
                    </a:lnTo>
                    <a:lnTo>
                      <a:pt x="309" y="111"/>
                    </a:lnTo>
                    <a:lnTo>
                      <a:pt x="311" y="103"/>
                    </a:lnTo>
                    <a:lnTo>
                      <a:pt x="315" y="96"/>
                    </a:lnTo>
                    <a:lnTo>
                      <a:pt x="318" y="90"/>
                    </a:lnTo>
                    <a:lnTo>
                      <a:pt x="322" y="84"/>
                    </a:lnTo>
                    <a:lnTo>
                      <a:pt x="326" y="78"/>
                    </a:lnTo>
                    <a:lnTo>
                      <a:pt x="331" y="74"/>
                    </a:lnTo>
                    <a:lnTo>
                      <a:pt x="337" y="69"/>
                    </a:lnTo>
                    <a:lnTo>
                      <a:pt x="342" y="66"/>
                    </a:lnTo>
                    <a:lnTo>
                      <a:pt x="347" y="63"/>
                    </a:lnTo>
                    <a:lnTo>
                      <a:pt x="353" y="61"/>
                    </a:lnTo>
                    <a:lnTo>
                      <a:pt x="360" y="59"/>
                    </a:lnTo>
                    <a:lnTo>
                      <a:pt x="367" y="58"/>
                    </a:lnTo>
                    <a:lnTo>
                      <a:pt x="374" y="58"/>
                    </a:lnTo>
                    <a:lnTo>
                      <a:pt x="382" y="58"/>
                    </a:lnTo>
                    <a:lnTo>
                      <a:pt x="389" y="59"/>
                    </a:lnTo>
                    <a:lnTo>
                      <a:pt x="396" y="61"/>
                    </a:lnTo>
                    <a:lnTo>
                      <a:pt x="403" y="63"/>
                    </a:lnTo>
                    <a:lnTo>
                      <a:pt x="409" y="66"/>
                    </a:lnTo>
                    <a:lnTo>
                      <a:pt x="415" y="70"/>
                    </a:lnTo>
                    <a:lnTo>
                      <a:pt x="420" y="74"/>
                    </a:lnTo>
                    <a:lnTo>
                      <a:pt x="425" y="79"/>
                    </a:lnTo>
                    <a:lnTo>
                      <a:pt x="430" y="85"/>
                    </a:lnTo>
                    <a:lnTo>
                      <a:pt x="433" y="92"/>
                    </a:lnTo>
                    <a:lnTo>
                      <a:pt x="436" y="99"/>
                    </a:lnTo>
                    <a:lnTo>
                      <a:pt x="439" y="107"/>
                    </a:lnTo>
                    <a:lnTo>
                      <a:pt x="440" y="116"/>
                    </a:lnTo>
                    <a:lnTo>
                      <a:pt x="442" y="125"/>
                    </a:lnTo>
                    <a:lnTo>
                      <a:pt x="442" y="136"/>
                    </a:lnTo>
                    <a:lnTo>
                      <a:pt x="442" y="147"/>
                    </a:lnTo>
                    <a:lnTo>
                      <a:pt x="347" y="147"/>
                    </a:lnTo>
                    <a:lnTo>
                      <a:pt x="347" y="155"/>
                    </a:lnTo>
                    <a:lnTo>
                      <a:pt x="349" y="163"/>
                    </a:lnTo>
                    <a:lnTo>
                      <a:pt x="352" y="169"/>
                    </a:lnTo>
                    <a:lnTo>
                      <a:pt x="355" y="174"/>
                    </a:lnTo>
                    <a:lnTo>
                      <a:pt x="361" y="178"/>
                    </a:lnTo>
                    <a:lnTo>
                      <a:pt x="366" y="181"/>
                    </a:lnTo>
                    <a:lnTo>
                      <a:pt x="372" y="183"/>
                    </a:lnTo>
                    <a:lnTo>
                      <a:pt x="378" y="184"/>
                    </a:lnTo>
                    <a:lnTo>
                      <a:pt x="383" y="184"/>
                    </a:lnTo>
                    <a:lnTo>
                      <a:pt x="386" y="183"/>
                    </a:lnTo>
                    <a:lnTo>
                      <a:pt x="390" y="181"/>
                    </a:lnTo>
                    <a:lnTo>
                      <a:pt x="393" y="179"/>
                    </a:lnTo>
                    <a:lnTo>
                      <a:pt x="396" y="176"/>
                    </a:lnTo>
                    <a:lnTo>
                      <a:pt x="398" y="172"/>
                    </a:lnTo>
                    <a:lnTo>
                      <a:pt x="400" y="168"/>
                    </a:lnTo>
                    <a:lnTo>
                      <a:pt x="403" y="163"/>
                    </a:lnTo>
                    <a:close/>
                    <a:moveTo>
                      <a:pt x="405" y="122"/>
                    </a:moveTo>
                    <a:lnTo>
                      <a:pt x="404" y="114"/>
                    </a:lnTo>
                    <a:lnTo>
                      <a:pt x="403" y="107"/>
                    </a:lnTo>
                    <a:lnTo>
                      <a:pt x="399" y="101"/>
                    </a:lnTo>
                    <a:lnTo>
                      <a:pt x="396" y="96"/>
                    </a:lnTo>
                    <a:lnTo>
                      <a:pt x="392" y="93"/>
                    </a:lnTo>
                    <a:lnTo>
                      <a:pt x="387" y="90"/>
                    </a:lnTo>
                    <a:lnTo>
                      <a:pt x="382" y="88"/>
                    </a:lnTo>
                    <a:lnTo>
                      <a:pt x="376" y="88"/>
                    </a:lnTo>
                    <a:lnTo>
                      <a:pt x="370" y="88"/>
                    </a:lnTo>
                    <a:lnTo>
                      <a:pt x="365" y="90"/>
                    </a:lnTo>
                    <a:lnTo>
                      <a:pt x="360" y="93"/>
                    </a:lnTo>
                    <a:lnTo>
                      <a:pt x="355" y="97"/>
                    </a:lnTo>
                    <a:lnTo>
                      <a:pt x="351" y="102"/>
                    </a:lnTo>
                    <a:lnTo>
                      <a:pt x="349" y="108"/>
                    </a:lnTo>
                    <a:lnTo>
                      <a:pt x="348" y="115"/>
                    </a:lnTo>
                    <a:lnTo>
                      <a:pt x="347" y="122"/>
                    </a:lnTo>
                    <a:lnTo>
                      <a:pt x="405" y="122"/>
                    </a:lnTo>
                    <a:close/>
                    <a:moveTo>
                      <a:pt x="503" y="106"/>
                    </a:moveTo>
                    <a:lnTo>
                      <a:pt x="467" y="100"/>
                    </a:lnTo>
                    <a:lnTo>
                      <a:pt x="472" y="90"/>
                    </a:lnTo>
                    <a:lnTo>
                      <a:pt x="476" y="81"/>
                    </a:lnTo>
                    <a:lnTo>
                      <a:pt x="481" y="74"/>
                    </a:lnTo>
                    <a:lnTo>
                      <a:pt x="488" y="68"/>
                    </a:lnTo>
                    <a:lnTo>
                      <a:pt x="496" y="63"/>
                    </a:lnTo>
                    <a:lnTo>
                      <a:pt x="506" y="60"/>
                    </a:lnTo>
                    <a:lnTo>
                      <a:pt x="518" y="58"/>
                    </a:lnTo>
                    <a:lnTo>
                      <a:pt x="531" y="58"/>
                    </a:lnTo>
                    <a:lnTo>
                      <a:pt x="543" y="58"/>
                    </a:lnTo>
                    <a:lnTo>
                      <a:pt x="553" y="59"/>
                    </a:lnTo>
                    <a:lnTo>
                      <a:pt x="562" y="61"/>
                    </a:lnTo>
                    <a:lnTo>
                      <a:pt x="569" y="64"/>
                    </a:lnTo>
                    <a:lnTo>
                      <a:pt x="575" y="67"/>
                    </a:lnTo>
                    <a:lnTo>
                      <a:pt x="580" y="71"/>
                    </a:lnTo>
                    <a:lnTo>
                      <a:pt x="584" y="75"/>
                    </a:lnTo>
                    <a:lnTo>
                      <a:pt x="587" y="80"/>
                    </a:lnTo>
                    <a:lnTo>
                      <a:pt x="589" y="85"/>
                    </a:lnTo>
                    <a:lnTo>
                      <a:pt x="591" y="93"/>
                    </a:lnTo>
                    <a:lnTo>
                      <a:pt x="592" y="103"/>
                    </a:lnTo>
                    <a:lnTo>
                      <a:pt x="592" y="115"/>
                    </a:lnTo>
                    <a:lnTo>
                      <a:pt x="591" y="161"/>
                    </a:lnTo>
                    <a:lnTo>
                      <a:pt x="592" y="178"/>
                    </a:lnTo>
                    <a:lnTo>
                      <a:pt x="593" y="190"/>
                    </a:lnTo>
                    <a:lnTo>
                      <a:pt x="596" y="199"/>
                    </a:lnTo>
                    <a:lnTo>
                      <a:pt x="600" y="210"/>
                    </a:lnTo>
                    <a:lnTo>
                      <a:pt x="563" y="210"/>
                    </a:lnTo>
                    <a:lnTo>
                      <a:pt x="561" y="205"/>
                    </a:lnTo>
                    <a:lnTo>
                      <a:pt x="559" y="198"/>
                    </a:lnTo>
                    <a:lnTo>
                      <a:pt x="558" y="195"/>
                    </a:lnTo>
                    <a:lnTo>
                      <a:pt x="558" y="194"/>
                    </a:lnTo>
                    <a:lnTo>
                      <a:pt x="552" y="198"/>
                    </a:lnTo>
                    <a:lnTo>
                      <a:pt x="547" y="202"/>
                    </a:lnTo>
                    <a:lnTo>
                      <a:pt x="542" y="205"/>
                    </a:lnTo>
                    <a:lnTo>
                      <a:pt x="537" y="208"/>
                    </a:lnTo>
                    <a:lnTo>
                      <a:pt x="530" y="210"/>
                    </a:lnTo>
                    <a:lnTo>
                      <a:pt x="525" y="212"/>
                    </a:lnTo>
                    <a:lnTo>
                      <a:pt x="519" y="213"/>
                    </a:lnTo>
                    <a:lnTo>
                      <a:pt x="513" y="213"/>
                    </a:lnTo>
                    <a:lnTo>
                      <a:pt x="502" y="212"/>
                    </a:lnTo>
                    <a:lnTo>
                      <a:pt x="493" y="210"/>
                    </a:lnTo>
                    <a:lnTo>
                      <a:pt x="484" y="206"/>
                    </a:lnTo>
                    <a:lnTo>
                      <a:pt x="477" y="201"/>
                    </a:lnTo>
                    <a:lnTo>
                      <a:pt x="472" y="194"/>
                    </a:lnTo>
                    <a:lnTo>
                      <a:pt x="467" y="187"/>
                    </a:lnTo>
                    <a:lnTo>
                      <a:pt x="464" y="178"/>
                    </a:lnTo>
                    <a:lnTo>
                      <a:pt x="464" y="169"/>
                    </a:lnTo>
                    <a:lnTo>
                      <a:pt x="464" y="163"/>
                    </a:lnTo>
                    <a:lnTo>
                      <a:pt x="465" y="158"/>
                    </a:lnTo>
                    <a:lnTo>
                      <a:pt x="467" y="152"/>
                    </a:lnTo>
                    <a:lnTo>
                      <a:pt x="470" y="147"/>
                    </a:lnTo>
                    <a:lnTo>
                      <a:pt x="473" y="142"/>
                    </a:lnTo>
                    <a:lnTo>
                      <a:pt x="477" y="138"/>
                    </a:lnTo>
                    <a:lnTo>
                      <a:pt x="481" y="135"/>
                    </a:lnTo>
                    <a:lnTo>
                      <a:pt x="486" y="132"/>
                    </a:lnTo>
                    <a:lnTo>
                      <a:pt x="499" y="126"/>
                    </a:lnTo>
                    <a:lnTo>
                      <a:pt x="517" y="122"/>
                    </a:lnTo>
                    <a:lnTo>
                      <a:pt x="529" y="119"/>
                    </a:lnTo>
                    <a:lnTo>
                      <a:pt x="540" y="117"/>
                    </a:lnTo>
                    <a:lnTo>
                      <a:pt x="548" y="115"/>
                    </a:lnTo>
                    <a:lnTo>
                      <a:pt x="554" y="112"/>
                    </a:lnTo>
                    <a:lnTo>
                      <a:pt x="554" y="108"/>
                    </a:lnTo>
                    <a:lnTo>
                      <a:pt x="553" y="103"/>
                    </a:lnTo>
                    <a:lnTo>
                      <a:pt x="553" y="99"/>
                    </a:lnTo>
                    <a:lnTo>
                      <a:pt x="551" y="95"/>
                    </a:lnTo>
                    <a:lnTo>
                      <a:pt x="549" y="92"/>
                    </a:lnTo>
                    <a:lnTo>
                      <a:pt x="545" y="90"/>
                    </a:lnTo>
                    <a:lnTo>
                      <a:pt x="541" y="89"/>
                    </a:lnTo>
                    <a:lnTo>
                      <a:pt x="536" y="88"/>
                    </a:lnTo>
                    <a:lnTo>
                      <a:pt x="528" y="88"/>
                    </a:lnTo>
                    <a:lnTo>
                      <a:pt x="523" y="88"/>
                    </a:lnTo>
                    <a:lnTo>
                      <a:pt x="519" y="89"/>
                    </a:lnTo>
                    <a:lnTo>
                      <a:pt x="516" y="90"/>
                    </a:lnTo>
                    <a:lnTo>
                      <a:pt x="513" y="92"/>
                    </a:lnTo>
                    <a:lnTo>
                      <a:pt x="509" y="94"/>
                    </a:lnTo>
                    <a:lnTo>
                      <a:pt x="507" y="97"/>
                    </a:lnTo>
                    <a:lnTo>
                      <a:pt x="505" y="101"/>
                    </a:lnTo>
                    <a:lnTo>
                      <a:pt x="503" y="106"/>
                    </a:lnTo>
                    <a:close/>
                    <a:moveTo>
                      <a:pt x="554" y="139"/>
                    </a:moveTo>
                    <a:lnTo>
                      <a:pt x="545" y="142"/>
                    </a:lnTo>
                    <a:lnTo>
                      <a:pt x="531" y="145"/>
                    </a:lnTo>
                    <a:lnTo>
                      <a:pt x="518" y="148"/>
                    </a:lnTo>
                    <a:lnTo>
                      <a:pt x="510" y="152"/>
                    </a:lnTo>
                    <a:lnTo>
                      <a:pt x="506" y="154"/>
                    </a:lnTo>
                    <a:lnTo>
                      <a:pt x="504" y="158"/>
                    </a:lnTo>
                    <a:lnTo>
                      <a:pt x="503" y="161"/>
                    </a:lnTo>
                    <a:lnTo>
                      <a:pt x="502" y="165"/>
                    </a:lnTo>
                    <a:lnTo>
                      <a:pt x="503" y="169"/>
                    </a:lnTo>
                    <a:lnTo>
                      <a:pt x="504" y="173"/>
                    </a:lnTo>
                    <a:lnTo>
                      <a:pt x="506" y="176"/>
                    </a:lnTo>
                    <a:lnTo>
                      <a:pt x="508" y="180"/>
                    </a:lnTo>
                    <a:lnTo>
                      <a:pt x="511" y="182"/>
                    </a:lnTo>
                    <a:lnTo>
                      <a:pt x="516" y="184"/>
                    </a:lnTo>
                    <a:lnTo>
                      <a:pt x="519" y="185"/>
                    </a:lnTo>
                    <a:lnTo>
                      <a:pt x="524" y="185"/>
                    </a:lnTo>
                    <a:lnTo>
                      <a:pt x="529" y="185"/>
                    </a:lnTo>
                    <a:lnTo>
                      <a:pt x="533" y="184"/>
                    </a:lnTo>
                    <a:lnTo>
                      <a:pt x="539" y="182"/>
                    </a:lnTo>
                    <a:lnTo>
                      <a:pt x="544" y="179"/>
                    </a:lnTo>
                    <a:lnTo>
                      <a:pt x="547" y="176"/>
                    </a:lnTo>
                    <a:lnTo>
                      <a:pt x="549" y="173"/>
                    </a:lnTo>
                    <a:lnTo>
                      <a:pt x="551" y="169"/>
                    </a:lnTo>
                    <a:lnTo>
                      <a:pt x="552" y="166"/>
                    </a:lnTo>
                    <a:lnTo>
                      <a:pt x="553" y="158"/>
                    </a:lnTo>
                    <a:lnTo>
                      <a:pt x="554" y="147"/>
                    </a:lnTo>
                    <a:lnTo>
                      <a:pt x="554" y="139"/>
                    </a:lnTo>
                    <a:close/>
                    <a:moveTo>
                      <a:pt x="697" y="61"/>
                    </a:moveTo>
                    <a:lnTo>
                      <a:pt x="697" y="92"/>
                    </a:lnTo>
                    <a:lnTo>
                      <a:pt x="671" y="92"/>
                    </a:lnTo>
                    <a:lnTo>
                      <a:pt x="671" y="153"/>
                    </a:lnTo>
                    <a:lnTo>
                      <a:pt x="671" y="167"/>
                    </a:lnTo>
                    <a:lnTo>
                      <a:pt x="671" y="174"/>
                    </a:lnTo>
                    <a:lnTo>
                      <a:pt x="672" y="176"/>
                    </a:lnTo>
                    <a:lnTo>
                      <a:pt x="675" y="179"/>
                    </a:lnTo>
                    <a:lnTo>
                      <a:pt x="677" y="180"/>
                    </a:lnTo>
                    <a:lnTo>
                      <a:pt x="681" y="181"/>
                    </a:lnTo>
                    <a:lnTo>
                      <a:pt x="687" y="180"/>
                    </a:lnTo>
                    <a:lnTo>
                      <a:pt x="697" y="177"/>
                    </a:lnTo>
                    <a:lnTo>
                      <a:pt x="700" y="207"/>
                    </a:lnTo>
                    <a:lnTo>
                      <a:pt x="693" y="210"/>
                    </a:lnTo>
                    <a:lnTo>
                      <a:pt x="685" y="212"/>
                    </a:lnTo>
                    <a:lnTo>
                      <a:pt x="678" y="213"/>
                    </a:lnTo>
                    <a:lnTo>
                      <a:pt x="670" y="213"/>
                    </a:lnTo>
                    <a:lnTo>
                      <a:pt x="659" y="212"/>
                    </a:lnTo>
                    <a:lnTo>
                      <a:pt x="651" y="210"/>
                    </a:lnTo>
                    <a:lnTo>
                      <a:pt x="647" y="208"/>
                    </a:lnTo>
                    <a:lnTo>
                      <a:pt x="643" y="205"/>
                    </a:lnTo>
                    <a:lnTo>
                      <a:pt x="640" y="203"/>
                    </a:lnTo>
                    <a:lnTo>
                      <a:pt x="638" y="200"/>
                    </a:lnTo>
                    <a:lnTo>
                      <a:pt x="635" y="194"/>
                    </a:lnTo>
                    <a:lnTo>
                      <a:pt x="633" y="185"/>
                    </a:lnTo>
                    <a:lnTo>
                      <a:pt x="632" y="175"/>
                    </a:lnTo>
                    <a:lnTo>
                      <a:pt x="632" y="158"/>
                    </a:lnTo>
                    <a:lnTo>
                      <a:pt x="632" y="92"/>
                    </a:lnTo>
                    <a:lnTo>
                      <a:pt x="614" y="92"/>
                    </a:lnTo>
                    <a:lnTo>
                      <a:pt x="614" y="61"/>
                    </a:lnTo>
                    <a:lnTo>
                      <a:pt x="632" y="61"/>
                    </a:lnTo>
                    <a:lnTo>
                      <a:pt x="632" y="32"/>
                    </a:lnTo>
                    <a:lnTo>
                      <a:pt x="671" y="8"/>
                    </a:lnTo>
                    <a:lnTo>
                      <a:pt x="671" y="61"/>
                    </a:lnTo>
                    <a:lnTo>
                      <a:pt x="697" y="61"/>
                    </a:lnTo>
                    <a:close/>
                    <a:moveTo>
                      <a:pt x="807" y="163"/>
                    </a:moveTo>
                    <a:lnTo>
                      <a:pt x="846" y="169"/>
                    </a:lnTo>
                    <a:lnTo>
                      <a:pt x="841" y="179"/>
                    </a:lnTo>
                    <a:lnTo>
                      <a:pt x="836" y="188"/>
                    </a:lnTo>
                    <a:lnTo>
                      <a:pt x="830" y="196"/>
                    </a:lnTo>
                    <a:lnTo>
                      <a:pt x="823" y="202"/>
                    </a:lnTo>
                    <a:lnTo>
                      <a:pt x="814" y="207"/>
                    </a:lnTo>
                    <a:lnTo>
                      <a:pt x="805" y="210"/>
                    </a:lnTo>
                    <a:lnTo>
                      <a:pt x="794" y="212"/>
                    </a:lnTo>
                    <a:lnTo>
                      <a:pt x="783" y="213"/>
                    </a:lnTo>
                    <a:lnTo>
                      <a:pt x="773" y="213"/>
                    </a:lnTo>
                    <a:lnTo>
                      <a:pt x="765" y="211"/>
                    </a:lnTo>
                    <a:lnTo>
                      <a:pt x="757" y="210"/>
                    </a:lnTo>
                    <a:lnTo>
                      <a:pt x="749" y="207"/>
                    </a:lnTo>
                    <a:lnTo>
                      <a:pt x="743" y="203"/>
                    </a:lnTo>
                    <a:lnTo>
                      <a:pt x="737" y="199"/>
                    </a:lnTo>
                    <a:lnTo>
                      <a:pt x="731" y="194"/>
                    </a:lnTo>
                    <a:lnTo>
                      <a:pt x="726" y="188"/>
                    </a:lnTo>
                    <a:lnTo>
                      <a:pt x="723" y="183"/>
                    </a:lnTo>
                    <a:lnTo>
                      <a:pt x="720" y="177"/>
                    </a:lnTo>
                    <a:lnTo>
                      <a:pt x="718" y="171"/>
                    </a:lnTo>
                    <a:lnTo>
                      <a:pt x="716" y="165"/>
                    </a:lnTo>
                    <a:lnTo>
                      <a:pt x="713" y="152"/>
                    </a:lnTo>
                    <a:lnTo>
                      <a:pt x="712" y="137"/>
                    </a:lnTo>
                    <a:lnTo>
                      <a:pt x="713" y="128"/>
                    </a:lnTo>
                    <a:lnTo>
                      <a:pt x="713" y="119"/>
                    </a:lnTo>
                    <a:lnTo>
                      <a:pt x="715" y="111"/>
                    </a:lnTo>
                    <a:lnTo>
                      <a:pt x="717" y="103"/>
                    </a:lnTo>
                    <a:lnTo>
                      <a:pt x="719" y="96"/>
                    </a:lnTo>
                    <a:lnTo>
                      <a:pt x="722" y="90"/>
                    </a:lnTo>
                    <a:lnTo>
                      <a:pt x="726" y="84"/>
                    </a:lnTo>
                    <a:lnTo>
                      <a:pt x="730" y="78"/>
                    </a:lnTo>
                    <a:lnTo>
                      <a:pt x="736" y="74"/>
                    </a:lnTo>
                    <a:lnTo>
                      <a:pt x="741" y="69"/>
                    </a:lnTo>
                    <a:lnTo>
                      <a:pt x="746" y="66"/>
                    </a:lnTo>
                    <a:lnTo>
                      <a:pt x="752" y="63"/>
                    </a:lnTo>
                    <a:lnTo>
                      <a:pt x="759" y="61"/>
                    </a:lnTo>
                    <a:lnTo>
                      <a:pt x="765" y="59"/>
                    </a:lnTo>
                    <a:lnTo>
                      <a:pt x="771" y="58"/>
                    </a:lnTo>
                    <a:lnTo>
                      <a:pt x="779" y="58"/>
                    </a:lnTo>
                    <a:lnTo>
                      <a:pt x="786" y="58"/>
                    </a:lnTo>
                    <a:lnTo>
                      <a:pt x="794" y="59"/>
                    </a:lnTo>
                    <a:lnTo>
                      <a:pt x="801" y="61"/>
                    </a:lnTo>
                    <a:lnTo>
                      <a:pt x="808" y="63"/>
                    </a:lnTo>
                    <a:lnTo>
                      <a:pt x="813" y="66"/>
                    </a:lnTo>
                    <a:lnTo>
                      <a:pt x="819" y="70"/>
                    </a:lnTo>
                    <a:lnTo>
                      <a:pt x="825" y="74"/>
                    </a:lnTo>
                    <a:lnTo>
                      <a:pt x="830" y="79"/>
                    </a:lnTo>
                    <a:lnTo>
                      <a:pt x="834" y="85"/>
                    </a:lnTo>
                    <a:lnTo>
                      <a:pt x="838" y="92"/>
                    </a:lnTo>
                    <a:lnTo>
                      <a:pt x="841" y="99"/>
                    </a:lnTo>
                    <a:lnTo>
                      <a:pt x="843" y="107"/>
                    </a:lnTo>
                    <a:lnTo>
                      <a:pt x="846" y="116"/>
                    </a:lnTo>
                    <a:lnTo>
                      <a:pt x="847" y="125"/>
                    </a:lnTo>
                    <a:lnTo>
                      <a:pt x="848" y="136"/>
                    </a:lnTo>
                    <a:lnTo>
                      <a:pt x="848" y="147"/>
                    </a:lnTo>
                    <a:lnTo>
                      <a:pt x="751" y="147"/>
                    </a:lnTo>
                    <a:lnTo>
                      <a:pt x="752" y="155"/>
                    </a:lnTo>
                    <a:lnTo>
                      <a:pt x="753" y="163"/>
                    </a:lnTo>
                    <a:lnTo>
                      <a:pt x="757" y="169"/>
                    </a:lnTo>
                    <a:lnTo>
                      <a:pt x="761" y="174"/>
                    </a:lnTo>
                    <a:lnTo>
                      <a:pt x="765" y="178"/>
                    </a:lnTo>
                    <a:lnTo>
                      <a:pt x="770" y="181"/>
                    </a:lnTo>
                    <a:lnTo>
                      <a:pt x="776" y="183"/>
                    </a:lnTo>
                    <a:lnTo>
                      <a:pt x="783" y="184"/>
                    </a:lnTo>
                    <a:lnTo>
                      <a:pt x="787" y="184"/>
                    </a:lnTo>
                    <a:lnTo>
                      <a:pt x="791" y="183"/>
                    </a:lnTo>
                    <a:lnTo>
                      <a:pt x="794" y="181"/>
                    </a:lnTo>
                    <a:lnTo>
                      <a:pt x="797" y="179"/>
                    </a:lnTo>
                    <a:lnTo>
                      <a:pt x="801" y="176"/>
                    </a:lnTo>
                    <a:lnTo>
                      <a:pt x="804" y="172"/>
                    </a:lnTo>
                    <a:lnTo>
                      <a:pt x="806" y="168"/>
                    </a:lnTo>
                    <a:lnTo>
                      <a:pt x="807" y="163"/>
                    </a:lnTo>
                    <a:close/>
                    <a:moveTo>
                      <a:pt x="809" y="122"/>
                    </a:moveTo>
                    <a:lnTo>
                      <a:pt x="809" y="114"/>
                    </a:lnTo>
                    <a:lnTo>
                      <a:pt x="807" y="107"/>
                    </a:lnTo>
                    <a:lnTo>
                      <a:pt x="805" y="101"/>
                    </a:lnTo>
                    <a:lnTo>
                      <a:pt x="801" y="96"/>
                    </a:lnTo>
                    <a:lnTo>
                      <a:pt x="796" y="93"/>
                    </a:lnTo>
                    <a:lnTo>
                      <a:pt x="792" y="90"/>
                    </a:lnTo>
                    <a:lnTo>
                      <a:pt x="787" y="88"/>
                    </a:lnTo>
                    <a:lnTo>
                      <a:pt x="781" y="88"/>
                    </a:lnTo>
                    <a:lnTo>
                      <a:pt x="774" y="88"/>
                    </a:lnTo>
                    <a:lnTo>
                      <a:pt x="769" y="90"/>
                    </a:lnTo>
                    <a:lnTo>
                      <a:pt x="764" y="93"/>
                    </a:lnTo>
                    <a:lnTo>
                      <a:pt x="760" y="97"/>
                    </a:lnTo>
                    <a:lnTo>
                      <a:pt x="757" y="102"/>
                    </a:lnTo>
                    <a:lnTo>
                      <a:pt x="753" y="108"/>
                    </a:lnTo>
                    <a:lnTo>
                      <a:pt x="752" y="115"/>
                    </a:lnTo>
                    <a:lnTo>
                      <a:pt x="752" y="122"/>
                    </a:lnTo>
                    <a:lnTo>
                      <a:pt x="809" y="122"/>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2"/>
              <p:cNvSpPr>
                <a:spLocks noEditPoints="1"/>
              </p:cNvSpPr>
              <p:nvPr/>
            </p:nvSpPr>
            <p:spPr bwMode="auto">
              <a:xfrm>
                <a:off x="8075613" y="2752725"/>
                <a:ext cx="136525" cy="25400"/>
              </a:xfrm>
              <a:custGeom>
                <a:avLst/>
                <a:gdLst/>
                <a:ahLst/>
                <a:cxnLst>
                  <a:cxn ang="0">
                    <a:pos x="158" y="34"/>
                  </a:cxn>
                  <a:cxn ang="0">
                    <a:pos x="123" y="113"/>
                  </a:cxn>
                  <a:cxn ang="0">
                    <a:pos x="81" y="132"/>
                  </a:cxn>
                  <a:cxn ang="0">
                    <a:pos x="102" y="86"/>
                  </a:cxn>
                  <a:cxn ang="0">
                    <a:pos x="119" y="48"/>
                  </a:cxn>
                  <a:cxn ang="0">
                    <a:pos x="320" y="176"/>
                  </a:cxn>
                  <a:cxn ang="0">
                    <a:pos x="221" y="200"/>
                  </a:cxn>
                  <a:cxn ang="0">
                    <a:pos x="193" y="107"/>
                  </a:cxn>
                  <a:cxn ang="0">
                    <a:pos x="249" y="55"/>
                  </a:cxn>
                  <a:cxn ang="0">
                    <a:pos x="320" y="96"/>
                  </a:cxn>
                  <a:cxn ang="0">
                    <a:pos x="249" y="178"/>
                  </a:cxn>
                  <a:cxn ang="0">
                    <a:pos x="287" y="111"/>
                  </a:cxn>
                  <a:cxn ang="0">
                    <a:pos x="235" y="99"/>
                  </a:cxn>
                  <a:cxn ang="0">
                    <a:pos x="433" y="86"/>
                  </a:cxn>
                  <a:cxn ang="0">
                    <a:pos x="536" y="64"/>
                  </a:cxn>
                  <a:cxn ang="0">
                    <a:pos x="562" y="206"/>
                  </a:cxn>
                  <a:cxn ang="0">
                    <a:pos x="480" y="209"/>
                  </a:cxn>
                  <a:cxn ang="0">
                    <a:pos x="429" y="149"/>
                  </a:cxn>
                  <a:cxn ang="0">
                    <a:pos x="516" y="105"/>
                  </a:cxn>
                  <a:cxn ang="0">
                    <a:pos x="474" y="88"/>
                  </a:cxn>
                  <a:cxn ang="0">
                    <a:pos x="464" y="158"/>
                  </a:cxn>
                  <a:cxn ang="0">
                    <a:pos x="500" y="178"/>
                  </a:cxn>
                  <a:cxn ang="0">
                    <a:pos x="631" y="149"/>
                  </a:cxn>
                  <a:cxn ang="0">
                    <a:pos x="638" y="209"/>
                  </a:cxn>
                  <a:cxn ang="0">
                    <a:pos x="593" y="89"/>
                  </a:cxn>
                  <a:cxn ang="0">
                    <a:pos x="684" y="38"/>
                  </a:cxn>
                  <a:cxn ang="0">
                    <a:pos x="774" y="76"/>
                  </a:cxn>
                  <a:cxn ang="0">
                    <a:pos x="871" y="67"/>
                  </a:cxn>
                  <a:cxn ang="0">
                    <a:pos x="902" y="148"/>
                  </a:cxn>
                  <a:cxn ang="0">
                    <a:pos x="843" y="208"/>
                  </a:cxn>
                  <a:cxn ang="0">
                    <a:pos x="755" y="154"/>
                  </a:cxn>
                  <a:cxn ang="0">
                    <a:pos x="835" y="177"/>
                  </a:cxn>
                  <a:cxn ang="0">
                    <a:pos x="848" y="93"/>
                  </a:cxn>
                  <a:cxn ang="0">
                    <a:pos x="1065" y="206"/>
                  </a:cxn>
                  <a:cxn ang="0">
                    <a:pos x="1010" y="85"/>
                  </a:cxn>
                  <a:cxn ang="0">
                    <a:pos x="972" y="119"/>
                  </a:cxn>
                  <a:cxn ang="0">
                    <a:pos x="996" y="58"/>
                  </a:cxn>
                  <a:cxn ang="0">
                    <a:pos x="1060" y="79"/>
                  </a:cxn>
                  <a:cxn ang="0">
                    <a:pos x="1148" y="180"/>
                  </a:cxn>
                  <a:cxn ang="0">
                    <a:pos x="1185" y="158"/>
                  </a:cxn>
                  <a:cxn ang="0">
                    <a:pos x="1097" y="110"/>
                  </a:cxn>
                  <a:cxn ang="0">
                    <a:pos x="1157" y="54"/>
                  </a:cxn>
                  <a:cxn ang="0">
                    <a:pos x="1180" y="90"/>
                  </a:cxn>
                  <a:cxn ang="0">
                    <a:pos x="1131" y="92"/>
                  </a:cxn>
                  <a:cxn ang="0">
                    <a:pos x="1219" y="137"/>
                  </a:cxn>
                  <a:cxn ang="0">
                    <a:pos x="1205" y="199"/>
                  </a:cxn>
                  <a:cxn ang="0">
                    <a:pos x="1118" y="200"/>
                  </a:cxn>
                  <a:cxn ang="0">
                    <a:pos x="1324" y="57"/>
                  </a:cxn>
                  <a:cxn ang="0">
                    <a:pos x="1387" y="80"/>
                  </a:cxn>
                  <a:cxn ang="0">
                    <a:pos x="1344" y="88"/>
                  </a:cxn>
                  <a:cxn ang="0">
                    <a:pos x="1301" y="103"/>
                  </a:cxn>
                  <a:cxn ang="0">
                    <a:pos x="1470" y="38"/>
                  </a:cxn>
                  <a:cxn ang="0">
                    <a:pos x="1557" y="65"/>
                  </a:cxn>
                  <a:cxn ang="0">
                    <a:pos x="1627" y="70"/>
                  </a:cxn>
                  <a:cxn ang="0">
                    <a:pos x="1647" y="157"/>
                  </a:cxn>
                  <a:cxn ang="0">
                    <a:pos x="1594" y="209"/>
                  </a:cxn>
                  <a:cxn ang="0">
                    <a:pos x="1507" y="58"/>
                  </a:cxn>
                  <a:cxn ang="0">
                    <a:pos x="1596" y="173"/>
                  </a:cxn>
                  <a:cxn ang="0">
                    <a:pos x="1585" y="86"/>
                  </a:cxn>
                </a:cxnLst>
                <a:rect l="0" t="0" r="r" b="b"/>
                <a:pathLst>
                  <a:path w="1649" h="264">
                    <a:moveTo>
                      <a:pt x="0" y="206"/>
                    </a:moveTo>
                    <a:lnTo>
                      <a:pt x="0" y="0"/>
                    </a:lnTo>
                    <a:lnTo>
                      <a:pt x="85" y="0"/>
                    </a:lnTo>
                    <a:lnTo>
                      <a:pt x="100" y="2"/>
                    </a:lnTo>
                    <a:lnTo>
                      <a:pt x="112" y="3"/>
                    </a:lnTo>
                    <a:lnTo>
                      <a:pt x="124" y="5"/>
                    </a:lnTo>
                    <a:lnTo>
                      <a:pt x="132" y="7"/>
                    </a:lnTo>
                    <a:lnTo>
                      <a:pt x="138" y="10"/>
                    </a:lnTo>
                    <a:lnTo>
                      <a:pt x="145" y="15"/>
                    </a:lnTo>
                    <a:lnTo>
                      <a:pt x="150" y="20"/>
                    </a:lnTo>
                    <a:lnTo>
                      <a:pt x="155" y="26"/>
                    </a:lnTo>
                    <a:lnTo>
                      <a:pt x="158" y="34"/>
                    </a:lnTo>
                    <a:lnTo>
                      <a:pt x="162" y="42"/>
                    </a:lnTo>
                    <a:lnTo>
                      <a:pt x="164" y="50"/>
                    </a:lnTo>
                    <a:lnTo>
                      <a:pt x="164" y="59"/>
                    </a:lnTo>
                    <a:lnTo>
                      <a:pt x="163" y="70"/>
                    </a:lnTo>
                    <a:lnTo>
                      <a:pt x="160" y="80"/>
                    </a:lnTo>
                    <a:lnTo>
                      <a:pt x="156" y="89"/>
                    </a:lnTo>
                    <a:lnTo>
                      <a:pt x="150" y="97"/>
                    </a:lnTo>
                    <a:lnTo>
                      <a:pt x="147" y="100"/>
                    </a:lnTo>
                    <a:lnTo>
                      <a:pt x="143" y="103"/>
                    </a:lnTo>
                    <a:lnTo>
                      <a:pt x="138" y="106"/>
                    </a:lnTo>
                    <a:lnTo>
                      <a:pt x="134" y="109"/>
                    </a:lnTo>
                    <a:lnTo>
                      <a:pt x="123" y="113"/>
                    </a:lnTo>
                    <a:lnTo>
                      <a:pt x="111" y="115"/>
                    </a:lnTo>
                    <a:lnTo>
                      <a:pt x="123" y="125"/>
                    </a:lnTo>
                    <a:lnTo>
                      <a:pt x="132" y="133"/>
                    </a:lnTo>
                    <a:lnTo>
                      <a:pt x="137" y="139"/>
                    </a:lnTo>
                    <a:lnTo>
                      <a:pt x="143" y="146"/>
                    </a:lnTo>
                    <a:lnTo>
                      <a:pt x="149" y="156"/>
                    </a:lnTo>
                    <a:lnTo>
                      <a:pt x="155" y="167"/>
                    </a:lnTo>
                    <a:lnTo>
                      <a:pt x="180" y="206"/>
                    </a:lnTo>
                    <a:lnTo>
                      <a:pt x="131" y="206"/>
                    </a:lnTo>
                    <a:lnTo>
                      <a:pt x="103" y="162"/>
                    </a:lnTo>
                    <a:lnTo>
                      <a:pt x="89" y="143"/>
                    </a:lnTo>
                    <a:lnTo>
                      <a:pt x="81" y="132"/>
                    </a:lnTo>
                    <a:lnTo>
                      <a:pt x="76" y="127"/>
                    </a:lnTo>
                    <a:lnTo>
                      <a:pt x="69" y="123"/>
                    </a:lnTo>
                    <a:lnTo>
                      <a:pt x="61" y="122"/>
                    </a:lnTo>
                    <a:lnTo>
                      <a:pt x="48" y="121"/>
                    </a:lnTo>
                    <a:lnTo>
                      <a:pt x="40" y="121"/>
                    </a:lnTo>
                    <a:lnTo>
                      <a:pt x="40" y="206"/>
                    </a:lnTo>
                    <a:lnTo>
                      <a:pt x="0" y="206"/>
                    </a:lnTo>
                    <a:close/>
                    <a:moveTo>
                      <a:pt x="40" y="88"/>
                    </a:moveTo>
                    <a:lnTo>
                      <a:pt x="70" y="88"/>
                    </a:lnTo>
                    <a:lnTo>
                      <a:pt x="83" y="88"/>
                    </a:lnTo>
                    <a:lnTo>
                      <a:pt x="93" y="87"/>
                    </a:lnTo>
                    <a:lnTo>
                      <a:pt x="102" y="86"/>
                    </a:lnTo>
                    <a:lnTo>
                      <a:pt x="107" y="85"/>
                    </a:lnTo>
                    <a:lnTo>
                      <a:pt x="110" y="84"/>
                    </a:lnTo>
                    <a:lnTo>
                      <a:pt x="113" y="82"/>
                    </a:lnTo>
                    <a:lnTo>
                      <a:pt x="115" y="79"/>
                    </a:lnTo>
                    <a:lnTo>
                      <a:pt x="118" y="77"/>
                    </a:lnTo>
                    <a:lnTo>
                      <a:pt x="120" y="73"/>
                    </a:lnTo>
                    <a:lnTo>
                      <a:pt x="121" y="70"/>
                    </a:lnTo>
                    <a:lnTo>
                      <a:pt x="122" y="66"/>
                    </a:lnTo>
                    <a:lnTo>
                      <a:pt x="122" y="61"/>
                    </a:lnTo>
                    <a:lnTo>
                      <a:pt x="122" y="56"/>
                    </a:lnTo>
                    <a:lnTo>
                      <a:pt x="121" y="52"/>
                    </a:lnTo>
                    <a:lnTo>
                      <a:pt x="119" y="48"/>
                    </a:lnTo>
                    <a:lnTo>
                      <a:pt x="116" y="45"/>
                    </a:lnTo>
                    <a:lnTo>
                      <a:pt x="113" y="42"/>
                    </a:lnTo>
                    <a:lnTo>
                      <a:pt x="110" y="39"/>
                    </a:lnTo>
                    <a:lnTo>
                      <a:pt x="106" y="38"/>
                    </a:lnTo>
                    <a:lnTo>
                      <a:pt x="102" y="37"/>
                    </a:lnTo>
                    <a:lnTo>
                      <a:pt x="91" y="36"/>
                    </a:lnTo>
                    <a:lnTo>
                      <a:pt x="71" y="36"/>
                    </a:lnTo>
                    <a:lnTo>
                      <a:pt x="40" y="36"/>
                    </a:lnTo>
                    <a:lnTo>
                      <a:pt x="40" y="88"/>
                    </a:lnTo>
                    <a:close/>
                    <a:moveTo>
                      <a:pt x="286" y="159"/>
                    </a:moveTo>
                    <a:lnTo>
                      <a:pt x="324" y="166"/>
                    </a:lnTo>
                    <a:lnTo>
                      <a:pt x="320" y="176"/>
                    </a:lnTo>
                    <a:lnTo>
                      <a:pt x="314" y="185"/>
                    </a:lnTo>
                    <a:lnTo>
                      <a:pt x="308" y="192"/>
                    </a:lnTo>
                    <a:lnTo>
                      <a:pt x="301" y="198"/>
                    </a:lnTo>
                    <a:lnTo>
                      <a:pt x="292" y="203"/>
                    </a:lnTo>
                    <a:lnTo>
                      <a:pt x="283" y="207"/>
                    </a:lnTo>
                    <a:lnTo>
                      <a:pt x="273" y="209"/>
                    </a:lnTo>
                    <a:lnTo>
                      <a:pt x="261" y="210"/>
                    </a:lnTo>
                    <a:lnTo>
                      <a:pt x="252" y="209"/>
                    </a:lnTo>
                    <a:lnTo>
                      <a:pt x="243" y="208"/>
                    </a:lnTo>
                    <a:lnTo>
                      <a:pt x="235" y="206"/>
                    </a:lnTo>
                    <a:lnTo>
                      <a:pt x="227" y="203"/>
                    </a:lnTo>
                    <a:lnTo>
                      <a:pt x="221" y="200"/>
                    </a:lnTo>
                    <a:lnTo>
                      <a:pt x="215" y="196"/>
                    </a:lnTo>
                    <a:lnTo>
                      <a:pt x="210" y="190"/>
                    </a:lnTo>
                    <a:lnTo>
                      <a:pt x="204" y="185"/>
                    </a:lnTo>
                    <a:lnTo>
                      <a:pt x="201" y="179"/>
                    </a:lnTo>
                    <a:lnTo>
                      <a:pt x="198" y="174"/>
                    </a:lnTo>
                    <a:lnTo>
                      <a:pt x="196" y="168"/>
                    </a:lnTo>
                    <a:lnTo>
                      <a:pt x="194" y="162"/>
                    </a:lnTo>
                    <a:lnTo>
                      <a:pt x="191" y="148"/>
                    </a:lnTo>
                    <a:lnTo>
                      <a:pt x="191" y="134"/>
                    </a:lnTo>
                    <a:lnTo>
                      <a:pt x="191" y="125"/>
                    </a:lnTo>
                    <a:lnTo>
                      <a:pt x="192" y="115"/>
                    </a:lnTo>
                    <a:lnTo>
                      <a:pt x="193" y="107"/>
                    </a:lnTo>
                    <a:lnTo>
                      <a:pt x="195" y="100"/>
                    </a:lnTo>
                    <a:lnTo>
                      <a:pt x="198" y="93"/>
                    </a:lnTo>
                    <a:lnTo>
                      <a:pt x="201" y="86"/>
                    </a:lnTo>
                    <a:lnTo>
                      <a:pt x="204" y="81"/>
                    </a:lnTo>
                    <a:lnTo>
                      <a:pt x="210" y="75"/>
                    </a:lnTo>
                    <a:lnTo>
                      <a:pt x="214" y="70"/>
                    </a:lnTo>
                    <a:lnTo>
                      <a:pt x="219" y="66"/>
                    </a:lnTo>
                    <a:lnTo>
                      <a:pt x="224" y="62"/>
                    </a:lnTo>
                    <a:lnTo>
                      <a:pt x="231" y="59"/>
                    </a:lnTo>
                    <a:lnTo>
                      <a:pt x="237" y="57"/>
                    </a:lnTo>
                    <a:lnTo>
                      <a:pt x="243" y="56"/>
                    </a:lnTo>
                    <a:lnTo>
                      <a:pt x="249" y="55"/>
                    </a:lnTo>
                    <a:lnTo>
                      <a:pt x="257" y="54"/>
                    </a:lnTo>
                    <a:lnTo>
                      <a:pt x="265" y="55"/>
                    </a:lnTo>
                    <a:lnTo>
                      <a:pt x="273" y="56"/>
                    </a:lnTo>
                    <a:lnTo>
                      <a:pt x="280" y="57"/>
                    </a:lnTo>
                    <a:lnTo>
                      <a:pt x="286" y="60"/>
                    </a:lnTo>
                    <a:lnTo>
                      <a:pt x="292" y="63"/>
                    </a:lnTo>
                    <a:lnTo>
                      <a:pt x="298" y="67"/>
                    </a:lnTo>
                    <a:lnTo>
                      <a:pt x="303" y="71"/>
                    </a:lnTo>
                    <a:lnTo>
                      <a:pt x="308" y="76"/>
                    </a:lnTo>
                    <a:lnTo>
                      <a:pt x="312" y="82"/>
                    </a:lnTo>
                    <a:lnTo>
                      <a:pt x="317" y="88"/>
                    </a:lnTo>
                    <a:lnTo>
                      <a:pt x="320" y="96"/>
                    </a:lnTo>
                    <a:lnTo>
                      <a:pt x="322" y="104"/>
                    </a:lnTo>
                    <a:lnTo>
                      <a:pt x="324" y="112"/>
                    </a:lnTo>
                    <a:lnTo>
                      <a:pt x="325" y="123"/>
                    </a:lnTo>
                    <a:lnTo>
                      <a:pt x="326" y="133"/>
                    </a:lnTo>
                    <a:lnTo>
                      <a:pt x="326" y="144"/>
                    </a:lnTo>
                    <a:lnTo>
                      <a:pt x="230" y="144"/>
                    </a:lnTo>
                    <a:lnTo>
                      <a:pt x="231" y="152"/>
                    </a:lnTo>
                    <a:lnTo>
                      <a:pt x="233" y="159"/>
                    </a:lnTo>
                    <a:lnTo>
                      <a:pt x="235" y="166"/>
                    </a:lnTo>
                    <a:lnTo>
                      <a:pt x="239" y="171"/>
                    </a:lnTo>
                    <a:lnTo>
                      <a:pt x="244" y="175"/>
                    </a:lnTo>
                    <a:lnTo>
                      <a:pt x="249" y="178"/>
                    </a:lnTo>
                    <a:lnTo>
                      <a:pt x="255" y="180"/>
                    </a:lnTo>
                    <a:lnTo>
                      <a:pt x="261" y="180"/>
                    </a:lnTo>
                    <a:lnTo>
                      <a:pt x="265" y="180"/>
                    </a:lnTo>
                    <a:lnTo>
                      <a:pt x="269" y="179"/>
                    </a:lnTo>
                    <a:lnTo>
                      <a:pt x="274" y="178"/>
                    </a:lnTo>
                    <a:lnTo>
                      <a:pt x="277" y="175"/>
                    </a:lnTo>
                    <a:lnTo>
                      <a:pt x="279" y="173"/>
                    </a:lnTo>
                    <a:lnTo>
                      <a:pt x="282" y="169"/>
                    </a:lnTo>
                    <a:lnTo>
                      <a:pt x="284" y="165"/>
                    </a:lnTo>
                    <a:lnTo>
                      <a:pt x="286" y="159"/>
                    </a:lnTo>
                    <a:close/>
                    <a:moveTo>
                      <a:pt x="288" y="120"/>
                    </a:moveTo>
                    <a:lnTo>
                      <a:pt x="287" y="111"/>
                    </a:lnTo>
                    <a:lnTo>
                      <a:pt x="285" y="104"/>
                    </a:lnTo>
                    <a:lnTo>
                      <a:pt x="283" y="98"/>
                    </a:lnTo>
                    <a:lnTo>
                      <a:pt x="279" y="93"/>
                    </a:lnTo>
                    <a:lnTo>
                      <a:pt x="275" y="89"/>
                    </a:lnTo>
                    <a:lnTo>
                      <a:pt x="270" y="86"/>
                    </a:lnTo>
                    <a:lnTo>
                      <a:pt x="265" y="85"/>
                    </a:lnTo>
                    <a:lnTo>
                      <a:pt x="259" y="84"/>
                    </a:lnTo>
                    <a:lnTo>
                      <a:pt x="254" y="85"/>
                    </a:lnTo>
                    <a:lnTo>
                      <a:pt x="247" y="87"/>
                    </a:lnTo>
                    <a:lnTo>
                      <a:pt x="243" y="89"/>
                    </a:lnTo>
                    <a:lnTo>
                      <a:pt x="239" y="94"/>
                    </a:lnTo>
                    <a:lnTo>
                      <a:pt x="235" y="99"/>
                    </a:lnTo>
                    <a:lnTo>
                      <a:pt x="233" y="105"/>
                    </a:lnTo>
                    <a:lnTo>
                      <a:pt x="231" y="111"/>
                    </a:lnTo>
                    <a:lnTo>
                      <a:pt x="231" y="120"/>
                    </a:lnTo>
                    <a:lnTo>
                      <a:pt x="288" y="120"/>
                    </a:lnTo>
                    <a:close/>
                    <a:moveTo>
                      <a:pt x="357" y="206"/>
                    </a:moveTo>
                    <a:lnTo>
                      <a:pt x="357" y="0"/>
                    </a:lnTo>
                    <a:lnTo>
                      <a:pt x="396" y="0"/>
                    </a:lnTo>
                    <a:lnTo>
                      <a:pt x="396" y="206"/>
                    </a:lnTo>
                    <a:lnTo>
                      <a:pt x="357" y="206"/>
                    </a:lnTo>
                    <a:close/>
                    <a:moveTo>
                      <a:pt x="464" y="103"/>
                    </a:moveTo>
                    <a:lnTo>
                      <a:pt x="429" y="96"/>
                    </a:lnTo>
                    <a:lnTo>
                      <a:pt x="433" y="86"/>
                    </a:lnTo>
                    <a:lnTo>
                      <a:pt x="437" y="78"/>
                    </a:lnTo>
                    <a:lnTo>
                      <a:pt x="442" y="70"/>
                    </a:lnTo>
                    <a:lnTo>
                      <a:pt x="450" y="65"/>
                    </a:lnTo>
                    <a:lnTo>
                      <a:pt x="457" y="60"/>
                    </a:lnTo>
                    <a:lnTo>
                      <a:pt x="467" y="57"/>
                    </a:lnTo>
                    <a:lnTo>
                      <a:pt x="479" y="55"/>
                    </a:lnTo>
                    <a:lnTo>
                      <a:pt x="491" y="54"/>
                    </a:lnTo>
                    <a:lnTo>
                      <a:pt x="504" y="55"/>
                    </a:lnTo>
                    <a:lnTo>
                      <a:pt x="514" y="56"/>
                    </a:lnTo>
                    <a:lnTo>
                      <a:pt x="523" y="58"/>
                    </a:lnTo>
                    <a:lnTo>
                      <a:pt x="530" y="60"/>
                    </a:lnTo>
                    <a:lnTo>
                      <a:pt x="536" y="64"/>
                    </a:lnTo>
                    <a:lnTo>
                      <a:pt x="541" y="68"/>
                    </a:lnTo>
                    <a:lnTo>
                      <a:pt x="545" y="72"/>
                    </a:lnTo>
                    <a:lnTo>
                      <a:pt x="548" y="76"/>
                    </a:lnTo>
                    <a:lnTo>
                      <a:pt x="550" y="82"/>
                    </a:lnTo>
                    <a:lnTo>
                      <a:pt x="552" y="90"/>
                    </a:lnTo>
                    <a:lnTo>
                      <a:pt x="552" y="99"/>
                    </a:lnTo>
                    <a:lnTo>
                      <a:pt x="553" y="111"/>
                    </a:lnTo>
                    <a:lnTo>
                      <a:pt x="552" y="158"/>
                    </a:lnTo>
                    <a:lnTo>
                      <a:pt x="553" y="175"/>
                    </a:lnTo>
                    <a:lnTo>
                      <a:pt x="554" y="187"/>
                    </a:lnTo>
                    <a:lnTo>
                      <a:pt x="557" y="196"/>
                    </a:lnTo>
                    <a:lnTo>
                      <a:pt x="562" y="206"/>
                    </a:lnTo>
                    <a:lnTo>
                      <a:pt x="523" y="206"/>
                    </a:lnTo>
                    <a:lnTo>
                      <a:pt x="522" y="202"/>
                    </a:lnTo>
                    <a:lnTo>
                      <a:pt x="520" y="195"/>
                    </a:lnTo>
                    <a:lnTo>
                      <a:pt x="519" y="192"/>
                    </a:lnTo>
                    <a:lnTo>
                      <a:pt x="519" y="190"/>
                    </a:lnTo>
                    <a:lnTo>
                      <a:pt x="513" y="195"/>
                    </a:lnTo>
                    <a:lnTo>
                      <a:pt x="508" y="199"/>
                    </a:lnTo>
                    <a:lnTo>
                      <a:pt x="503" y="202"/>
                    </a:lnTo>
                    <a:lnTo>
                      <a:pt x="498" y="205"/>
                    </a:lnTo>
                    <a:lnTo>
                      <a:pt x="491" y="207"/>
                    </a:lnTo>
                    <a:lnTo>
                      <a:pt x="485" y="208"/>
                    </a:lnTo>
                    <a:lnTo>
                      <a:pt x="480" y="209"/>
                    </a:lnTo>
                    <a:lnTo>
                      <a:pt x="474" y="210"/>
                    </a:lnTo>
                    <a:lnTo>
                      <a:pt x="463" y="209"/>
                    </a:lnTo>
                    <a:lnTo>
                      <a:pt x="454" y="207"/>
                    </a:lnTo>
                    <a:lnTo>
                      <a:pt x="445" y="203"/>
                    </a:lnTo>
                    <a:lnTo>
                      <a:pt x="438" y="197"/>
                    </a:lnTo>
                    <a:lnTo>
                      <a:pt x="433" y="191"/>
                    </a:lnTo>
                    <a:lnTo>
                      <a:pt x="429" y="183"/>
                    </a:lnTo>
                    <a:lnTo>
                      <a:pt x="425" y="175"/>
                    </a:lnTo>
                    <a:lnTo>
                      <a:pt x="425" y="166"/>
                    </a:lnTo>
                    <a:lnTo>
                      <a:pt x="425" y="160"/>
                    </a:lnTo>
                    <a:lnTo>
                      <a:pt x="426" y="154"/>
                    </a:lnTo>
                    <a:lnTo>
                      <a:pt x="429" y="149"/>
                    </a:lnTo>
                    <a:lnTo>
                      <a:pt x="431" y="144"/>
                    </a:lnTo>
                    <a:lnTo>
                      <a:pt x="434" y="139"/>
                    </a:lnTo>
                    <a:lnTo>
                      <a:pt x="438" y="135"/>
                    </a:lnTo>
                    <a:lnTo>
                      <a:pt x="442" y="132"/>
                    </a:lnTo>
                    <a:lnTo>
                      <a:pt x="447" y="129"/>
                    </a:lnTo>
                    <a:lnTo>
                      <a:pt x="460" y="124"/>
                    </a:lnTo>
                    <a:lnTo>
                      <a:pt x="478" y="120"/>
                    </a:lnTo>
                    <a:lnTo>
                      <a:pt x="490" y="117"/>
                    </a:lnTo>
                    <a:lnTo>
                      <a:pt x="501" y="114"/>
                    </a:lnTo>
                    <a:lnTo>
                      <a:pt x="509" y="111"/>
                    </a:lnTo>
                    <a:lnTo>
                      <a:pt x="516" y="109"/>
                    </a:lnTo>
                    <a:lnTo>
                      <a:pt x="516" y="105"/>
                    </a:lnTo>
                    <a:lnTo>
                      <a:pt x="514" y="100"/>
                    </a:lnTo>
                    <a:lnTo>
                      <a:pt x="513" y="95"/>
                    </a:lnTo>
                    <a:lnTo>
                      <a:pt x="512" y="92"/>
                    </a:lnTo>
                    <a:lnTo>
                      <a:pt x="510" y="89"/>
                    </a:lnTo>
                    <a:lnTo>
                      <a:pt x="506" y="87"/>
                    </a:lnTo>
                    <a:lnTo>
                      <a:pt x="502" y="85"/>
                    </a:lnTo>
                    <a:lnTo>
                      <a:pt x="497" y="84"/>
                    </a:lnTo>
                    <a:lnTo>
                      <a:pt x="489" y="84"/>
                    </a:lnTo>
                    <a:lnTo>
                      <a:pt x="484" y="84"/>
                    </a:lnTo>
                    <a:lnTo>
                      <a:pt x="480" y="85"/>
                    </a:lnTo>
                    <a:lnTo>
                      <a:pt x="477" y="87"/>
                    </a:lnTo>
                    <a:lnTo>
                      <a:pt x="474" y="88"/>
                    </a:lnTo>
                    <a:lnTo>
                      <a:pt x="470" y="91"/>
                    </a:lnTo>
                    <a:lnTo>
                      <a:pt x="468" y="94"/>
                    </a:lnTo>
                    <a:lnTo>
                      <a:pt x="466" y="98"/>
                    </a:lnTo>
                    <a:lnTo>
                      <a:pt x="464" y="103"/>
                    </a:lnTo>
                    <a:close/>
                    <a:moveTo>
                      <a:pt x="516" y="135"/>
                    </a:moveTo>
                    <a:lnTo>
                      <a:pt x="506" y="138"/>
                    </a:lnTo>
                    <a:lnTo>
                      <a:pt x="491" y="141"/>
                    </a:lnTo>
                    <a:lnTo>
                      <a:pt x="479" y="145"/>
                    </a:lnTo>
                    <a:lnTo>
                      <a:pt x="470" y="148"/>
                    </a:lnTo>
                    <a:lnTo>
                      <a:pt x="467" y="151"/>
                    </a:lnTo>
                    <a:lnTo>
                      <a:pt x="465" y="154"/>
                    </a:lnTo>
                    <a:lnTo>
                      <a:pt x="464" y="158"/>
                    </a:lnTo>
                    <a:lnTo>
                      <a:pt x="463" y="162"/>
                    </a:lnTo>
                    <a:lnTo>
                      <a:pt x="464" y="166"/>
                    </a:lnTo>
                    <a:lnTo>
                      <a:pt x="465" y="170"/>
                    </a:lnTo>
                    <a:lnTo>
                      <a:pt x="467" y="173"/>
                    </a:lnTo>
                    <a:lnTo>
                      <a:pt x="469" y="176"/>
                    </a:lnTo>
                    <a:lnTo>
                      <a:pt x="473" y="179"/>
                    </a:lnTo>
                    <a:lnTo>
                      <a:pt x="477" y="181"/>
                    </a:lnTo>
                    <a:lnTo>
                      <a:pt x="480" y="182"/>
                    </a:lnTo>
                    <a:lnTo>
                      <a:pt x="485" y="182"/>
                    </a:lnTo>
                    <a:lnTo>
                      <a:pt x="490" y="182"/>
                    </a:lnTo>
                    <a:lnTo>
                      <a:pt x="495" y="180"/>
                    </a:lnTo>
                    <a:lnTo>
                      <a:pt x="500" y="178"/>
                    </a:lnTo>
                    <a:lnTo>
                      <a:pt x="505" y="175"/>
                    </a:lnTo>
                    <a:lnTo>
                      <a:pt x="508" y="172"/>
                    </a:lnTo>
                    <a:lnTo>
                      <a:pt x="510" y="169"/>
                    </a:lnTo>
                    <a:lnTo>
                      <a:pt x="512" y="166"/>
                    </a:lnTo>
                    <a:lnTo>
                      <a:pt x="513" y="162"/>
                    </a:lnTo>
                    <a:lnTo>
                      <a:pt x="514" y="155"/>
                    </a:lnTo>
                    <a:lnTo>
                      <a:pt x="516" y="143"/>
                    </a:lnTo>
                    <a:lnTo>
                      <a:pt x="516" y="135"/>
                    </a:lnTo>
                    <a:close/>
                    <a:moveTo>
                      <a:pt x="658" y="58"/>
                    </a:moveTo>
                    <a:lnTo>
                      <a:pt x="658" y="89"/>
                    </a:lnTo>
                    <a:lnTo>
                      <a:pt x="631" y="89"/>
                    </a:lnTo>
                    <a:lnTo>
                      <a:pt x="631" y="149"/>
                    </a:lnTo>
                    <a:lnTo>
                      <a:pt x="632" y="164"/>
                    </a:lnTo>
                    <a:lnTo>
                      <a:pt x="632" y="170"/>
                    </a:lnTo>
                    <a:lnTo>
                      <a:pt x="633" y="173"/>
                    </a:lnTo>
                    <a:lnTo>
                      <a:pt x="635" y="175"/>
                    </a:lnTo>
                    <a:lnTo>
                      <a:pt x="638" y="177"/>
                    </a:lnTo>
                    <a:lnTo>
                      <a:pt x="642" y="177"/>
                    </a:lnTo>
                    <a:lnTo>
                      <a:pt x="649" y="176"/>
                    </a:lnTo>
                    <a:lnTo>
                      <a:pt x="657" y="174"/>
                    </a:lnTo>
                    <a:lnTo>
                      <a:pt x="661" y="204"/>
                    </a:lnTo>
                    <a:lnTo>
                      <a:pt x="654" y="206"/>
                    </a:lnTo>
                    <a:lnTo>
                      <a:pt x="646" y="208"/>
                    </a:lnTo>
                    <a:lnTo>
                      <a:pt x="638" y="209"/>
                    </a:lnTo>
                    <a:lnTo>
                      <a:pt x="631" y="210"/>
                    </a:lnTo>
                    <a:lnTo>
                      <a:pt x="620" y="209"/>
                    </a:lnTo>
                    <a:lnTo>
                      <a:pt x="612" y="206"/>
                    </a:lnTo>
                    <a:lnTo>
                      <a:pt x="608" y="204"/>
                    </a:lnTo>
                    <a:lnTo>
                      <a:pt x="605" y="202"/>
                    </a:lnTo>
                    <a:lnTo>
                      <a:pt x="601" y="200"/>
                    </a:lnTo>
                    <a:lnTo>
                      <a:pt x="599" y="197"/>
                    </a:lnTo>
                    <a:lnTo>
                      <a:pt x="596" y="190"/>
                    </a:lnTo>
                    <a:lnTo>
                      <a:pt x="594" y="182"/>
                    </a:lnTo>
                    <a:lnTo>
                      <a:pt x="593" y="171"/>
                    </a:lnTo>
                    <a:lnTo>
                      <a:pt x="593" y="154"/>
                    </a:lnTo>
                    <a:lnTo>
                      <a:pt x="593" y="89"/>
                    </a:lnTo>
                    <a:lnTo>
                      <a:pt x="575" y="89"/>
                    </a:lnTo>
                    <a:lnTo>
                      <a:pt x="575" y="58"/>
                    </a:lnTo>
                    <a:lnTo>
                      <a:pt x="593" y="58"/>
                    </a:lnTo>
                    <a:lnTo>
                      <a:pt x="593" y="28"/>
                    </a:lnTo>
                    <a:lnTo>
                      <a:pt x="631" y="5"/>
                    </a:lnTo>
                    <a:lnTo>
                      <a:pt x="631" y="58"/>
                    </a:lnTo>
                    <a:lnTo>
                      <a:pt x="658" y="58"/>
                    </a:lnTo>
                    <a:close/>
                    <a:moveTo>
                      <a:pt x="684" y="38"/>
                    </a:moveTo>
                    <a:lnTo>
                      <a:pt x="684" y="0"/>
                    </a:lnTo>
                    <a:lnTo>
                      <a:pt x="723" y="0"/>
                    </a:lnTo>
                    <a:lnTo>
                      <a:pt x="723" y="38"/>
                    </a:lnTo>
                    <a:lnTo>
                      <a:pt x="684" y="38"/>
                    </a:lnTo>
                    <a:close/>
                    <a:moveTo>
                      <a:pt x="684" y="206"/>
                    </a:moveTo>
                    <a:lnTo>
                      <a:pt x="684" y="58"/>
                    </a:lnTo>
                    <a:lnTo>
                      <a:pt x="723" y="58"/>
                    </a:lnTo>
                    <a:lnTo>
                      <a:pt x="723" y="206"/>
                    </a:lnTo>
                    <a:lnTo>
                      <a:pt x="684" y="206"/>
                    </a:lnTo>
                    <a:close/>
                    <a:moveTo>
                      <a:pt x="753" y="130"/>
                    </a:moveTo>
                    <a:lnTo>
                      <a:pt x="753" y="121"/>
                    </a:lnTo>
                    <a:lnTo>
                      <a:pt x="755" y="110"/>
                    </a:lnTo>
                    <a:lnTo>
                      <a:pt x="759" y="101"/>
                    </a:lnTo>
                    <a:lnTo>
                      <a:pt x="763" y="92"/>
                    </a:lnTo>
                    <a:lnTo>
                      <a:pt x="768" y="83"/>
                    </a:lnTo>
                    <a:lnTo>
                      <a:pt x="774" y="76"/>
                    </a:lnTo>
                    <a:lnTo>
                      <a:pt x="782" y="69"/>
                    </a:lnTo>
                    <a:lnTo>
                      <a:pt x="789" y="64"/>
                    </a:lnTo>
                    <a:lnTo>
                      <a:pt x="798" y="60"/>
                    </a:lnTo>
                    <a:lnTo>
                      <a:pt x="808" y="57"/>
                    </a:lnTo>
                    <a:lnTo>
                      <a:pt x="817" y="55"/>
                    </a:lnTo>
                    <a:lnTo>
                      <a:pt x="828" y="54"/>
                    </a:lnTo>
                    <a:lnTo>
                      <a:pt x="836" y="55"/>
                    </a:lnTo>
                    <a:lnTo>
                      <a:pt x="843" y="56"/>
                    </a:lnTo>
                    <a:lnTo>
                      <a:pt x="851" y="57"/>
                    </a:lnTo>
                    <a:lnTo>
                      <a:pt x="858" y="60"/>
                    </a:lnTo>
                    <a:lnTo>
                      <a:pt x="864" y="63"/>
                    </a:lnTo>
                    <a:lnTo>
                      <a:pt x="871" y="67"/>
                    </a:lnTo>
                    <a:lnTo>
                      <a:pt x="877" y="71"/>
                    </a:lnTo>
                    <a:lnTo>
                      <a:pt x="882" y="76"/>
                    </a:lnTo>
                    <a:lnTo>
                      <a:pt x="886" y="82"/>
                    </a:lnTo>
                    <a:lnTo>
                      <a:pt x="892" y="88"/>
                    </a:lnTo>
                    <a:lnTo>
                      <a:pt x="895" y="94"/>
                    </a:lnTo>
                    <a:lnTo>
                      <a:pt x="898" y="101"/>
                    </a:lnTo>
                    <a:lnTo>
                      <a:pt x="900" y="108"/>
                    </a:lnTo>
                    <a:lnTo>
                      <a:pt x="902" y="115"/>
                    </a:lnTo>
                    <a:lnTo>
                      <a:pt x="903" y="124"/>
                    </a:lnTo>
                    <a:lnTo>
                      <a:pt x="903" y="132"/>
                    </a:lnTo>
                    <a:lnTo>
                      <a:pt x="903" y="140"/>
                    </a:lnTo>
                    <a:lnTo>
                      <a:pt x="902" y="148"/>
                    </a:lnTo>
                    <a:lnTo>
                      <a:pt x="900" y="156"/>
                    </a:lnTo>
                    <a:lnTo>
                      <a:pt x="898" y="163"/>
                    </a:lnTo>
                    <a:lnTo>
                      <a:pt x="895" y="170"/>
                    </a:lnTo>
                    <a:lnTo>
                      <a:pt x="890" y="176"/>
                    </a:lnTo>
                    <a:lnTo>
                      <a:pt x="886" y="182"/>
                    </a:lnTo>
                    <a:lnTo>
                      <a:pt x="882" y="188"/>
                    </a:lnTo>
                    <a:lnTo>
                      <a:pt x="876" y="193"/>
                    </a:lnTo>
                    <a:lnTo>
                      <a:pt x="871" y="197"/>
                    </a:lnTo>
                    <a:lnTo>
                      <a:pt x="864" y="201"/>
                    </a:lnTo>
                    <a:lnTo>
                      <a:pt x="858" y="204"/>
                    </a:lnTo>
                    <a:lnTo>
                      <a:pt x="851" y="207"/>
                    </a:lnTo>
                    <a:lnTo>
                      <a:pt x="843" y="208"/>
                    </a:lnTo>
                    <a:lnTo>
                      <a:pt x="836" y="209"/>
                    </a:lnTo>
                    <a:lnTo>
                      <a:pt x="828" y="210"/>
                    </a:lnTo>
                    <a:lnTo>
                      <a:pt x="818" y="209"/>
                    </a:lnTo>
                    <a:lnTo>
                      <a:pt x="809" y="207"/>
                    </a:lnTo>
                    <a:lnTo>
                      <a:pt x="799" y="205"/>
                    </a:lnTo>
                    <a:lnTo>
                      <a:pt x="790" y="201"/>
                    </a:lnTo>
                    <a:lnTo>
                      <a:pt x="782" y="195"/>
                    </a:lnTo>
                    <a:lnTo>
                      <a:pt x="774" y="189"/>
                    </a:lnTo>
                    <a:lnTo>
                      <a:pt x="768" y="182"/>
                    </a:lnTo>
                    <a:lnTo>
                      <a:pt x="763" y="174"/>
                    </a:lnTo>
                    <a:lnTo>
                      <a:pt x="759" y="164"/>
                    </a:lnTo>
                    <a:lnTo>
                      <a:pt x="755" y="154"/>
                    </a:lnTo>
                    <a:lnTo>
                      <a:pt x="753" y="143"/>
                    </a:lnTo>
                    <a:lnTo>
                      <a:pt x="753" y="130"/>
                    </a:lnTo>
                    <a:close/>
                    <a:moveTo>
                      <a:pt x="792" y="132"/>
                    </a:moveTo>
                    <a:lnTo>
                      <a:pt x="793" y="143"/>
                    </a:lnTo>
                    <a:lnTo>
                      <a:pt x="795" y="152"/>
                    </a:lnTo>
                    <a:lnTo>
                      <a:pt x="798" y="160"/>
                    </a:lnTo>
                    <a:lnTo>
                      <a:pt x="803" y="166"/>
                    </a:lnTo>
                    <a:lnTo>
                      <a:pt x="808" y="171"/>
                    </a:lnTo>
                    <a:lnTo>
                      <a:pt x="814" y="175"/>
                    </a:lnTo>
                    <a:lnTo>
                      <a:pt x="820" y="177"/>
                    </a:lnTo>
                    <a:lnTo>
                      <a:pt x="828" y="178"/>
                    </a:lnTo>
                    <a:lnTo>
                      <a:pt x="835" y="177"/>
                    </a:lnTo>
                    <a:lnTo>
                      <a:pt x="842" y="175"/>
                    </a:lnTo>
                    <a:lnTo>
                      <a:pt x="848" y="171"/>
                    </a:lnTo>
                    <a:lnTo>
                      <a:pt x="853" y="166"/>
                    </a:lnTo>
                    <a:lnTo>
                      <a:pt x="858" y="160"/>
                    </a:lnTo>
                    <a:lnTo>
                      <a:pt x="861" y="152"/>
                    </a:lnTo>
                    <a:lnTo>
                      <a:pt x="863" y="143"/>
                    </a:lnTo>
                    <a:lnTo>
                      <a:pt x="863" y="132"/>
                    </a:lnTo>
                    <a:lnTo>
                      <a:pt x="863" y="122"/>
                    </a:lnTo>
                    <a:lnTo>
                      <a:pt x="861" y="112"/>
                    </a:lnTo>
                    <a:lnTo>
                      <a:pt x="858" y="104"/>
                    </a:lnTo>
                    <a:lnTo>
                      <a:pt x="853" y="98"/>
                    </a:lnTo>
                    <a:lnTo>
                      <a:pt x="848" y="93"/>
                    </a:lnTo>
                    <a:lnTo>
                      <a:pt x="842" y="89"/>
                    </a:lnTo>
                    <a:lnTo>
                      <a:pt x="835" y="87"/>
                    </a:lnTo>
                    <a:lnTo>
                      <a:pt x="828" y="86"/>
                    </a:lnTo>
                    <a:lnTo>
                      <a:pt x="820" y="87"/>
                    </a:lnTo>
                    <a:lnTo>
                      <a:pt x="814" y="89"/>
                    </a:lnTo>
                    <a:lnTo>
                      <a:pt x="808" y="93"/>
                    </a:lnTo>
                    <a:lnTo>
                      <a:pt x="803" y="98"/>
                    </a:lnTo>
                    <a:lnTo>
                      <a:pt x="798" y="104"/>
                    </a:lnTo>
                    <a:lnTo>
                      <a:pt x="795" y="112"/>
                    </a:lnTo>
                    <a:lnTo>
                      <a:pt x="793" y="122"/>
                    </a:lnTo>
                    <a:lnTo>
                      <a:pt x="792" y="132"/>
                    </a:lnTo>
                    <a:close/>
                    <a:moveTo>
                      <a:pt x="1065" y="206"/>
                    </a:moveTo>
                    <a:lnTo>
                      <a:pt x="1027" y="206"/>
                    </a:lnTo>
                    <a:lnTo>
                      <a:pt x="1027" y="131"/>
                    </a:lnTo>
                    <a:lnTo>
                      <a:pt x="1027" y="120"/>
                    </a:lnTo>
                    <a:lnTo>
                      <a:pt x="1026" y="110"/>
                    </a:lnTo>
                    <a:lnTo>
                      <a:pt x="1026" y="104"/>
                    </a:lnTo>
                    <a:lnTo>
                      <a:pt x="1025" y="99"/>
                    </a:lnTo>
                    <a:lnTo>
                      <a:pt x="1022" y="96"/>
                    </a:lnTo>
                    <a:lnTo>
                      <a:pt x="1021" y="93"/>
                    </a:lnTo>
                    <a:lnTo>
                      <a:pt x="1018" y="90"/>
                    </a:lnTo>
                    <a:lnTo>
                      <a:pt x="1016" y="88"/>
                    </a:lnTo>
                    <a:lnTo>
                      <a:pt x="1013" y="86"/>
                    </a:lnTo>
                    <a:lnTo>
                      <a:pt x="1010" y="85"/>
                    </a:lnTo>
                    <a:lnTo>
                      <a:pt x="1007" y="84"/>
                    </a:lnTo>
                    <a:lnTo>
                      <a:pt x="1003" y="84"/>
                    </a:lnTo>
                    <a:lnTo>
                      <a:pt x="998" y="85"/>
                    </a:lnTo>
                    <a:lnTo>
                      <a:pt x="993" y="86"/>
                    </a:lnTo>
                    <a:lnTo>
                      <a:pt x="989" y="87"/>
                    </a:lnTo>
                    <a:lnTo>
                      <a:pt x="985" y="90"/>
                    </a:lnTo>
                    <a:lnTo>
                      <a:pt x="982" y="93"/>
                    </a:lnTo>
                    <a:lnTo>
                      <a:pt x="978" y="96"/>
                    </a:lnTo>
                    <a:lnTo>
                      <a:pt x="975" y="100"/>
                    </a:lnTo>
                    <a:lnTo>
                      <a:pt x="974" y="104"/>
                    </a:lnTo>
                    <a:lnTo>
                      <a:pt x="973" y="110"/>
                    </a:lnTo>
                    <a:lnTo>
                      <a:pt x="972" y="119"/>
                    </a:lnTo>
                    <a:lnTo>
                      <a:pt x="971" y="128"/>
                    </a:lnTo>
                    <a:lnTo>
                      <a:pt x="971" y="139"/>
                    </a:lnTo>
                    <a:lnTo>
                      <a:pt x="971" y="206"/>
                    </a:lnTo>
                    <a:lnTo>
                      <a:pt x="932" y="206"/>
                    </a:lnTo>
                    <a:lnTo>
                      <a:pt x="932" y="58"/>
                    </a:lnTo>
                    <a:lnTo>
                      <a:pt x="968" y="58"/>
                    </a:lnTo>
                    <a:lnTo>
                      <a:pt x="968" y="79"/>
                    </a:lnTo>
                    <a:lnTo>
                      <a:pt x="973" y="73"/>
                    </a:lnTo>
                    <a:lnTo>
                      <a:pt x="978" y="68"/>
                    </a:lnTo>
                    <a:lnTo>
                      <a:pt x="984" y="64"/>
                    </a:lnTo>
                    <a:lnTo>
                      <a:pt x="990" y="61"/>
                    </a:lnTo>
                    <a:lnTo>
                      <a:pt x="996" y="58"/>
                    </a:lnTo>
                    <a:lnTo>
                      <a:pt x="1003" y="56"/>
                    </a:lnTo>
                    <a:lnTo>
                      <a:pt x="1009" y="55"/>
                    </a:lnTo>
                    <a:lnTo>
                      <a:pt x="1016" y="54"/>
                    </a:lnTo>
                    <a:lnTo>
                      <a:pt x="1022" y="55"/>
                    </a:lnTo>
                    <a:lnTo>
                      <a:pt x="1029" y="55"/>
                    </a:lnTo>
                    <a:lnTo>
                      <a:pt x="1034" y="57"/>
                    </a:lnTo>
                    <a:lnTo>
                      <a:pt x="1039" y="59"/>
                    </a:lnTo>
                    <a:lnTo>
                      <a:pt x="1044" y="61"/>
                    </a:lnTo>
                    <a:lnTo>
                      <a:pt x="1049" y="64"/>
                    </a:lnTo>
                    <a:lnTo>
                      <a:pt x="1053" y="67"/>
                    </a:lnTo>
                    <a:lnTo>
                      <a:pt x="1055" y="71"/>
                    </a:lnTo>
                    <a:lnTo>
                      <a:pt x="1060" y="79"/>
                    </a:lnTo>
                    <a:lnTo>
                      <a:pt x="1063" y="87"/>
                    </a:lnTo>
                    <a:lnTo>
                      <a:pt x="1064" y="98"/>
                    </a:lnTo>
                    <a:lnTo>
                      <a:pt x="1065" y="114"/>
                    </a:lnTo>
                    <a:lnTo>
                      <a:pt x="1065" y="206"/>
                    </a:lnTo>
                    <a:close/>
                    <a:moveTo>
                      <a:pt x="1091" y="164"/>
                    </a:moveTo>
                    <a:lnTo>
                      <a:pt x="1129" y="158"/>
                    </a:lnTo>
                    <a:lnTo>
                      <a:pt x="1130" y="164"/>
                    </a:lnTo>
                    <a:lnTo>
                      <a:pt x="1132" y="168"/>
                    </a:lnTo>
                    <a:lnTo>
                      <a:pt x="1136" y="172"/>
                    </a:lnTo>
                    <a:lnTo>
                      <a:pt x="1139" y="176"/>
                    </a:lnTo>
                    <a:lnTo>
                      <a:pt x="1143" y="178"/>
                    </a:lnTo>
                    <a:lnTo>
                      <a:pt x="1148" y="180"/>
                    </a:lnTo>
                    <a:lnTo>
                      <a:pt x="1153" y="181"/>
                    </a:lnTo>
                    <a:lnTo>
                      <a:pt x="1160" y="181"/>
                    </a:lnTo>
                    <a:lnTo>
                      <a:pt x="1167" y="181"/>
                    </a:lnTo>
                    <a:lnTo>
                      <a:pt x="1173" y="180"/>
                    </a:lnTo>
                    <a:lnTo>
                      <a:pt x="1179" y="178"/>
                    </a:lnTo>
                    <a:lnTo>
                      <a:pt x="1183" y="176"/>
                    </a:lnTo>
                    <a:lnTo>
                      <a:pt x="1185" y="174"/>
                    </a:lnTo>
                    <a:lnTo>
                      <a:pt x="1186" y="171"/>
                    </a:lnTo>
                    <a:lnTo>
                      <a:pt x="1187" y="169"/>
                    </a:lnTo>
                    <a:lnTo>
                      <a:pt x="1188" y="165"/>
                    </a:lnTo>
                    <a:lnTo>
                      <a:pt x="1187" y="161"/>
                    </a:lnTo>
                    <a:lnTo>
                      <a:pt x="1185" y="158"/>
                    </a:lnTo>
                    <a:lnTo>
                      <a:pt x="1181" y="155"/>
                    </a:lnTo>
                    <a:lnTo>
                      <a:pt x="1172" y="153"/>
                    </a:lnTo>
                    <a:lnTo>
                      <a:pt x="1151" y="148"/>
                    </a:lnTo>
                    <a:lnTo>
                      <a:pt x="1135" y="143"/>
                    </a:lnTo>
                    <a:lnTo>
                      <a:pt x="1121" y="138"/>
                    </a:lnTo>
                    <a:lnTo>
                      <a:pt x="1113" y="134"/>
                    </a:lnTo>
                    <a:lnTo>
                      <a:pt x="1109" y="131"/>
                    </a:lnTo>
                    <a:lnTo>
                      <a:pt x="1105" y="127"/>
                    </a:lnTo>
                    <a:lnTo>
                      <a:pt x="1102" y="124"/>
                    </a:lnTo>
                    <a:lnTo>
                      <a:pt x="1100" y="120"/>
                    </a:lnTo>
                    <a:lnTo>
                      <a:pt x="1098" y="114"/>
                    </a:lnTo>
                    <a:lnTo>
                      <a:pt x="1097" y="110"/>
                    </a:lnTo>
                    <a:lnTo>
                      <a:pt x="1096" y="105"/>
                    </a:lnTo>
                    <a:lnTo>
                      <a:pt x="1096" y="100"/>
                    </a:lnTo>
                    <a:lnTo>
                      <a:pt x="1097" y="90"/>
                    </a:lnTo>
                    <a:lnTo>
                      <a:pt x="1100" y="82"/>
                    </a:lnTo>
                    <a:lnTo>
                      <a:pt x="1104" y="74"/>
                    </a:lnTo>
                    <a:lnTo>
                      <a:pt x="1110" y="67"/>
                    </a:lnTo>
                    <a:lnTo>
                      <a:pt x="1115" y="64"/>
                    </a:lnTo>
                    <a:lnTo>
                      <a:pt x="1119" y="62"/>
                    </a:lnTo>
                    <a:lnTo>
                      <a:pt x="1124" y="59"/>
                    </a:lnTo>
                    <a:lnTo>
                      <a:pt x="1129" y="58"/>
                    </a:lnTo>
                    <a:lnTo>
                      <a:pt x="1142" y="55"/>
                    </a:lnTo>
                    <a:lnTo>
                      <a:pt x="1157" y="54"/>
                    </a:lnTo>
                    <a:lnTo>
                      <a:pt x="1171" y="55"/>
                    </a:lnTo>
                    <a:lnTo>
                      <a:pt x="1183" y="57"/>
                    </a:lnTo>
                    <a:lnTo>
                      <a:pt x="1193" y="60"/>
                    </a:lnTo>
                    <a:lnTo>
                      <a:pt x="1202" y="64"/>
                    </a:lnTo>
                    <a:lnTo>
                      <a:pt x="1208" y="70"/>
                    </a:lnTo>
                    <a:lnTo>
                      <a:pt x="1213" y="76"/>
                    </a:lnTo>
                    <a:lnTo>
                      <a:pt x="1218" y="84"/>
                    </a:lnTo>
                    <a:lnTo>
                      <a:pt x="1221" y="93"/>
                    </a:lnTo>
                    <a:lnTo>
                      <a:pt x="1185" y="100"/>
                    </a:lnTo>
                    <a:lnTo>
                      <a:pt x="1184" y="96"/>
                    </a:lnTo>
                    <a:lnTo>
                      <a:pt x="1182" y="93"/>
                    </a:lnTo>
                    <a:lnTo>
                      <a:pt x="1180" y="90"/>
                    </a:lnTo>
                    <a:lnTo>
                      <a:pt x="1176" y="87"/>
                    </a:lnTo>
                    <a:lnTo>
                      <a:pt x="1172" y="85"/>
                    </a:lnTo>
                    <a:lnTo>
                      <a:pt x="1168" y="84"/>
                    </a:lnTo>
                    <a:lnTo>
                      <a:pt x="1163" y="83"/>
                    </a:lnTo>
                    <a:lnTo>
                      <a:pt x="1158" y="82"/>
                    </a:lnTo>
                    <a:lnTo>
                      <a:pt x="1150" y="83"/>
                    </a:lnTo>
                    <a:lnTo>
                      <a:pt x="1145" y="83"/>
                    </a:lnTo>
                    <a:lnTo>
                      <a:pt x="1140" y="85"/>
                    </a:lnTo>
                    <a:lnTo>
                      <a:pt x="1136" y="87"/>
                    </a:lnTo>
                    <a:lnTo>
                      <a:pt x="1133" y="88"/>
                    </a:lnTo>
                    <a:lnTo>
                      <a:pt x="1132" y="90"/>
                    </a:lnTo>
                    <a:lnTo>
                      <a:pt x="1131" y="92"/>
                    </a:lnTo>
                    <a:lnTo>
                      <a:pt x="1131" y="95"/>
                    </a:lnTo>
                    <a:lnTo>
                      <a:pt x="1132" y="98"/>
                    </a:lnTo>
                    <a:lnTo>
                      <a:pt x="1136" y="102"/>
                    </a:lnTo>
                    <a:lnTo>
                      <a:pt x="1140" y="104"/>
                    </a:lnTo>
                    <a:lnTo>
                      <a:pt x="1147" y="106"/>
                    </a:lnTo>
                    <a:lnTo>
                      <a:pt x="1158" y="109"/>
                    </a:lnTo>
                    <a:lnTo>
                      <a:pt x="1171" y="113"/>
                    </a:lnTo>
                    <a:lnTo>
                      <a:pt x="1186" y="117"/>
                    </a:lnTo>
                    <a:lnTo>
                      <a:pt x="1197" y="122"/>
                    </a:lnTo>
                    <a:lnTo>
                      <a:pt x="1207" y="126"/>
                    </a:lnTo>
                    <a:lnTo>
                      <a:pt x="1214" y="131"/>
                    </a:lnTo>
                    <a:lnTo>
                      <a:pt x="1219" y="137"/>
                    </a:lnTo>
                    <a:lnTo>
                      <a:pt x="1224" y="144"/>
                    </a:lnTo>
                    <a:lnTo>
                      <a:pt x="1226" y="151"/>
                    </a:lnTo>
                    <a:lnTo>
                      <a:pt x="1226" y="160"/>
                    </a:lnTo>
                    <a:lnTo>
                      <a:pt x="1226" y="165"/>
                    </a:lnTo>
                    <a:lnTo>
                      <a:pt x="1225" y="170"/>
                    </a:lnTo>
                    <a:lnTo>
                      <a:pt x="1224" y="175"/>
                    </a:lnTo>
                    <a:lnTo>
                      <a:pt x="1221" y="179"/>
                    </a:lnTo>
                    <a:lnTo>
                      <a:pt x="1219" y="183"/>
                    </a:lnTo>
                    <a:lnTo>
                      <a:pt x="1216" y="187"/>
                    </a:lnTo>
                    <a:lnTo>
                      <a:pt x="1213" y="191"/>
                    </a:lnTo>
                    <a:lnTo>
                      <a:pt x="1210" y="195"/>
                    </a:lnTo>
                    <a:lnTo>
                      <a:pt x="1205" y="199"/>
                    </a:lnTo>
                    <a:lnTo>
                      <a:pt x="1201" y="202"/>
                    </a:lnTo>
                    <a:lnTo>
                      <a:pt x="1194" y="204"/>
                    </a:lnTo>
                    <a:lnTo>
                      <a:pt x="1189" y="206"/>
                    </a:lnTo>
                    <a:lnTo>
                      <a:pt x="1183" y="208"/>
                    </a:lnTo>
                    <a:lnTo>
                      <a:pt x="1175" y="209"/>
                    </a:lnTo>
                    <a:lnTo>
                      <a:pt x="1168" y="209"/>
                    </a:lnTo>
                    <a:lnTo>
                      <a:pt x="1160" y="210"/>
                    </a:lnTo>
                    <a:lnTo>
                      <a:pt x="1146" y="209"/>
                    </a:lnTo>
                    <a:lnTo>
                      <a:pt x="1133" y="207"/>
                    </a:lnTo>
                    <a:lnTo>
                      <a:pt x="1128" y="205"/>
                    </a:lnTo>
                    <a:lnTo>
                      <a:pt x="1123" y="203"/>
                    </a:lnTo>
                    <a:lnTo>
                      <a:pt x="1118" y="200"/>
                    </a:lnTo>
                    <a:lnTo>
                      <a:pt x="1114" y="197"/>
                    </a:lnTo>
                    <a:lnTo>
                      <a:pt x="1105" y="191"/>
                    </a:lnTo>
                    <a:lnTo>
                      <a:pt x="1099" y="183"/>
                    </a:lnTo>
                    <a:lnTo>
                      <a:pt x="1094" y="174"/>
                    </a:lnTo>
                    <a:lnTo>
                      <a:pt x="1091" y="164"/>
                    </a:lnTo>
                    <a:close/>
                    <a:moveTo>
                      <a:pt x="1298" y="0"/>
                    </a:moveTo>
                    <a:lnTo>
                      <a:pt x="1298" y="76"/>
                    </a:lnTo>
                    <a:lnTo>
                      <a:pt x="1303" y="71"/>
                    </a:lnTo>
                    <a:lnTo>
                      <a:pt x="1307" y="67"/>
                    </a:lnTo>
                    <a:lnTo>
                      <a:pt x="1313" y="63"/>
                    </a:lnTo>
                    <a:lnTo>
                      <a:pt x="1319" y="60"/>
                    </a:lnTo>
                    <a:lnTo>
                      <a:pt x="1324" y="57"/>
                    </a:lnTo>
                    <a:lnTo>
                      <a:pt x="1330" y="56"/>
                    </a:lnTo>
                    <a:lnTo>
                      <a:pt x="1336" y="55"/>
                    </a:lnTo>
                    <a:lnTo>
                      <a:pt x="1343" y="54"/>
                    </a:lnTo>
                    <a:lnTo>
                      <a:pt x="1349" y="55"/>
                    </a:lnTo>
                    <a:lnTo>
                      <a:pt x="1356" y="56"/>
                    </a:lnTo>
                    <a:lnTo>
                      <a:pt x="1361" y="57"/>
                    </a:lnTo>
                    <a:lnTo>
                      <a:pt x="1366" y="59"/>
                    </a:lnTo>
                    <a:lnTo>
                      <a:pt x="1371" y="62"/>
                    </a:lnTo>
                    <a:lnTo>
                      <a:pt x="1375" y="65"/>
                    </a:lnTo>
                    <a:lnTo>
                      <a:pt x="1380" y="68"/>
                    </a:lnTo>
                    <a:lnTo>
                      <a:pt x="1383" y="72"/>
                    </a:lnTo>
                    <a:lnTo>
                      <a:pt x="1387" y="80"/>
                    </a:lnTo>
                    <a:lnTo>
                      <a:pt x="1390" y="89"/>
                    </a:lnTo>
                    <a:lnTo>
                      <a:pt x="1391" y="101"/>
                    </a:lnTo>
                    <a:lnTo>
                      <a:pt x="1392" y="120"/>
                    </a:lnTo>
                    <a:lnTo>
                      <a:pt x="1392" y="206"/>
                    </a:lnTo>
                    <a:lnTo>
                      <a:pt x="1353" y="206"/>
                    </a:lnTo>
                    <a:lnTo>
                      <a:pt x="1353" y="128"/>
                    </a:lnTo>
                    <a:lnTo>
                      <a:pt x="1352" y="108"/>
                    </a:lnTo>
                    <a:lnTo>
                      <a:pt x="1351" y="98"/>
                    </a:lnTo>
                    <a:lnTo>
                      <a:pt x="1350" y="95"/>
                    </a:lnTo>
                    <a:lnTo>
                      <a:pt x="1348" y="92"/>
                    </a:lnTo>
                    <a:lnTo>
                      <a:pt x="1346" y="90"/>
                    </a:lnTo>
                    <a:lnTo>
                      <a:pt x="1344" y="88"/>
                    </a:lnTo>
                    <a:lnTo>
                      <a:pt x="1341" y="86"/>
                    </a:lnTo>
                    <a:lnTo>
                      <a:pt x="1338" y="85"/>
                    </a:lnTo>
                    <a:lnTo>
                      <a:pt x="1334" y="84"/>
                    </a:lnTo>
                    <a:lnTo>
                      <a:pt x="1329" y="84"/>
                    </a:lnTo>
                    <a:lnTo>
                      <a:pt x="1325" y="84"/>
                    </a:lnTo>
                    <a:lnTo>
                      <a:pt x="1321" y="85"/>
                    </a:lnTo>
                    <a:lnTo>
                      <a:pt x="1317" y="87"/>
                    </a:lnTo>
                    <a:lnTo>
                      <a:pt x="1313" y="89"/>
                    </a:lnTo>
                    <a:lnTo>
                      <a:pt x="1309" y="92"/>
                    </a:lnTo>
                    <a:lnTo>
                      <a:pt x="1306" y="95"/>
                    </a:lnTo>
                    <a:lnTo>
                      <a:pt x="1303" y="99"/>
                    </a:lnTo>
                    <a:lnTo>
                      <a:pt x="1301" y="103"/>
                    </a:lnTo>
                    <a:lnTo>
                      <a:pt x="1300" y="109"/>
                    </a:lnTo>
                    <a:lnTo>
                      <a:pt x="1299" y="115"/>
                    </a:lnTo>
                    <a:lnTo>
                      <a:pt x="1298" y="124"/>
                    </a:lnTo>
                    <a:lnTo>
                      <a:pt x="1298" y="132"/>
                    </a:lnTo>
                    <a:lnTo>
                      <a:pt x="1298" y="206"/>
                    </a:lnTo>
                    <a:lnTo>
                      <a:pt x="1259" y="206"/>
                    </a:lnTo>
                    <a:lnTo>
                      <a:pt x="1259" y="0"/>
                    </a:lnTo>
                    <a:lnTo>
                      <a:pt x="1298" y="0"/>
                    </a:lnTo>
                    <a:close/>
                    <a:moveTo>
                      <a:pt x="1431" y="38"/>
                    </a:moveTo>
                    <a:lnTo>
                      <a:pt x="1431" y="0"/>
                    </a:lnTo>
                    <a:lnTo>
                      <a:pt x="1470" y="0"/>
                    </a:lnTo>
                    <a:lnTo>
                      <a:pt x="1470" y="38"/>
                    </a:lnTo>
                    <a:lnTo>
                      <a:pt x="1431" y="38"/>
                    </a:lnTo>
                    <a:close/>
                    <a:moveTo>
                      <a:pt x="1431" y="206"/>
                    </a:moveTo>
                    <a:lnTo>
                      <a:pt x="1431" y="58"/>
                    </a:lnTo>
                    <a:lnTo>
                      <a:pt x="1470" y="58"/>
                    </a:lnTo>
                    <a:lnTo>
                      <a:pt x="1470" y="206"/>
                    </a:lnTo>
                    <a:lnTo>
                      <a:pt x="1431" y="206"/>
                    </a:lnTo>
                    <a:close/>
                    <a:moveTo>
                      <a:pt x="1507" y="58"/>
                    </a:moveTo>
                    <a:lnTo>
                      <a:pt x="1543" y="58"/>
                    </a:lnTo>
                    <a:lnTo>
                      <a:pt x="1543" y="79"/>
                    </a:lnTo>
                    <a:lnTo>
                      <a:pt x="1547" y="74"/>
                    </a:lnTo>
                    <a:lnTo>
                      <a:pt x="1551" y="69"/>
                    </a:lnTo>
                    <a:lnTo>
                      <a:pt x="1557" y="65"/>
                    </a:lnTo>
                    <a:lnTo>
                      <a:pt x="1562" y="61"/>
                    </a:lnTo>
                    <a:lnTo>
                      <a:pt x="1568" y="58"/>
                    </a:lnTo>
                    <a:lnTo>
                      <a:pt x="1574" y="56"/>
                    </a:lnTo>
                    <a:lnTo>
                      <a:pt x="1582" y="55"/>
                    </a:lnTo>
                    <a:lnTo>
                      <a:pt x="1589" y="54"/>
                    </a:lnTo>
                    <a:lnTo>
                      <a:pt x="1594" y="55"/>
                    </a:lnTo>
                    <a:lnTo>
                      <a:pt x="1601" y="56"/>
                    </a:lnTo>
                    <a:lnTo>
                      <a:pt x="1607" y="57"/>
                    </a:lnTo>
                    <a:lnTo>
                      <a:pt x="1612" y="59"/>
                    </a:lnTo>
                    <a:lnTo>
                      <a:pt x="1617" y="62"/>
                    </a:lnTo>
                    <a:lnTo>
                      <a:pt x="1623" y="66"/>
                    </a:lnTo>
                    <a:lnTo>
                      <a:pt x="1627" y="70"/>
                    </a:lnTo>
                    <a:lnTo>
                      <a:pt x="1631" y="74"/>
                    </a:lnTo>
                    <a:lnTo>
                      <a:pt x="1635" y="80"/>
                    </a:lnTo>
                    <a:lnTo>
                      <a:pt x="1639" y="86"/>
                    </a:lnTo>
                    <a:lnTo>
                      <a:pt x="1642" y="92"/>
                    </a:lnTo>
                    <a:lnTo>
                      <a:pt x="1645" y="99"/>
                    </a:lnTo>
                    <a:lnTo>
                      <a:pt x="1647" y="106"/>
                    </a:lnTo>
                    <a:lnTo>
                      <a:pt x="1648" y="114"/>
                    </a:lnTo>
                    <a:lnTo>
                      <a:pt x="1649" y="123"/>
                    </a:lnTo>
                    <a:lnTo>
                      <a:pt x="1649" y="132"/>
                    </a:lnTo>
                    <a:lnTo>
                      <a:pt x="1649" y="141"/>
                    </a:lnTo>
                    <a:lnTo>
                      <a:pt x="1648" y="149"/>
                    </a:lnTo>
                    <a:lnTo>
                      <a:pt x="1647" y="157"/>
                    </a:lnTo>
                    <a:lnTo>
                      <a:pt x="1645" y="165"/>
                    </a:lnTo>
                    <a:lnTo>
                      <a:pt x="1642" y="171"/>
                    </a:lnTo>
                    <a:lnTo>
                      <a:pt x="1639" y="178"/>
                    </a:lnTo>
                    <a:lnTo>
                      <a:pt x="1635" y="184"/>
                    </a:lnTo>
                    <a:lnTo>
                      <a:pt x="1631" y="189"/>
                    </a:lnTo>
                    <a:lnTo>
                      <a:pt x="1627" y="194"/>
                    </a:lnTo>
                    <a:lnTo>
                      <a:pt x="1622" y="198"/>
                    </a:lnTo>
                    <a:lnTo>
                      <a:pt x="1617" y="202"/>
                    </a:lnTo>
                    <a:lnTo>
                      <a:pt x="1612" y="205"/>
                    </a:lnTo>
                    <a:lnTo>
                      <a:pt x="1606" y="207"/>
                    </a:lnTo>
                    <a:lnTo>
                      <a:pt x="1601" y="208"/>
                    </a:lnTo>
                    <a:lnTo>
                      <a:pt x="1594" y="209"/>
                    </a:lnTo>
                    <a:lnTo>
                      <a:pt x="1588" y="210"/>
                    </a:lnTo>
                    <a:lnTo>
                      <a:pt x="1583" y="209"/>
                    </a:lnTo>
                    <a:lnTo>
                      <a:pt x="1577" y="208"/>
                    </a:lnTo>
                    <a:lnTo>
                      <a:pt x="1571" y="207"/>
                    </a:lnTo>
                    <a:lnTo>
                      <a:pt x="1566" y="205"/>
                    </a:lnTo>
                    <a:lnTo>
                      <a:pt x="1562" y="202"/>
                    </a:lnTo>
                    <a:lnTo>
                      <a:pt x="1557" y="198"/>
                    </a:lnTo>
                    <a:lnTo>
                      <a:pt x="1551" y="194"/>
                    </a:lnTo>
                    <a:lnTo>
                      <a:pt x="1546" y="188"/>
                    </a:lnTo>
                    <a:lnTo>
                      <a:pt x="1546" y="264"/>
                    </a:lnTo>
                    <a:lnTo>
                      <a:pt x="1507" y="264"/>
                    </a:lnTo>
                    <a:lnTo>
                      <a:pt x="1507" y="58"/>
                    </a:lnTo>
                    <a:close/>
                    <a:moveTo>
                      <a:pt x="1545" y="130"/>
                    </a:moveTo>
                    <a:lnTo>
                      <a:pt x="1546" y="142"/>
                    </a:lnTo>
                    <a:lnTo>
                      <a:pt x="1548" y="152"/>
                    </a:lnTo>
                    <a:lnTo>
                      <a:pt x="1551" y="160"/>
                    </a:lnTo>
                    <a:lnTo>
                      <a:pt x="1556" y="167"/>
                    </a:lnTo>
                    <a:lnTo>
                      <a:pt x="1561" y="172"/>
                    </a:lnTo>
                    <a:lnTo>
                      <a:pt x="1566" y="176"/>
                    </a:lnTo>
                    <a:lnTo>
                      <a:pt x="1572" y="178"/>
                    </a:lnTo>
                    <a:lnTo>
                      <a:pt x="1579" y="179"/>
                    </a:lnTo>
                    <a:lnTo>
                      <a:pt x="1585" y="178"/>
                    </a:lnTo>
                    <a:lnTo>
                      <a:pt x="1591" y="176"/>
                    </a:lnTo>
                    <a:lnTo>
                      <a:pt x="1596" y="173"/>
                    </a:lnTo>
                    <a:lnTo>
                      <a:pt x="1602" y="168"/>
                    </a:lnTo>
                    <a:lnTo>
                      <a:pt x="1605" y="161"/>
                    </a:lnTo>
                    <a:lnTo>
                      <a:pt x="1608" y="153"/>
                    </a:lnTo>
                    <a:lnTo>
                      <a:pt x="1609" y="144"/>
                    </a:lnTo>
                    <a:lnTo>
                      <a:pt x="1610" y="132"/>
                    </a:lnTo>
                    <a:lnTo>
                      <a:pt x="1609" y="121"/>
                    </a:lnTo>
                    <a:lnTo>
                      <a:pt x="1608" y="111"/>
                    </a:lnTo>
                    <a:lnTo>
                      <a:pt x="1605" y="103"/>
                    </a:lnTo>
                    <a:lnTo>
                      <a:pt x="1601" y="96"/>
                    </a:lnTo>
                    <a:lnTo>
                      <a:pt x="1596" y="92"/>
                    </a:lnTo>
                    <a:lnTo>
                      <a:pt x="1590" y="88"/>
                    </a:lnTo>
                    <a:lnTo>
                      <a:pt x="1585" y="86"/>
                    </a:lnTo>
                    <a:lnTo>
                      <a:pt x="1579" y="85"/>
                    </a:lnTo>
                    <a:lnTo>
                      <a:pt x="1571" y="86"/>
                    </a:lnTo>
                    <a:lnTo>
                      <a:pt x="1565" y="88"/>
                    </a:lnTo>
                    <a:lnTo>
                      <a:pt x="1560" y="91"/>
                    </a:lnTo>
                    <a:lnTo>
                      <a:pt x="1555" y="96"/>
                    </a:lnTo>
                    <a:lnTo>
                      <a:pt x="1550" y="102"/>
                    </a:lnTo>
                    <a:lnTo>
                      <a:pt x="1548" y="110"/>
                    </a:lnTo>
                    <a:lnTo>
                      <a:pt x="1546" y="120"/>
                    </a:lnTo>
                    <a:lnTo>
                      <a:pt x="1545" y="13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3"/>
              <p:cNvSpPr>
                <a:spLocks noEditPoints="1"/>
              </p:cNvSpPr>
              <p:nvPr/>
            </p:nvSpPr>
            <p:spPr bwMode="auto">
              <a:xfrm>
                <a:off x="8116888" y="2787650"/>
                <a:ext cx="60325" cy="20637"/>
              </a:xfrm>
              <a:custGeom>
                <a:avLst/>
                <a:gdLst/>
                <a:ahLst/>
                <a:cxnLst>
                  <a:cxn ang="0">
                    <a:pos x="159" y="181"/>
                  </a:cxn>
                  <a:cxn ang="0">
                    <a:pos x="122" y="207"/>
                  </a:cxn>
                  <a:cxn ang="0">
                    <a:pos x="64" y="208"/>
                  </a:cxn>
                  <a:cxn ang="0">
                    <a:pos x="15" y="169"/>
                  </a:cxn>
                  <a:cxn ang="0">
                    <a:pos x="1" y="94"/>
                  </a:cxn>
                  <a:cxn ang="0">
                    <a:pos x="26" y="28"/>
                  </a:cxn>
                  <a:cxn ang="0">
                    <a:pos x="84" y="0"/>
                  </a:cxn>
                  <a:cxn ang="0">
                    <a:pos x="142" y="12"/>
                  </a:cxn>
                  <a:cxn ang="0">
                    <a:pos x="134" y="69"/>
                  </a:cxn>
                  <a:cxn ang="0">
                    <a:pos x="100" y="35"/>
                  </a:cxn>
                  <a:cxn ang="0">
                    <a:pos x="63" y="44"/>
                  </a:cxn>
                  <a:cxn ang="0">
                    <a:pos x="43" y="87"/>
                  </a:cxn>
                  <a:cxn ang="0">
                    <a:pos x="56" y="160"/>
                  </a:cxn>
                  <a:cxn ang="0">
                    <a:pos x="86" y="176"/>
                  </a:cxn>
                  <a:cxn ang="0">
                    <a:pos x="129" y="152"/>
                  </a:cxn>
                  <a:cxn ang="0">
                    <a:pos x="210" y="208"/>
                  </a:cxn>
                  <a:cxn ang="0">
                    <a:pos x="309" y="62"/>
                  </a:cxn>
                  <a:cxn ang="0">
                    <a:pos x="383" y="62"/>
                  </a:cxn>
                  <a:cxn ang="0">
                    <a:pos x="405" y="101"/>
                  </a:cxn>
                  <a:cxn ang="0">
                    <a:pos x="375" y="208"/>
                  </a:cxn>
                  <a:cxn ang="0">
                    <a:pos x="355" y="204"/>
                  </a:cxn>
                  <a:cxn ang="0">
                    <a:pos x="305" y="208"/>
                  </a:cxn>
                  <a:cxn ang="0">
                    <a:pos x="278" y="162"/>
                  </a:cxn>
                  <a:cxn ang="0">
                    <a:pos x="300" y="130"/>
                  </a:cxn>
                  <a:cxn ang="0">
                    <a:pos x="368" y="107"/>
                  </a:cxn>
                  <a:cxn ang="0">
                    <a:pos x="348" y="86"/>
                  </a:cxn>
                  <a:cxn ang="0">
                    <a:pos x="320" y="96"/>
                  </a:cxn>
                  <a:cxn ang="0">
                    <a:pos x="323" y="150"/>
                  </a:cxn>
                  <a:cxn ang="0">
                    <a:pos x="319" y="175"/>
                  </a:cxn>
                  <a:cxn ang="0">
                    <a:pos x="347" y="182"/>
                  </a:cxn>
                  <a:cxn ang="0">
                    <a:pos x="367" y="157"/>
                  </a:cxn>
                  <a:cxn ang="0">
                    <a:pos x="475" y="174"/>
                  </a:cxn>
                  <a:cxn ang="0">
                    <a:pos x="512" y="182"/>
                  </a:cxn>
                  <a:cxn ang="0">
                    <a:pos x="526" y="163"/>
                  </a:cxn>
                  <a:cxn ang="0">
                    <a:pos x="452" y="136"/>
                  </a:cxn>
                  <a:cxn ang="0">
                    <a:pos x="435" y="106"/>
                  </a:cxn>
                  <a:cxn ang="0">
                    <a:pos x="458" y="63"/>
                  </a:cxn>
                  <a:cxn ang="0">
                    <a:pos x="532" y="61"/>
                  </a:cxn>
                  <a:cxn ang="0">
                    <a:pos x="523" y="98"/>
                  </a:cxn>
                  <a:cxn ang="0">
                    <a:pos x="497" y="84"/>
                  </a:cxn>
                  <a:cxn ang="0">
                    <a:pos x="471" y="94"/>
                  </a:cxn>
                  <a:cxn ang="0">
                    <a:pos x="510" y="115"/>
                  </a:cxn>
                  <a:cxn ang="0">
                    <a:pos x="565" y="153"/>
                  </a:cxn>
                  <a:cxn ang="0">
                    <a:pos x="555" y="189"/>
                  </a:cxn>
                  <a:cxn ang="0">
                    <a:pos x="522" y="209"/>
                  </a:cxn>
                  <a:cxn ang="0">
                    <a:pos x="462" y="204"/>
                  </a:cxn>
                  <a:cxn ang="0">
                    <a:pos x="586" y="166"/>
                  </a:cxn>
                  <a:cxn ang="0">
                    <a:pos x="643" y="182"/>
                  </a:cxn>
                  <a:cxn ang="0">
                    <a:pos x="680" y="175"/>
                  </a:cxn>
                  <a:cxn ang="0">
                    <a:pos x="666" y="155"/>
                  </a:cxn>
                  <a:cxn ang="0">
                    <a:pos x="597" y="125"/>
                  </a:cxn>
                  <a:cxn ang="0">
                    <a:pos x="594" y="84"/>
                  </a:cxn>
                  <a:cxn ang="0">
                    <a:pos x="637" y="57"/>
                  </a:cxn>
                  <a:cxn ang="0">
                    <a:pos x="708" y="78"/>
                  </a:cxn>
                  <a:cxn ang="0">
                    <a:pos x="671" y="89"/>
                  </a:cxn>
                  <a:cxn ang="0">
                    <a:pos x="635" y="86"/>
                  </a:cxn>
                  <a:cxn ang="0">
                    <a:pos x="630" y="103"/>
                  </a:cxn>
                  <a:cxn ang="0">
                    <a:pos x="702" y="128"/>
                  </a:cxn>
                  <a:cxn ang="0">
                    <a:pos x="720" y="172"/>
                  </a:cxn>
                  <a:cxn ang="0">
                    <a:pos x="700" y="200"/>
                  </a:cxn>
                  <a:cxn ang="0">
                    <a:pos x="655" y="211"/>
                  </a:cxn>
                  <a:cxn ang="0">
                    <a:pos x="600" y="192"/>
                  </a:cxn>
                </a:cxnLst>
                <a:rect l="0" t="0" r="r" b="b"/>
                <a:pathLst>
                  <a:path w="721" h="211">
                    <a:moveTo>
                      <a:pt x="136" y="133"/>
                    </a:moveTo>
                    <a:lnTo>
                      <a:pt x="175" y="146"/>
                    </a:lnTo>
                    <a:lnTo>
                      <a:pt x="173" y="154"/>
                    </a:lnTo>
                    <a:lnTo>
                      <a:pt x="170" y="161"/>
                    </a:lnTo>
                    <a:lnTo>
                      <a:pt x="167" y="168"/>
                    </a:lnTo>
                    <a:lnTo>
                      <a:pt x="163" y="175"/>
                    </a:lnTo>
                    <a:lnTo>
                      <a:pt x="159" y="181"/>
                    </a:lnTo>
                    <a:lnTo>
                      <a:pt x="155" y="186"/>
                    </a:lnTo>
                    <a:lnTo>
                      <a:pt x="150" y="191"/>
                    </a:lnTo>
                    <a:lnTo>
                      <a:pt x="145" y="195"/>
                    </a:lnTo>
                    <a:lnTo>
                      <a:pt x="140" y="199"/>
                    </a:lnTo>
                    <a:lnTo>
                      <a:pt x="134" y="202"/>
                    </a:lnTo>
                    <a:lnTo>
                      <a:pt x="128" y="205"/>
                    </a:lnTo>
                    <a:lnTo>
                      <a:pt x="122" y="207"/>
                    </a:lnTo>
                    <a:lnTo>
                      <a:pt x="114" y="209"/>
                    </a:lnTo>
                    <a:lnTo>
                      <a:pt x="107" y="210"/>
                    </a:lnTo>
                    <a:lnTo>
                      <a:pt x="100" y="211"/>
                    </a:lnTo>
                    <a:lnTo>
                      <a:pt x="91" y="211"/>
                    </a:lnTo>
                    <a:lnTo>
                      <a:pt x="82" y="211"/>
                    </a:lnTo>
                    <a:lnTo>
                      <a:pt x="73" y="210"/>
                    </a:lnTo>
                    <a:lnTo>
                      <a:pt x="64" y="208"/>
                    </a:lnTo>
                    <a:lnTo>
                      <a:pt x="56" y="205"/>
                    </a:lnTo>
                    <a:lnTo>
                      <a:pt x="47" y="201"/>
                    </a:lnTo>
                    <a:lnTo>
                      <a:pt x="40" y="196"/>
                    </a:lnTo>
                    <a:lnTo>
                      <a:pt x="33" y="190"/>
                    </a:lnTo>
                    <a:lnTo>
                      <a:pt x="26" y="184"/>
                    </a:lnTo>
                    <a:lnTo>
                      <a:pt x="20" y="176"/>
                    </a:lnTo>
                    <a:lnTo>
                      <a:pt x="15" y="169"/>
                    </a:lnTo>
                    <a:lnTo>
                      <a:pt x="11" y="160"/>
                    </a:lnTo>
                    <a:lnTo>
                      <a:pt x="7" y="151"/>
                    </a:lnTo>
                    <a:lnTo>
                      <a:pt x="4" y="141"/>
                    </a:lnTo>
                    <a:lnTo>
                      <a:pt x="2" y="131"/>
                    </a:lnTo>
                    <a:lnTo>
                      <a:pt x="1" y="120"/>
                    </a:lnTo>
                    <a:lnTo>
                      <a:pt x="0" y="107"/>
                    </a:lnTo>
                    <a:lnTo>
                      <a:pt x="1" y="94"/>
                    </a:lnTo>
                    <a:lnTo>
                      <a:pt x="2" y="83"/>
                    </a:lnTo>
                    <a:lnTo>
                      <a:pt x="4" y="72"/>
                    </a:lnTo>
                    <a:lnTo>
                      <a:pt x="7" y="62"/>
                    </a:lnTo>
                    <a:lnTo>
                      <a:pt x="11" y="52"/>
                    </a:lnTo>
                    <a:lnTo>
                      <a:pt x="15" y="43"/>
                    </a:lnTo>
                    <a:lnTo>
                      <a:pt x="20" y="35"/>
                    </a:lnTo>
                    <a:lnTo>
                      <a:pt x="26" y="28"/>
                    </a:lnTo>
                    <a:lnTo>
                      <a:pt x="33" y="21"/>
                    </a:lnTo>
                    <a:lnTo>
                      <a:pt x="40" y="15"/>
                    </a:lnTo>
                    <a:lnTo>
                      <a:pt x="48" y="11"/>
                    </a:lnTo>
                    <a:lnTo>
                      <a:pt x="57" y="7"/>
                    </a:lnTo>
                    <a:lnTo>
                      <a:pt x="65" y="4"/>
                    </a:lnTo>
                    <a:lnTo>
                      <a:pt x="75" y="1"/>
                    </a:lnTo>
                    <a:lnTo>
                      <a:pt x="84" y="0"/>
                    </a:lnTo>
                    <a:lnTo>
                      <a:pt x="95" y="0"/>
                    </a:lnTo>
                    <a:lnTo>
                      <a:pt x="103" y="0"/>
                    </a:lnTo>
                    <a:lnTo>
                      <a:pt x="112" y="1"/>
                    </a:lnTo>
                    <a:lnTo>
                      <a:pt x="120" y="3"/>
                    </a:lnTo>
                    <a:lnTo>
                      <a:pt x="128" y="5"/>
                    </a:lnTo>
                    <a:lnTo>
                      <a:pt x="135" y="8"/>
                    </a:lnTo>
                    <a:lnTo>
                      <a:pt x="142" y="12"/>
                    </a:lnTo>
                    <a:lnTo>
                      <a:pt x="148" y="17"/>
                    </a:lnTo>
                    <a:lnTo>
                      <a:pt x="154" y="22"/>
                    </a:lnTo>
                    <a:lnTo>
                      <a:pt x="160" y="29"/>
                    </a:lnTo>
                    <a:lnTo>
                      <a:pt x="166" y="38"/>
                    </a:lnTo>
                    <a:lnTo>
                      <a:pt x="171" y="48"/>
                    </a:lnTo>
                    <a:lnTo>
                      <a:pt x="174" y="59"/>
                    </a:lnTo>
                    <a:lnTo>
                      <a:pt x="134" y="69"/>
                    </a:lnTo>
                    <a:lnTo>
                      <a:pt x="132" y="62"/>
                    </a:lnTo>
                    <a:lnTo>
                      <a:pt x="129" y="55"/>
                    </a:lnTo>
                    <a:lnTo>
                      <a:pt x="125" y="49"/>
                    </a:lnTo>
                    <a:lnTo>
                      <a:pt x="120" y="44"/>
                    </a:lnTo>
                    <a:lnTo>
                      <a:pt x="113" y="40"/>
                    </a:lnTo>
                    <a:lnTo>
                      <a:pt x="107" y="37"/>
                    </a:lnTo>
                    <a:lnTo>
                      <a:pt x="100" y="35"/>
                    </a:lnTo>
                    <a:lnTo>
                      <a:pt x="92" y="35"/>
                    </a:lnTo>
                    <a:lnTo>
                      <a:pt x="87" y="35"/>
                    </a:lnTo>
                    <a:lnTo>
                      <a:pt x="82" y="36"/>
                    </a:lnTo>
                    <a:lnTo>
                      <a:pt x="77" y="37"/>
                    </a:lnTo>
                    <a:lnTo>
                      <a:pt x="73" y="39"/>
                    </a:lnTo>
                    <a:lnTo>
                      <a:pt x="67" y="41"/>
                    </a:lnTo>
                    <a:lnTo>
                      <a:pt x="63" y="44"/>
                    </a:lnTo>
                    <a:lnTo>
                      <a:pt x="60" y="47"/>
                    </a:lnTo>
                    <a:lnTo>
                      <a:pt x="56" y="51"/>
                    </a:lnTo>
                    <a:lnTo>
                      <a:pt x="53" y="55"/>
                    </a:lnTo>
                    <a:lnTo>
                      <a:pt x="51" y="60"/>
                    </a:lnTo>
                    <a:lnTo>
                      <a:pt x="47" y="66"/>
                    </a:lnTo>
                    <a:lnTo>
                      <a:pt x="45" y="72"/>
                    </a:lnTo>
                    <a:lnTo>
                      <a:pt x="43" y="87"/>
                    </a:lnTo>
                    <a:lnTo>
                      <a:pt x="42" y="104"/>
                    </a:lnTo>
                    <a:lnTo>
                      <a:pt x="43" y="123"/>
                    </a:lnTo>
                    <a:lnTo>
                      <a:pt x="45" y="138"/>
                    </a:lnTo>
                    <a:lnTo>
                      <a:pt x="47" y="144"/>
                    </a:lnTo>
                    <a:lnTo>
                      <a:pt x="49" y="150"/>
                    </a:lnTo>
                    <a:lnTo>
                      <a:pt x="53" y="155"/>
                    </a:lnTo>
                    <a:lnTo>
                      <a:pt x="56" y="160"/>
                    </a:lnTo>
                    <a:lnTo>
                      <a:pt x="60" y="164"/>
                    </a:lnTo>
                    <a:lnTo>
                      <a:pt x="63" y="167"/>
                    </a:lnTo>
                    <a:lnTo>
                      <a:pt x="67" y="170"/>
                    </a:lnTo>
                    <a:lnTo>
                      <a:pt x="71" y="172"/>
                    </a:lnTo>
                    <a:lnTo>
                      <a:pt x="77" y="174"/>
                    </a:lnTo>
                    <a:lnTo>
                      <a:pt x="81" y="175"/>
                    </a:lnTo>
                    <a:lnTo>
                      <a:pt x="86" y="176"/>
                    </a:lnTo>
                    <a:lnTo>
                      <a:pt x="91" y="176"/>
                    </a:lnTo>
                    <a:lnTo>
                      <a:pt x="100" y="176"/>
                    </a:lnTo>
                    <a:lnTo>
                      <a:pt x="106" y="174"/>
                    </a:lnTo>
                    <a:lnTo>
                      <a:pt x="113" y="170"/>
                    </a:lnTo>
                    <a:lnTo>
                      <a:pt x="120" y="166"/>
                    </a:lnTo>
                    <a:lnTo>
                      <a:pt x="125" y="160"/>
                    </a:lnTo>
                    <a:lnTo>
                      <a:pt x="129" y="152"/>
                    </a:lnTo>
                    <a:lnTo>
                      <a:pt x="133" y="143"/>
                    </a:lnTo>
                    <a:lnTo>
                      <a:pt x="136" y="133"/>
                    </a:lnTo>
                    <a:close/>
                    <a:moveTo>
                      <a:pt x="210" y="208"/>
                    </a:moveTo>
                    <a:lnTo>
                      <a:pt x="210" y="3"/>
                    </a:lnTo>
                    <a:lnTo>
                      <a:pt x="248" y="3"/>
                    </a:lnTo>
                    <a:lnTo>
                      <a:pt x="248" y="208"/>
                    </a:lnTo>
                    <a:lnTo>
                      <a:pt x="210" y="208"/>
                    </a:lnTo>
                    <a:close/>
                    <a:moveTo>
                      <a:pt x="317" y="104"/>
                    </a:moveTo>
                    <a:lnTo>
                      <a:pt x="281" y="98"/>
                    </a:lnTo>
                    <a:lnTo>
                      <a:pt x="285" y="88"/>
                    </a:lnTo>
                    <a:lnTo>
                      <a:pt x="289" y="79"/>
                    </a:lnTo>
                    <a:lnTo>
                      <a:pt x="295" y="72"/>
                    </a:lnTo>
                    <a:lnTo>
                      <a:pt x="302" y="66"/>
                    </a:lnTo>
                    <a:lnTo>
                      <a:pt x="309" y="62"/>
                    </a:lnTo>
                    <a:lnTo>
                      <a:pt x="320" y="58"/>
                    </a:lnTo>
                    <a:lnTo>
                      <a:pt x="331" y="57"/>
                    </a:lnTo>
                    <a:lnTo>
                      <a:pt x="344" y="56"/>
                    </a:lnTo>
                    <a:lnTo>
                      <a:pt x="356" y="56"/>
                    </a:lnTo>
                    <a:lnTo>
                      <a:pt x="367" y="57"/>
                    </a:lnTo>
                    <a:lnTo>
                      <a:pt x="375" y="59"/>
                    </a:lnTo>
                    <a:lnTo>
                      <a:pt x="383" y="62"/>
                    </a:lnTo>
                    <a:lnTo>
                      <a:pt x="388" y="65"/>
                    </a:lnTo>
                    <a:lnTo>
                      <a:pt x="393" y="69"/>
                    </a:lnTo>
                    <a:lnTo>
                      <a:pt x="397" y="73"/>
                    </a:lnTo>
                    <a:lnTo>
                      <a:pt x="400" y="78"/>
                    </a:lnTo>
                    <a:lnTo>
                      <a:pt x="402" y="84"/>
                    </a:lnTo>
                    <a:lnTo>
                      <a:pt x="403" y="91"/>
                    </a:lnTo>
                    <a:lnTo>
                      <a:pt x="405" y="101"/>
                    </a:lnTo>
                    <a:lnTo>
                      <a:pt x="406" y="114"/>
                    </a:lnTo>
                    <a:lnTo>
                      <a:pt x="405" y="159"/>
                    </a:lnTo>
                    <a:lnTo>
                      <a:pt x="406" y="176"/>
                    </a:lnTo>
                    <a:lnTo>
                      <a:pt x="407" y="188"/>
                    </a:lnTo>
                    <a:lnTo>
                      <a:pt x="410" y="198"/>
                    </a:lnTo>
                    <a:lnTo>
                      <a:pt x="414" y="208"/>
                    </a:lnTo>
                    <a:lnTo>
                      <a:pt x="375" y="208"/>
                    </a:lnTo>
                    <a:lnTo>
                      <a:pt x="374" y="203"/>
                    </a:lnTo>
                    <a:lnTo>
                      <a:pt x="372" y="196"/>
                    </a:lnTo>
                    <a:lnTo>
                      <a:pt x="371" y="194"/>
                    </a:lnTo>
                    <a:lnTo>
                      <a:pt x="371" y="192"/>
                    </a:lnTo>
                    <a:lnTo>
                      <a:pt x="366" y="196"/>
                    </a:lnTo>
                    <a:lnTo>
                      <a:pt x="361" y="200"/>
                    </a:lnTo>
                    <a:lnTo>
                      <a:pt x="355" y="204"/>
                    </a:lnTo>
                    <a:lnTo>
                      <a:pt x="349" y="206"/>
                    </a:lnTo>
                    <a:lnTo>
                      <a:pt x="344" y="209"/>
                    </a:lnTo>
                    <a:lnTo>
                      <a:pt x="337" y="210"/>
                    </a:lnTo>
                    <a:lnTo>
                      <a:pt x="332" y="211"/>
                    </a:lnTo>
                    <a:lnTo>
                      <a:pt x="326" y="211"/>
                    </a:lnTo>
                    <a:lnTo>
                      <a:pt x="314" y="211"/>
                    </a:lnTo>
                    <a:lnTo>
                      <a:pt x="305" y="208"/>
                    </a:lnTo>
                    <a:lnTo>
                      <a:pt x="298" y="204"/>
                    </a:lnTo>
                    <a:lnTo>
                      <a:pt x="290" y="199"/>
                    </a:lnTo>
                    <a:lnTo>
                      <a:pt x="284" y="192"/>
                    </a:lnTo>
                    <a:lnTo>
                      <a:pt x="281" y="185"/>
                    </a:lnTo>
                    <a:lnTo>
                      <a:pt x="278" y="177"/>
                    </a:lnTo>
                    <a:lnTo>
                      <a:pt x="278" y="168"/>
                    </a:lnTo>
                    <a:lnTo>
                      <a:pt x="278" y="162"/>
                    </a:lnTo>
                    <a:lnTo>
                      <a:pt x="279" y="156"/>
                    </a:lnTo>
                    <a:lnTo>
                      <a:pt x="281" y="150"/>
                    </a:lnTo>
                    <a:lnTo>
                      <a:pt x="283" y="145"/>
                    </a:lnTo>
                    <a:lnTo>
                      <a:pt x="286" y="141"/>
                    </a:lnTo>
                    <a:lnTo>
                      <a:pt x="290" y="137"/>
                    </a:lnTo>
                    <a:lnTo>
                      <a:pt x="295" y="133"/>
                    </a:lnTo>
                    <a:lnTo>
                      <a:pt x="300" y="130"/>
                    </a:lnTo>
                    <a:lnTo>
                      <a:pt x="312" y="125"/>
                    </a:lnTo>
                    <a:lnTo>
                      <a:pt x="330" y="121"/>
                    </a:lnTo>
                    <a:lnTo>
                      <a:pt x="343" y="119"/>
                    </a:lnTo>
                    <a:lnTo>
                      <a:pt x="353" y="116"/>
                    </a:lnTo>
                    <a:lnTo>
                      <a:pt x="362" y="114"/>
                    </a:lnTo>
                    <a:lnTo>
                      <a:pt x="368" y="112"/>
                    </a:lnTo>
                    <a:lnTo>
                      <a:pt x="368" y="107"/>
                    </a:lnTo>
                    <a:lnTo>
                      <a:pt x="367" y="101"/>
                    </a:lnTo>
                    <a:lnTo>
                      <a:pt x="366" y="97"/>
                    </a:lnTo>
                    <a:lnTo>
                      <a:pt x="365" y="93"/>
                    </a:lnTo>
                    <a:lnTo>
                      <a:pt x="362" y="91"/>
                    </a:lnTo>
                    <a:lnTo>
                      <a:pt x="358" y="89"/>
                    </a:lnTo>
                    <a:lnTo>
                      <a:pt x="354" y="87"/>
                    </a:lnTo>
                    <a:lnTo>
                      <a:pt x="348" y="86"/>
                    </a:lnTo>
                    <a:lnTo>
                      <a:pt x="342" y="86"/>
                    </a:lnTo>
                    <a:lnTo>
                      <a:pt x="336" y="86"/>
                    </a:lnTo>
                    <a:lnTo>
                      <a:pt x="332" y="87"/>
                    </a:lnTo>
                    <a:lnTo>
                      <a:pt x="328" y="88"/>
                    </a:lnTo>
                    <a:lnTo>
                      <a:pt x="325" y="90"/>
                    </a:lnTo>
                    <a:lnTo>
                      <a:pt x="323" y="92"/>
                    </a:lnTo>
                    <a:lnTo>
                      <a:pt x="320" y="96"/>
                    </a:lnTo>
                    <a:lnTo>
                      <a:pt x="318" y="100"/>
                    </a:lnTo>
                    <a:lnTo>
                      <a:pt x="317" y="104"/>
                    </a:lnTo>
                    <a:close/>
                    <a:moveTo>
                      <a:pt x="368" y="137"/>
                    </a:moveTo>
                    <a:lnTo>
                      <a:pt x="358" y="140"/>
                    </a:lnTo>
                    <a:lnTo>
                      <a:pt x="344" y="143"/>
                    </a:lnTo>
                    <a:lnTo>
                      <a:pt x="331" y="147"/>
                    </a:lnTo>
                    <a:lnTo>
                      <a:pt x="323" y="150"/>
                    </a:lnTo>
                    <a:lnTo>
                      <a:pt x="320" y="153"/>
                    </a:lnTo>
                    <a:lnTo>
                      <a:pt x="318" y="156"/>
                    </a:lnTo>
                    <a:lnTo>
                      <a:pt x="317" y="160"/>
                    </a:lnTo>
                    <a:lnTo>
                      <a:pt x="315" y="164"/>
                    </a:lnTo>
                    <a:lnTo>
                      <a:pt x="317" y="168"/>
                    </a:lnTo>
                    <a:lnTo>
                      <a:pt x="318" y="171"/>
                    </a:lnTo>
                    <a:lnTo>
                      <a:pt x="319" y="175"/>
                    </a:lnTo>
                    <a:lnTo>
                      <a:pt x="322" y="178"/>
                    </a:lnTo>
                    <a:lnTo>
                      <a:pt x="325" y="180"/>
                    </a:lnTo>
                    <a:lnTo>
                      <a:pt x="328" y="182"/>
                    </a:lnTo>
                    <a:lnTo>
                      <a:pt x="332" y="183"/>
                    </a:lnTo>
                    <a:lnTo>
                      <a:pt x="337" y="184"/>
                    </a:lnTo>
                    <a:lnTo>
                      <a:pt x="342" y="183"/>
                    </a:lnTo>
                    <a:lnTo>
                      <a:pt x="347" y="182"/>
                    </a:lnTo>
                    <a:lnTo>
                      <a:pt x="352" y="180"/>
                    </a:lnTo>
                    <a:lnTo>
                      <a:pt x="356" y="177"/>
                    </a:lnTo>
                    <a:lnTo>
                      <a:pt x="361" y="174"/>
                    </a:lnTo>
                    <a:lnTo>
                      <a:pt x="363" y="171"/>
                    </a:lnTo>
                    <a:lnTo>
                      <a:pt x="365" y="168"/>
                    </a:lnTo>
                    <a:lnTo>
                      <a:pt x="366" y="164"/>
                    </a:lnTo>
                    <a:lnTo>
                      <a:pt x="367" y="157"/>
                    </a:lnTo>
                    <a:lnTo>
                      <a:pt x="368" y="145"/>
                    </a:lnTo>
                    <a:lnTo>
                      <a:pt x="368" y="137"/>
                    </a:lnTo>
                    <a:close/>
                    <a:moveTo>
                      <a:pt x="430" y="166"/>
                    </a:moveTo>
                    <a:lnTo>
                      <a:pt x="468" y="160"/>
                    </a:lnTo>
                    <a:lnTo>
                      <a:pt x="469" y="165"/>
                    </a:lnTo>
                    <a:lnTo>
                      <a:pt x="472" y="170"/>
                    </a:lnTo>
                    <a:lnTo>
                      <a:pt x="475" y="174"/>
                    </a:lnTo>
                    <a:lnTo>
                      <a:pt x="478" y="177"/>
                    </a:lnTo>
                    <a:lnTo>
                      <a:pt x="482" y="180"/>
                    </a:lnTo>
                    <a:lnTo>
                      <a:pt x="487" y="182"/>
                    </a:lnTo>
                    <a:lnTo>
                      <a:pt x="493" y="183"/>
                    </a:lnTo>
                    <a:lnTo>
                      <a:pt x="499" y="183"/>
                    </a:lnTo>
                    <a:lnTo>
                      <a:pt x="506" y="183"/>
                    </a:lnTo>
                    <a:lnTo>
                      <a:pt x="512" y="182"/>
                    </a:lnTo>
                    <a:lnTo>
                      <a:pt x="518" y="180"/>
                    </a:lnTo>
                    <a:lnTo>
                      <a:pt x="522" y="178"/>
                    </a:lnTo>
                    <a:lnTo>
                      <a:pt x="524" y="175"/>
                    </a:lnTo>
                    <a:lnTo>
                      <a:pt x="525" y="173"/>
                    </a:lnTo>
                    <a:lnTo>
                      <a:pt x="526" y="170"/>
                    </a:lnTo>
                    <a:lnTo>
                      <a:pt x="527" y="167"/>
                    </a:lnTo>
                    <a:lnTo>
                      <a:pt x="526" y="163"/>
                    </a:lnTo>
                    <a:lnTo>
                      <a:pt x="524" y="160"/>
                    </a:lnTo>
                    <a:lnTo>
                      <a:pt x="520" y="157"/>
                    </a:lnTo>
                    <a:lnTo>
                      <a:pt x="511" y="155"/>
                    </a:lnTo>
                    <a:lnTo>
                      <a:pt x="490" y="149"/>
                    </a:lnTo>
                    <a:lnTo>
                      <a:pt x="473" y="145"/>
                    </a:lnTo>
                    <a:lnTo>
                      <a:pt x="460" y="140"/>
                    </a:lnTo>
                    <a:lnTo>
                      <a:pt x="452" y="136"/>
                    </a:lnTo>
                    <a:lnTo>
                      <a:pt x="449" y="132"/>
                    </a:lnTo>
                    <a:lnTo>
                      <a:pt x="444" y="129"/>
                    </a:lnTo>
                    <a:lnTo>
                      <a:pt x="441" y="125"/>
                    </a:lnTo>
                    <a:lnTo>
                      <a:pt x="439" y="121"/>
                    </a:lnTo>
                    <a:lnTo>
                      <a:pt x="437" y="117"/>
                    </a:lnTo>
                    <a:lnTo>
                      <a:pt x="436" y="112"/>
                    </a:lnTo>
                    <a:lnTo>
                      <a:pt x="435" y="106"/>
                    </a:lnTo>
                    <a:lnTo>
                      <a:pt x="435" y="101"/>
                    </a:lnTo>
                    <a:lnTo>
                      <a:pt x="436" y="92"/>
                    </a:lnTo>
                    <a:lnTo>
                      <a:pt x="439" y="84"/>
                    </a:lnTo>
                    <a:lnTo>
                      <a:pt x="443" y="76"/>
                    </a:lnTo>
                    <a:lnTo>
                      <a:pt x="450" y="69"/>
                    </a:lnTo>
                    <a:lnTo>
                      <a:pt x="454" y="66"/>
                    </a:lnTo>
                    <a:lnTo>
                      <a:pt x="458" y="63"/>
                    </a:lnTo>
                    <a:lnTo>
                      <a:pt x="463" y="61"/>
                    </a:lnTo>
                    <a:lnTo>
                      <a:pt x="468" y="59"/>
                    </a:lnTo>
                    <a:lnTo>
                      <a:pt x="481" y="57"/>
                    </a:lnTo>
                    <a:lnTo>
                      <a:pt x="496" y="56"/>
                    </a:lnTo>
                    <a:lnTo>
                      <a:pt x="510" y="57"/>
                    </a:lnTo>
                    <a:lnTo>
                      <a:pt x="522" y="58"/>
                    </a:lnTo>
                    <a:lnTo>
                      <a:pt x="532" y="61"/>
                    </a:lnTo>
                    <a:lnTo>
                      <a:pt x="541" y="66"/>
                    </a:lnTo>
                    <a:lnTo>
                      <a:pt x="547" y="71"/>
                    </a:lnTo>
                    <a:lnTo>
                      <a:pt x="552" y="78"/>
                    </a:lnTo>
                    <a:lnTo>
                      <a:pt x="557" y="86"/>
                    </a:lnTo>
                    <a:lnTo>
                      <a:pt x="561" y="95"/>
                    </a:lnTo>
                    <a:lnTo>
                      <a:pt x="524" y="102"/>
                    </a:lnTo>
                    <a:lnTo>
                      <a:pt x="523" y="98"/>
                    </a:lnTo>
                    <a:lnTo>
                      <a:pt x="521" y="94"/>
                    </a:lnTo>
                    <a:lnTo>
                      <a:pt x="519" y="91"/>
                    </a:lnTo>
                    <a:lnTo>
                      <a:pt x="516" y="89"/>
                    </a:lnTo>
                    <a:lnTo>
                      <a:pt x="511" y="87"/>
                    </a:lnTo>
                    <a:lnTo>
                      <a:pt x="507" y="85"/>
                    </a:lnTo>
                    <a:lnTo>
                      <a:pt x="502" y="84"/>
                    </a:lnTo>
                    <a:lnTo>
                      <a:pt x="497" y="84"/>
                    </a:lnTo>
                    <a:lnTo>
                      <a:pt x="489" y="84"/>
                    </a:lnTo>
                    <a:lnTo>
                      <a:pt x="484" y="85"/>
                    </a:lnTo>
                    <a:lnTo>
                      <a:pt x="479" y="86"/>
                    </a:lnTo>
                    <a:lnTo>
                      <a:pt x="475" y="88"/>
                    </a:lnTo>
                    <a:lnTo>
                      <a:pt x="473" y="90"/>
                    </a:lnTo>
                    <a:lnTo>
                      <a:pt x="472" y="92"/>
                    </a:lnTo>
                    <a:lnTo>
                      <a:pt x="471" y="94"/>
                    </a:lnTo>
                    <a:lnTo>
                      <a:pt x="471" y="96"/>
                    </a:lnTo>
                    <a:lnTo>
                      <a:pt x="472" y="100"/>
                    </a:lnTo>
                    <a:lnTo>
                      <a:pt x="475" y="103"/>
                    </a:lnTo>
                    <a:lnTo>
                      <a:pt x="479" y="106"/>
                    </a:lnTo>
                    <a:lnTo>
                      <a:pt x="486" y="108"/>
                    </a:lnTo>
                    <a:lnTo>
                      <a:pt x="497" y="112"/>
                    </a:lnTo>
                    <a:lnTo>
                      <a:pt x="510" y="115"/>
                    </a:lnTo>
                    <a:lnTo>
                      <a:pt x="525" y="119"/>
                    </a:lnTo>
                    <a:lnTo>
                      <a:pt x="536" y="123"/>
                    </a:lnTo>
                    <a:lnTo>
                      <a:pt x="546" y="128"/>
                    </a:lnTo>
                    <a:lnTo>
                      <a:pt x="553" y="133"/>
                    </a:lnTo>
                    <a:lnTo>
                      <a:pt x="558" y="138"/>
                    </a:lnTo>
                    <a:lnTo>
                      <a:pt x="563" y="145"/>
                    </a:lnTo>
                    <a:lnTo>
                      <a:pt x="565" y="153"/>
                    </a:lnTo>
                    <a:lnTo>
                      <a:pt x="565" y="162"/>
                    </a:lnTo>
                    <a:lnTo>
                      <a:pt x="565" y="167"/>
                    </a:lnTo>
                    <a:lnTo>
                      <a:pt x="564" y="172"/>
                    </a:lnTo>
                    <a:lnTo>
                      <a:pt x="563" y="176"/>
                    </a:lnTo>
                    <a:lnTo>
                      <a:pt x="561" y="181"/>
                    </a:lnTo>
                    <a:lnTo>
                      <a:pt x="558" y="185"/>
                    </a:lnTo>
                    <a:lnTo>
                      <a:pt x="555" y="189"/>
                    </a:lnTo>
                    <a:lnTo>
                      <a:pt x="552" y="193"/>
                    </a:lnTo>
                    <a:lnTo>
                      <a:pt x="548" y="197"/>
                    </a:lnTo>
                    <a:lnTo>
                      <a:pt x="544" y="200"/>
                    </a:lnTo>
                    <a:lnTo>
                      <a:pt x="540" y="203"/>
                    </a:lnTo>
                    <a:lnTo>
                      <a:pt x="533" y="206"/>
                    </a:lnTo>
                    <a:lnTo>
                      <a:pt x="528" y="208"/>
                    </a:lnTo>
                    <a:lnTo>
                      <a:pt x="522" y="209"/>
                    </a:lnTo>
                    <a:lnTo>
                      <a:pt x="514" y="210"/>
                    </a:lnTo>
                    <a:lnTo>
                      <a:pt x="507" y="211"/>
                    </a:lnTo>
                    <a:lnTo>
                      <a:pt x="499" y="211"/>
                    </a:lnTo>
                    <a:lnTo>
                      <a:pt x="485" y="211"/>
                    </a:lnTo>
                    <a:lnTo>
                      <a:pt x="473" y="208"/>
                    </a:lnTo>
                    <a:lnTo>
                      <a:pt x="467" y="207"/>
                    </a:lnTo>
                    <a:lnTo>
                      <a:pt x="462" y="204"/>
                    </a:lnTo>
                    <a:lnTo>
                      <a:pt x="457" y="202"/>
                    </a:lnTo>
                    <a:lnTo>
                      <a:pt x="453" y="199"/>
                    </a:lnTo>
                    <a:lnTo>
                      <a:pt x="444" y="192"/>
                    </a:lnTo>
                    <a:lnTo>
                      <a:pt x="438" y="185"/>
                    </a:lnTo>
                    <a:lnTo>
                      <a:pt x="433" y="176"/>
                    </a:lnTo>
                    <a:lnTo>
                      <a:pt x="430" y="166"/>
                    </a:lnTo>
                    <a:close/>
                    <a:moveTo>
                      <a:pt x="586" y="166"/>
                    </a:moveTo>
                    <a:lnTo>
                      <a:pt x="623" y="160"/>
                    </a:lnTo>
                    <a:lnTo>
                      <a:pt x="626" y="165"/>
                    </a:lnTo>
                    <a:lnTo>
                      <a:pt x="628" y="170"/>
                    </a:lnTo>
                    <a:lnTo>
                      <a:pt x="631" y="174"/>
                    </a:lnTo>
                    <a:lnTo>
                      <a:pt x="634" y="177"/>
                    </a:lnTo>
                    <a:lnTo>
                      <a:pt x="638" y="180"/>
                    </a:lnTo>
                    <a:lnTo>
                      <a:pt x="643" y="182"/>
                    </a:lnTo>
                    <a:lnTo>
                      <a:pt x="649" y="183"/>
                    </a:lnTo>
                    <a:lnTo>
                      <a:pt x="655" y="183"/>
                    </a:lnTo>
                    <a:lnTo>
                      <a:pt x="662" y="183"/>
                    </a:lnTo>
                    <a:lnTo>
                      <a:pt x="668" y="182"/>
                    </a:lnTo>
                    <a:lnTo>
                      <a:pt x="673" y="180"/>
                    </a:lnTo>
                    <a:lnTo>
                      <a:pt x="677" y="178"/>
                    </a:lnTo>
                    <a:lnTo>
                      <a:pt x="680" y="175"/>
                    </a:lnTo>
                    <a:lnTo>
                      <a:pt x="681" y="173"/>
                    </a:lnTo>
                    <a:lnTo>
                      <a:pt x="682" y="170"/>
                    </a:lnTo>
                    <a:lnTo>
                      <a:pt x="682" y="167"/>
                    </a:lnTo>
                    <a:lnTo>
                      <a:pt x="682" y="163"/>
                    </a:lnTo>
                    <a:lnTo>
                      <a:pt x="680" y="160"/>
                    </a:lnTo>
                    <a:lnTo>
                      <a:pt x="675" y="157"/>
                    </a:lnTo>
                    <a:lnTo>
                      <a:pt x="666" y="155"/>
                    </a:lnTo>
                    <a:lnTo>
                      <a:pt x="645" y="149"/>
                    </a:lnTo>
                    <a:lnTo>
                      <a:pt x="629" y="145"/>
                    </a:lnTo>
                    <a:lnTo>
                      <a:pt x="616" y="140"/>
                    </a:lnTo>
                    <a:lnTo>
                      <a:pt x="608" y="136"/>
                    </a:lnTo>
                    <a:lnTo>
                      <a:pt x="604" y="132"/>
                    </a:lnTo>
                    <a:lnTo>
                      <a:pt x="600" y="129"/>
                    </a:lnTo>
                    <a:lnTo>
                      <a:pt x="597" y="125"/>
                    </a:lnTo>
                    <a:lnTo>
                      <a:pt x="595" y="121"/>
                    </a:lnTo>
                    <a:lnTo>
                      <a:pt x="593" y="117"/>
                    </a:lnTo>
                    <a:lnTo>
                      <a:pt x="592" y="112"/>
                    </a:lnTo>
                    <a:lnTo>
                      <a:pt x="591" y="106"/>
                    </a:lnTo>
                    <a:lnTo>
                      <a:pt x="591" y="101"/>
                    </a:lnTo>
                    <a:lnTo>
                      <a:pt x="592" y="92"/>
                    </a:lnTo>
                    <a:lnTo>
                      <a:pt x="594" y="84"/>
                    </a:lnTo>
                    <a:lnTo>
                      <a:pt x="599" y="76"/>
                    </a:lnTo>
                    <a:lnTo>
                      <a:pt x="606" y="69"/>
                    </a:lnTo>
                    <a:lnTo>
                      <a:pt x="610" y="66"/>
                    </a:lnTo>
                    <a:lnTo>
                      <a:pt x="614" y="63"/>
                    </a:lnTo>
                    <a:lnTo>
                      <a:pt x="619" y="61"/>
                    </a:lnTo>
                    <a:lnTo>
                      <a:pt x="624" y="59"/>
                    </a:lnTo>
                    <a:lnTo>
                      <a:pt x="637" y="57"/>
                    </a:lnTo>
                    <a:lnTo>
                      <a:pt x="652" y="56"/>
                    </a:lnTo>
                    <a:lnTo>
                      <a:pt x="665" y="57"/>
                    </a:lnTo>
                    <a:lnTo>
                      <a:pt x="678" y="58"/>
                    </a:lnTo>
                    <a:lnTo>
                      <a:pt x="688" y="61"/>
                    </a:lnTo>
                    <a:lnTo>
                      <a:pt x="696" y="66"/>
                    </a:lnTo>
                    <a:lnTo>
                      <a:pt x="703" y="71"/>
                    </a:lnTo>
                    <a:lnTo>
                      <a:pt x="708" y="78"/>
                    </a:lnTo>
                    <a:lnTo>
                      <a:pt x="712" y="86"/>
                    </a:lnTo>
                    <a:lnTo>
                      <a:pt x="716" y="95"/>
                    </a:lnTo>
                    <a:lnTo>
                      <a:pt x="680" y="102"/>
                    </a:lnTo>
                    <a:lnTo>
                      <a:pt x="678" y="98"/>
                    </a:lnTo>
                    <a:lnTo>
                      <a:pt x="677" y="94"/>
                    </a:lnTo>
                    <a:lnTo>
                      <a:pt x="674" y="91"/>
                    </a:lnTo>
                    <a:lnTo>
                      <a:pt x="671" y="89"/>
                    </a:lnTo>
                    <a:lnTo>
                      <a:pt x="667" y="87"/>
                    </a:lnTo>
                    <a:lnTo>
                      <a:pt x="663" y="85"/>
                    </a:lnTo>
                    <a:lnTo>
                      <a:pt x="658" y="84"/>
                    </a:lnTo>
                    <a:lnTo>
                      <a:pt x="653" y="84"/>
                    </a:lnTo>
                    <a:lnTo>
                      <a:pt x="645" y="84"/>
                    </a:lnTo>
                    <a:lnTo>
                      <a:pt x="639" y="85"/>
                    </a:lnTo>
                    <a:lnTo>
                      <a:pt x="635" y="86"/>
                    </a:lnTo>
                    <a:lnTo>
                      <a:pt x="631" y="88"/>
                    </a:lnTo>
                    <a:lnTo>
                      <a:pt x="629" y="90"/>
                    </a:lnTo>
                    <a:lnTo>
                      <a:pt x="628" y="92"/>
                    </a:lnTo>
                    <a:lnTo>
                      <a:pt x="627" y="94"/>
                    </a:lnTo>
                    <a:lnTo>
                      <a:pt x="627" y="96"/>
                    </a:lnTo>
                    <a:lnTo>
                      <a:pt x="628" y="100"/>
                    </a:lnTo>
                    <a:lnTo>
                      <a:pt x="630" y="103"/>
                    </a:lnTo>
                    <a:lnTo>
                      <a:pt x="634" y="106"/>
                    </a:lnTo>
                    <a:lnTo>
                      <a:pt x="641" y="108"/>
                    </a:lnTo>
                    <a:lnTo>
                      <a:pt x="653" y="112"/>
                    </a:lnTo>
                    <a:lnTo>
                      <a:pt x="666" y="115"/>
                    </a:lnTo>
                    <a:lnTo>
                      <a:pt x="680" y="119"/>
                    </a:lnTo>
                    <a:lnTo>
                      <a:pt x="693" y="123"/>
                    </a:lnTo>
                    <a:lnTo>
                      <a:pt x="702" y="128"/>
                    </a:lnTo>
                    <a:lnTo>
                      <a:pt x="709" y="133"/>
                    </a:lnTo>
                    <a:lnTo>
                      <a:pt x="715" y="138"/>
                    </a:lnTo>
                    <a:lnTo>
                      <a:pt x="718" y="145"/>
                    </a:lnTo>
                    <a:lnTo>
                      <a:pt x="720" y="153"/>
                    </a:lnTo>
                    <a:lnTo>
                      <a:pt x="721" y="162"/>
                    </a:lnTo>
                    <a:lnTo>
                      <a:pt x="721" y="167"/>
                    </a:lnTo>
                    <a:lnTo>
                      <a:pt x="720" y="172"/>
                    </a:lnTo>
                    <a:lnTo>
                      <a:pt x="719" y="176"/>
                    </a:lnTo>
                    <a:lnTo>
                      <a:pt x="717" y="181"/>
                    </a:lnTo>
                    <a:lnTo>
                      <a:pt x="715" y="185"/>
                    </a:lnTo>
                    <a:lnTo>
                      <a:pt x="711" y="189"/>
                    </a:lnTo>
                    <a:lnTo>
                      <a:pt x="708" y="193"/>
                    </a:lnTo>
                    <a:lnTo>
                      <a:pt x="704" y="197"/>
                    </a:lnTo>
                    <a:lnTo>
                      <a:pt x="700" y="200"/>
                    </a:lnTo>
                    <a:lnTo>
                      <a:pt x="695" y="203"/>
                    </a:lnTo>
                    <a:lnTo>
                      <a:pt x="689" y="206"/>
                    </a:lnTo>
                    <a:lnTo>
                      <a:pt x="683" y="208"/>
                    </a:lnTo>
                    <a:lnTo>
                      <a:pt x="677" y="209"/>
                    </a:lnTo>
                    <a:lnTo>
                      <a:pt x="671" y="210"/>
                    </a:lnTo>
                    <a:lnTo>
                      <a:pt x="663" y="211"/>
                    </a:lnTo>
                    <a:lnTo>
                      <a:pt x="655" y="211"/>
                    </a:lnTo>
                    <a:lnTo>
                      <a:pt x="641" y="211"/>
                    </a:lnTo>
                    <a:lnTo>
                      <a:pt x="629" y="208"/>
                    </a:lnTo>
                    <a:lnTo>
                      <a:pt x="622" y="207"/>
                    </a:lnTo>
                    <a:lnTo>
                      <a:pt x="617" y="204"/>
                    </a:lnTo>
                    <a:lnTo>
                      <a:pt x="613" y="202"/>
                    </a:lnTo>
                    <a:lnTo>
                      <a:pt x="608" y="199"/>
                    </a:lnTo>
                    <a:lnTo>
                      <a:pt x="600" y="192"/>
                    </a:lnTo>
                    <a:lnTo>
                      <a:pt x="594" y="185"/>
                    </a:lnTo>
                    <a:lnTo>
                      <a:pt x="589" y="176"/>
                    </a:lnTo>
                    <a:lnTo>
                      <a:pt x="586" y="16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4"/>
              <p:cNvSpPr>
                <a:spLocks/>
              </p:cNvSpPr>
              <p:nvPr/>
            </p:nvSpPr>
            <p:spPr bwMode="auto">
              <a:xfrm>
                <a:off x="7145338" y="2686050"/>
                <a:ext cx="198438" cy="157162"/>
              </a:xfrm>
              <a:custGeom>
                <a:avLst/>
                <a:gdLst/>
                <a:ahLst/>
                <a:cxnLst>
                  <a:cxn ang="0">
                    <a:pos x="2385" y="877"/>
                  </a:cxn>
                  <a:cxn ang="0">
                    <a:pos x="2354" y="995"/>
                  </a:cxn>
                  <a:cxn ang="0">
                    <a:pos x="2297" y="1106"/>
                  </a:cxn>
                  <a:cxn ang="0">
                    <a:pos x="2218" y="1209"/>
                  </a:cxn>
                  <a:cxn ang="0">
                    <a:pos x="2118" y="1303"/>
                  </a:cxn>
                  <a:cxn ang="0">
                    <a:pos x="2000" y="1386"/>
                  </a:cxn>
                  <a:cxn ang="0">
                    <a:pos x="1866" y="1456"/>
                  </a:cxn>
                  <a:cxn ang="0">
                    <a:pos x="1717" y="1513"/>
                  </a:cxn>
                  <a:cxn ang="0">
                    <a:pos x="1556" y="1555"/>
                  </a:cxn>
                  <a:cxn ang="0">
                    <a:pos x="1385" y="1582"/>
                  </a:cxn>
                  <a:cxn ang="0">
                    <a:pos x="1207" y="1591"/>
                  </a:cxn>
                  <a:cxn ang="0">
                    <a:pos x="1023" y="1582"/>
                  </a:cxn>
                  <a:cxn ang="0">
                    <a:pos x="848" y="1555"/>
                  </a:cxn>
                  <a:cxn ang="0">
                    <a:pos x="683" y="1513"/>
                  </a:cxn>
                  <a:cxn ang="0">
                    <a:pos x="531" y="1456"/>
                  </a:cxn>
                  <a:cxn ang="0">
                    <a:pos x="395" y="1386"/>
                  </a:cxn>
                  <a:cxn ang="0">
                    <a:pos x="276" y="1303"/>
                  </a:cxn>
                  <a:cxn ang="0">
                    <a:pos x="175" y="1209"/>
                  </a:cxn>
                  <a:cxn ang="0">
                    <a:pos x="96" y="1106"/>
                  </a:cxn>
                  <a:cxn ang="0">
                    <a:pos x="38" y="995"/>
                  </a:cxn>
                  <a:cxn ang="0">
                    <a:pos x="7" y="877"/>
                  </a:cxn>
                  <a:cxn ang="0">
                    <a:pos x="3" y="754"/>
                  </a:cxn>
                  <a:cxn ang="0">
                    <a:pos x="26" y="634"/>
                  </a:cxn>
                  <a:cxn ang="0">
                    <a:pos x="74" y="520"/>
                  </a:cxn>
                  <a:cxn ang="0">
                    <a:pos x="146" y="415"/>
                  </a:cxn>
                  <a:cxn ang="0">
                    <a:pos x="240" y="318"/>
                  </a:cxn>
                  <a:cxn ang="0">
                    <a:pos x="353" y="232"/>
                  </a:cxn>
                  <a:cxn ang="0">
                    <a:pos x="484" y="157"/>
                  </a:cxn>
                  <a:cxn ang="0">
                    <a:pos x="631" y="94"/>
                  </a:cxn>
                  <a:cxn ang="0">
                    <a:pos x="791" y="47"/>
                  </a:cxn>
                  <a:cxn ang="0">
                    <a:pos x="963" y="16"/>
                  </a:cxn>
                  <a:cxn ang="0">
                    <a:pos x="1145" y="1"/>
                  </a:cxn>
                  <a:cxn ang="0">
                    <a:pos x="1326" y="4"/>
                  </a:cxn>
                  <a:cxn ang="0">
                    <a:pos x="1500" y="24"/>
                  </a:cxn>
                  <a:cxn ang="0">
                    <a:pos x="1665" y="61"/>
                  </a:cxn>
                  <a:cxn ang="0">
                    <a:pos x="1818" y="114"/>
                  </a:cxn>
                  <a:cxn ang="0">
                    <a:pos x="1957" y="180"/>
                  </a:cxn>
                  <a:cxn ang="0">
                    <a:pos x="2082" y="259"/>
                  </a:cxn>
                  <a:cxn ang="0">
                    <a:pos x="2187" y="349"/>
                  </a:cxn>
                  <a:cxn ang="0">
                    <a:pos x="2273" y="450"/>
                  </a:cxn>
                  <a:cxn ang="0">
                    <a:pos x="2338" y="557"/>
                  </a:cxn>
                  <a:cxn ang="0">
                    <a:pos x="2378" y="673"/>
                  </a:cxn>
                  <a:cxn ang="0">
                    <a:pos x="2392" y="796"/>
                  </a:cxn>
                </a:cxnLst>
                <a:rect l="0" t="0" r="r" b="b"/>
                <a:pathLst>
                  <a:path w="2392" h="1591">
                    <a:moveTo>
                      <a:pt x="2392" y="796"/>
                    </a:moveTo>
                    <a:lnTo>
                      <a:pt x="2391" y="837"/>
                    </a:lnTo>
                    <a:lnTo>
                      <a:pt x="2385" y="877"/>
                    </a:lnTo>
                    <a:lnTo>
                      <a:pt x="2378" y="917"/>
                    </a:lnTo>
                    <a:lnTo>
                      <a:pt x="2368" y="956"/>
                    </a:lnTo>
                    <a:lnTo>
                      <a:pt x="2354" y="995"/>
                    </a:lnTo>
                    <a:lnTo>
                      <a:pt x="2338" y="1033"/>
                    </a:lnTo>
                    <a:lnTo>
                      <a:pt x="2319" y="1070"/>
                    </a:lnTo>
                    <a:lnTo>
                      <a:pt x="2297" y="1106"/>
                    </a:lnTo>
                    <a:lnTo>
                      <a:pt x="2273" y="1142"/>
                    </a:lnTo>
                    <a:lnTo>
                      <a:pt x="2247" y="1176"/>
                    </a:lnTo>
                    <a:lnTo>
                      <a:pt x="2218" y="1209"/>
                    </a:lnTo>
                    <a:lnTo>
                      <a:pt x="2187" y="1241"/>
                    </a:lnTo>
                    <a:lnTo>
                      <a:pt x="2154" y="1273"/>
                    </a:lnTo>
                    <a:lnTo>
                      <a:pt x="2118" y="1303"/>
                    </a:lnTo>
                    <a:lnTo>
                      <a:pt x="2082" y="1331"/>
                    </a:lnTo>
                    <a:lnTo>
                      <a:pt x="2042" y="1359"/>
                    </a:lnTo>
                    <a:lnTo>
                      <a:pt x="2000" y="1386"/>
                    </a:lnTo>
                    <a:lnTo>
                      <a:pt x="1957" y="1410"/>
                    </a:lnTo>
                    <a:lnTo>
                      <a:pt x="1912" y="1434"/>
                    </a:lnTo>
                    <a:lnTo>
                      <a:pt x="1866" y="1456"/>
                    </a:lnTo>
                    <a:lnTo>
                      <a:pt x="1818" y="1476"/>
                    </a:lnTo>
                    <a:lnTo>
                      <a:pt x="1768" y="1496"/>
                    </a:lnTo>
                    <a:lnTo>
                      <a:pt x="1717" y="1513"/>
                    </a:lnTo>
                    <a:lnTo>
                      <a:pt x="1665" y="1529"/>
                    </a:lnTo>
                    <a:lnTo>
                      <a:pt x="1611" y="1543"/>
                    </a:lnTo>
                    <a:lnTo>
                      <a:pt x="1556" y="1555"/>
                    </a:lnTo>
                    <a:lnTo>
                      <a:pt x="1500" y="1566"/>
                    </a:lnTo>
                    <a:lnTo>
                      <a:pt x="1444" y="1575"/>
                    </a:lnTo>
                    <a:lnTo>
                      <a:pt x="1385" y="1582"/>
                    </a:lnTo>
                    <a:lnTo>
                      <a:pt x="1326" y="1587"/>
                    </a:lnTo>
                    <a:lnTo>
                      <a:pt x="1267" y="1590"/>
                    </a:lnTo>
                    <a:lnTo>
                      <a:pt x="1207" y="1591"/>
                    </a:lnTo>
                    <a:lnTo>
                      <a:pt x="1145" y="1590"/>
                    </a:lnTo>
                    <a:lnTo>
                      <a:pt x="1083" y="1587"/>
                    </a:lnTo>
                    <a:lnTo>
                      <a:pt x="1023" y="1582"/>
                    </a:lnTo>
                    <a:lnTo>
                      <a:pt x="963" y="1575"/>
                    </a:lnTo>
                    <a:lnTo>
                      <a:pt x="905" y="1566"/>
                    </a:lnTo>
                    <a:lnTo>
                      <a:pt x="848" y="1555"/>
                    </a:lnTo>
                    <a:lnTo>
                      <a:pt x="791" y="1543"/>
                    </a:lnTo>
                    <a:lnTo>
                      <a:pt x="737" y="1529"/>
                    </a:lnTo>
                    <a:lnTo>
                      <a:pt x="683" y="1513"/>
                    </a:lnTo>
                    <a:lnTo>
                      <a:pt x="631" y="1496"/>
                    </a:lnTo>
                    <a:lnTo>
                      <a:pt x="581" y="1476"/>
                    </a:lnTo>
                    <a:lnTo>
                      <a:pt x="531" y="1456"/>
                    </a:lnTo>
                    <a:lnTo>
                      <a:pt x="484" y="1434"/>
                    </a:lnTo>
                    <a:lnTo>
                      <a:pt x="439" y="1410"/>
                    </a:lnTo>
                    <a:lnTo>
                      <a:pt x="395" y="1386"/>
                    </a:lnTo>
                    <a:lnTo>
                      <a:pt x="353" y="1359"/>
                    </a:lnTo>
                    <a:lnTo>
                      <a:pt x="314" y="1331"/>
                    </a:lnTo>
                    <a:lnTo>
                      <a:pt x="276" y="1303"/>
                    </a:lnTo>
                    <a:lnTo>
                      <a:pt x="240" y="1273"/>
                    </a:lnTo>
                    <a:lnTo>
                      <a:pt x="207" y="1241"/>
                    </a:lnTo>
                    <a:lnTo>
                      <a:pt x="175" y="1209"/>
                    </a:lnTo>
                    <a:lnTo>
                      <a:pt x="146" y="1176"/>
                    </a:lnTo>
                    <a:lnTo>
                      <a:pt x="120" y="1142"/>
                    </a:lnTo>
                    <a:lnTo>
                      <a:pt x="96" y="1106"/>
                    </a:lnTo>
                    <a:lnTo>
                      <a:pt x="74" y="1070"/>
                    </a:lnTo>
                    <a:lnTo>
                      <a:pt x="55" y="1033"/>
                    </a:lnTo>
                    <a:lnTo>
                      <a:pt x="38" y="995"/>
                    </a:lnTo>
                    <a:lnTo>
                      <a:pt x="26" y="956"/>
                    </a:lnTo>
                    <a:lnTo>
                      <a:pt x="14" y="917"/>
                    </a:lnTo>
                    <a:lnTo>
                      <a:pt x="7" y="877"/>
                    </a:lnTo>
                    <a:lnTo>
                      <a:pt x="3" y="837"/>
                    </a:lnTo>
                    <a:lnTo>
                      <a:pt x="0" y="796"/>
                    </a:lnTo>
                    <a:lnTo>
                      <a:pt x="3" y="754"/>
                    </a:lnTo>
                    <a:lnTo>
                      <a:pt x="7" y="714"/>
                    </a:lnTo>
                    <a:lnTo>
                      <a:pt x="14" y="673"/>
                    </a:lnTo>
                    <a:lnTo>
                      <a:pt x="26" y="634"/>
                    </a:lnTo>
                    <a:lnTo>
                      <a:pt x="38" y="596"/>
                    </a:lnTo>
                    <a:lnTo>
                      <a:pt x="55" y="557"/>
                    </a:lnTo>
                    <a:lnTo>
                      <a:pt x="74" y="520"/>
                    </a:lnTo>
                    <a:lnTo>
                      <a:pt x="96" y="485"/>
                    </a:lnTo>
                    <a:lnTo>
                      <a:pt x="120" y="450"/>
                    </a:lnTo>
                    <a:lnTo>
                      <a:pt x="146" y="415"/>
                    </a:lnTo>
                    <a:lnTo>
                      <a:pt x="175" y="381"/>
                    </a:lnTo>
                    <a:lnTo>
                      <a:pt x="207" y="349"/>
                    </a:lnTo>
                    <a:lnTo>
                      <a:pt x="240" y="318"/>
                    </a:lnTo>
                    <a:lnTo>
                      <a:pt x="276" y="288"/>
                    </a:lnTo>
                    <a:lnTo>
                      <a:pt x="314" y="259"/>
                    </a:lnTo>
                    <a:lnTo>
                      <a:pt x="353" y="232"/>
                    </a:lnTo>
                    <a:lnTo>
                      <a:pt x="395" y="205"/>
                    </a:lnTo>
                    <a:lnTo>
                      <a:pt x="439" y="180"/>
                    </a:lnTo>
                    <a:lnTo>
                      <a:pt x="484" y="157"/>
                    </a:lnTo>
                    <a:lnTo>
                      <a:pt x="531" y="135"/>
                    </a:lnTo>
                    <a:lnTo>
                      <a:pt x="581" y="114"/>
                    </a:lnTo>
                    <a:lnTo>
                      <a:pt x="631" y="94"/>
                    </a:lnTo>
                    <a:lnTo>
                      <a:pt x="683" y="77"/>
                    </a:lnTo>
                    <a:lnTo>
                      <a:pt x="737" y="61"/>
                    </a:lnTo>
                    <a:lnTo>
                      <a:pt x="791" y="47"/>
                    </a:lnTo>
                    <a:lnTo>
                      <a:pt x="848" y="35"/>
                    </a:lnTo>
                    <a:lnTo>
                      <a:pt x="905" y="24"/>
                    </a:lnTo>
                    <a:lnTo>
                      <a:pt x="963" y="16"/>
                    </a:lnTo>
                    <a:lnTo>
                      <a:pt x="1023" y="9"/>
                    </a:lnTo>
                    <a:lnTo>
                      <a:pt x="1083" y="4"/>
                    </a:lnTo>
                    <a:lnTo>
                      <a:pt x="1145" y="1"/>
                    </a:lnTo>
                    <a:lnTo>
                      <a:pt x="1207" y="0"/>
                    </a:lnTo>
                    <a:lnTo>
                      <a:pt x="1267" y="1"/>
                    </a:lnTo>
                    <a:lnTo>
                      <a:pt x="1326" y="4"/>
                    </a:lnTo>
                    <a:lnTo>
                      <a:pt x="1385" y="9"/>
                    </a:lnTo>
                    <a:lnTo>
                      <a:pt x="1444" y="16"/>
                    </a:lnTo>
                    <a:lnTo>
                      <a:pt x="1500" y="24"/>
                    </a:lnTo>
                    <a:lnTo>
                      <a:pt x="1556" y="35"/>
                    </a:lnTo>
                    <a:lnTo>
                      <a:pt x="1611" y="47"/>
                    </a:lnTo>
                    <a:lnTo>
                      <a:pt x="1665" y="61"/>
                    </a:lnTo>
                    <a:lnTo>
                      <a:pt x="1717" y="77"/>
                    </a:lnTo>
                    <a:lnTo>
                      <a:pt x="1768" y="94"/>
                    </a:lnTo>
                    <a:lnTo>
                      <a:pt x="1818" y="114"/>
                    </a:lnTo>
                    <a:lnTo>
                      <a:pt x="1866" y="135"/>
                    </a:lnTo>
                    <a:lnTo>
                      <a:pt x="1912" y="157"/>
                    </a:lnTo>
                    <a:lnTo>
                      <a:pt x="1957" y="180"/>
                    </a:lnTo>
                    <a:lnTo>
                      <a:pt x="2000" y="205"/>
                    </a:lnTo>
                    <a:lnTo>
                      <a:pt x="2042" y="232"/>
                    </a:lnTo>
                    <a:lnTo>
                      <a:pt x="2082" y="259"/>
                    </a:lnTo>
                    <a:lnTo>
                      <a:pt x="2118" y="288"/>
                    </a:lnTo>
                    <a:lnTo>
                      <a:pt x="2154" y="318"/>
                    </a:lnTo>
                    <a:lnTo>
                      <a:pt x="2187" y="349"/>
                    </a:lnTo>
                    <a:lnTo>
                      <a:pt x="2218" y="381"/>
                    </a:lnTo>
                    <a:lnTo>
                      <a:pt x="2247" y="415"/>
                    </a:lnTo>
                    <a:lnTo>
                      <a:pt x="2273" y="450"/>
                    </a:lnTo>
                    <a:lnTo>
                      <a:pt x="2297" y="485"/>
                    </a:lnTo>
                    <a:lnTo>
                      <a:pt x="2319" y="520"/>
                    </a:lnTo>
                    <a:lnTo>
                      <a:pt x="2338" y="557"/>
                    </a:lnTo>
                    <a:lnTo>
                      <a:pt x="2354" y="596"/>
                    </a:lnTo>
                    <a:lnTo>
                      <a:pt x="2368" y="634"/>
                    </a:lnTo>
                    <a:lnTo>
                      <a:pt x="2378" y="673"/>
                    </a:lnTo>
                    <a:lnTo>
                      <a:pt x="2385" y="714"/>
                    </a:lnTo>
                    <a:lnTo>
                      <a:pt x="2391" y="754"/>
                    </a:lnTo>
                    <a:lnTo>
                      <a:pt x="2392" y="796"/>
                    </a:lnTo>
                    <a:close/>
                  </a:path>
                </a:pathLst>
              </a:custGeom>
              <a:solidFill>
                <a:srgbClr val="129AC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5"/>
              <p:cNvSpPr>
                <a:spLocks/>
              </p:cNvSpPr>
              <p:nvPr/>
            </p:nvSpPr>
            <p:spPr bwMode="auto">
              <a:xfrm>
                <a:off x="7245350" y="2763838"/>
                <a:ext cx="100013" cy="80962"/>
              </a:xfrm>
              <a:custGeom>
                <a:avLst/>
                <a:gdLst/>
                <a:ahLst/>
                <a:cxnLst>
                  <a:cxn ang="0">
                    <a:pos x="10" y="806"/>
                  </a:cxn>
                  <a:cxn ang="0">
                    <a:pos x="71" y="804"/>
                  </a:cxn>
                  <a:cxn ang="0">
                    <a:pos x="130" y="801"/>
                  </a:cxn>
                  <a:cxn ang="0">
                    <a:pos x="189" y="796"/>
                  </a:cxn>
                  <a:cxn ang="0">
                    <a:pos x="248" y="789"/>
                  </a:cxn>
                  <a:cxn ang="0">
                    <a:pos x="362" y="769"/>
                  </a:cxn>
                  <a:cxn ang="0">
                    <a:pos x="471" y="743"/>
                  </a:cxn>
                  <a:cxn ang="0">
                    <a:pos x="575" y="710"/>
                  </a:cxn>
                  <a:cxn ang="0">
                    <a:pos x="673" y="669"/>
                  </a:cxn>
                  <a:cxn ang="0">
                    <a:pos x="765" y="623"/>
                  </a:cxn>
                  <a:cxn ang="0">
                    <a:pos x="809" y="598"/>
                  </a:cxn>
                  <a:cxn ang="0">
                    <a:pos x="851" y="571"/>
                  </a:cxn>
                  <a:cxn ang="0">
                    <a:pos x="891" y="543"/>
                  </a:cxn>
                  <a:cxn ang="0">
                    <a:pos x="929" y="515"/>
                  </a:cxn>
                  <a:cxn ang="0">
                    <a:pos x="964" y="484"/>
                  </a:cxn>
                  <a:cxn ang="0">
                    <a:pos x="998" y="452"/>
                  </a:cxn>
                  <a:cxn ang="0">
                    <a:pos x="1029" y="420"/>
                  </a:cxn>
                  <a:cxn ang="0">
                    <a:pos x="1058" y="386"/>
                  </a:cxn>
                  <a:cxn ang="0">
                    <a:pos x="1086" y="352"/>
                  </a:cxn>
                  <a:cxn ang="0">
                    <a:pos x="1110" y="315"/>
                  </a:cxn>
                  <a:cxn ang="0">
                    <a:pos x="1132" y="279"/>
                  </a:cxn>
                  <a:cxn ang="0">
                    <a:pos x="1151" y="242"/>
                  </a:cxn>
                  <a:cxn ang="0">
                    <a:pos x="1167" y="202"/>
                  </a:cxn>
                  <a:cxn ang="0">
                    <a:pos x="1181" y="163"/>
                  </a:cxn>
                  <a:cxn ang="0">
                    <a:pos x="1191" y="124"/>
                  </a:cxn>
                  <a:cxn ang="0">
                    <a:pos x="1199" y="82"/>
                  </a:cxn>
                  <a:cxn ang="0">
                    <a:pos x="1204" y="41"/>
                  </a:cxn>
                  <a:cxn ang="0">
                    <a:pos x="1205" y="0"/>
                  </a:cxn>
                  <a:cxn ang="0">
                    <a:pos x="1183" y="20"/>
                  </a:cxn>
                  <a:cxn ang="0">
                    <a:pos x="1181" y="60"/>
                  </a:cxn>
                  <a:cxn ang="0">
                    <a:pos x="1175" y="99"/>
                  </a:cxn>
                  <a:cxn ang="0">
                    <a:pos x="1165" y="138"/>
                  </a:cxn>
                  <a:cxn ang="0">
                    <a:pos x="1154" y="176"/>
                  </a:cxn>
                  <a:cxn ang="0">
                    <a:pos x="1139" y="214"/>
                  </a:cxn>
                  <a:cxn ang="0">
                    <a:pos x="1122" y="251"/>
                  </a:cxn>
                  <a:cxn ang="0">
                    <a:pos x="1102" y="287"/>
                  </a:cxn>
                  <a:cxn ang="0">
                    <a:pos x="1079" y="322"/>
                  </a:cxn>
                  <a:cxn ang="0">
                    <a:pos x="1055" y="357"/>
                  </a:cxn>
                  <a:cxn ang="0">
                    <a:pos x="1028" y="390"/>
                  </a:cxn>
                  <a:cxn ang="0">
                    <a:pos x="998" y="422"/>
                  </a:cxn>
                  <a:cxn ang="0">
                    <a:pos x="966" y="453"/>
                  </a:cxn>
                  <a:cxn ang="0">
                    <a:pos x="933" y="484"/>
                  </a:cxn>
                  <a:cxn ang="0">
                    <a:pos x="896" y="513"/>
                  </a:cxn>
                  <a:cxn ang="0">
                    <a:pos x="858" y="541"/>
                  </a:cxn>
                  <a:cxn ang="0">
                    <a:pos x="819" y="567"/>
                  </a:cxn>
                  <a:cxn ang="0">
                    <a:pos x="777" y="593"/>
                  </a:cxn>
                  <a:cxn ang="0">
                    <a:pos x="711" y="629"/>
                  </a:cxn>
                  <a:cxn ang="0">
                    <a:pos x="616" y="671"/>
                  </a:cxn>
                  <a:cxn ang="0">
                    <a:pos x="517" y="708"/>
                  </a:cxn>
                  <a:cxn ang="0">
                    <a:pos x="411" y="737"/>
                  </a:cxn>
                  <a:cxn ang="0">
                    <a:pos x="301" y="760"/>
                  </a:cxn>
                  <a:cxn ang="0">
                    <a:pos x="216" y="772"/>
                  </a:cxn>
                  <a:cxn ang="0">
                    <a:pos x="159" y="778"/>
                  </a:cxn>
                  <a:cxn ang="0">
                    <a:pos x="99" y="782"/>
                  </a:cxn>
                  <a:cxn ang="0">
                    <a:pos x="40" y="784"/>
                  </a:cxn>
                  <a:cxn ang="0">
                    <a:pos x="10" y="784"/>
                  </a:cxn>
                  <a:cxn ang="0">
                    <a:pos x="5" y="785"/>
                  </a:cxn>
                  <a:cxn ang="0">
                    <a:pos x="0" y="791"/>
                  </a:cxn>
                  <a:cxn ang="0">
                    <a:pos x="0" y="798"/>
                  </a:cxn>
                  <a:cxn ang="0">
                    <a:pos x="5" y="804"/>
                  </a:cxn>
                </a:cxnLst>
                <a:rect l="0" t="0" r="r" b="b"/>
                <a:pathLst>
                  <a:path w="1205" h="806">
                    <a:moveTo>
                      <a:pt x="10" y="806"/>
                    </a:moveTo>
                    <a:lnTo>
                      <a:pt x="10" y="806"/>
                    </a:lnTo>
                    <a:lnTo>
                      <a:pt x="40" y="806"/>
                    </a:lnTo>
                    <a:lnTo>
                      <a:pt x="71" y="804"/>
                    </a:lnTo>
                    <a:lnTo>
                      <a:pt x="101" y="803"/>
                    </a:lnTo>
                    <a:lnTo>
                      <a:pt x="130" y="801"/>
                    </a:lnTo>
                    <a:lnTo>
                      <a:pt x="160" y="799"/>
                    </a:lnTo>
                    <a:lnTo>
                      <a:pt x="189" y="796"/>
                    </a:lnTo>
                    <a:lnTo>
                      <a:pt x="218" y="793"/>
                    </a:lnTo>
                    <a:lnTo>
                      <a:pt x="248" y="789"/>
                    </a:lnTo>
                    <a:lnTo>
                      <a:pt x="305" y="780"/>
                    </a:lnTo>
                    <a:lnTo>
                      <a:pt x="362" y="769"/>
                    </a:lnTo>
                    <a:lnTo>
                      <a:pt x="416" y="757"/>
                    </a:lnTo>
                    <a:lnTo>
                      <a:pt x="471" y="743"/>
                    </a:lnTo>
                    <a:lnTo>
                      <a:pt x="523" y="727"/>
                    </a:lnTo>
                    <a:lnTo>
                      <a:pt x="575" y="710"/>
                    </a:lnTo>
                    <a:lnTo>
                      <a:pt x="625" y="689"/>
                    </a:lnTo>
                    <a:lnTo>
                      <a:pt x="673" y="669"/>
                    </a:lnTo>
                    <a:lnTo>
                      <a:pt x="720" y="647"/>
                    </a:lnTo>
                    <a:lnTo>
                      <a:pt x="765" y="623"/>
                    </a:lnTo>
                    <a:lnTo>
                      <a:pt x="787" y="611"/>
                    </a:lnTo>
                    <a:lnTo>
                      <a:pt x="809" y="598"/>
                    </a:lnTo>
                    <a:lnTo>
                      <a:pt x="830" y="585"/>
                    </a:lnTo>
                    <a:lnTo>
                      <a:pt x="851" y="571"/>
                    </a:lnTo>
                    <a:lnTo>
                      <a:pt x="871" y="557"/>
                    </a:lnTo>
                    <a:lnTo>
                      <a:pt x="891" y="543"/>
                    </a:lnTo>
                    <a:lnTo>
                      <a:pt x="910" y="529"/>
                    </a:lnTo>
                    <a:lnTo>
                      <a:pt x="929" y="515"/>
                    </a:lnTo>
                    <a:lnTo>
                      <a:pt x="946" y="500"/>
                    </a:lnTo>
                    <a:lnTo>
                      <a:pt x="964" y="484"/>
                    </a:lnTo>
                    <a:lnTo>
                      <a:pt x="981" y="469"/>
                    </a:lnTo>
                    <a:lnTo>
                      <a:pt x="998" y="452"/>
                    </a:lnTo>
                    <a:lnTo>
                      <a:pt x="1013" y="436"/>
                    </a:lnTo>
                    <a:lnTo>
                      <a:pt x="1029" y="420"/>
                    </a:lnTo>
                    <a:lnTo>
                      <a:pt x="1044" y="403"/>
                    </a:lnTo>
                    <a:lnTo>
                      <a:pt x="1058" y="386"/>
                    </a:lnTo>
                    <a:lnTo>
                      <a:pt x="1072" y="369"/>
                    </a:lnTo>
                    <a:lnTo>
                      <a:pt x="1086" y="352"/>
                    </a:lnTo>
                    <a:lnTo>
                      <a:pt x="1098" y="333"/>
                    </a:lnTo>
                    <a:lnTo>
                      <a:pt x="1110" y="315"/>
                    </a:lnTo>
                    <a:lnTo>
                      <a:pt x="1121" y="297"/>
                    </a:lnTo>
                    <a:lnTo>
                      <a:pt x="1132" y="279"/>
                    </a:lnTo>
                    <a:lnTo>
                      <a:pt x="1141" y="260"/>
                    </a:lnTo>
                    <a:lnTo>
                      <a:pt x="1151" y="242"/>
                    </a:lnTo>
                    <a:lnTo>
                      <a:pt x="1159" y="222"/>
                    </a:lnTo>
                    <a:lnTo>
                      <a:pt x="1167" y="202"/>
                    </a:lnTo>
                    <a:lnTo>
                      <a:pt x="1174" y="183"/>
                    </a:lnTo>
                    <a:lnTo>
                      <a:pt x="1181" y="163"/>
                    </a:lnTo>
                    <a:lnTo>
                      <a:pt x="1186" y="144"/>
                    </a:lnTo>
                    <a:lnTo>
                      <a:pt x="1191" y="124"/>
                    </a:lnTo>
                    <a:lnTo>
                      <a:pt x="1196" y="103"/>
                    </a:lnTo>
                    <a:lnTo>
                      <a:pt x="1199" y="82"/>
                    </a:lnTo>
                    <a:lnTo>
                      <a:pt x="1202" y="62"/>
                    </a:lnTo>
                    <a:lnTo>
                      <a:pt x="1204" y="41"/>
                    </a:lnTo>
                    <a:lnTo>
                      <a:pt x="1205" y="21"/>
                    </a:lnTo>
                    <a:lnTo>
                      <a:pt x="1205" y="0"/>
                    </a:lnTo>
                    <a:lnTo>
                      <a:pt x="1184" y="0"/>
                    </a:lnTo>
                    <a:lnTo>
                      <a:pt x="1183" y="20"/>
                    </a:lnTo>
                    <a:lnTo>
                      <a:pt x="1182" y="40"/>
                    </a:lnTo>
                    <a:lnTo>
                      <a:pt x="1181" y="60"/>
                    </a:lnTo>
                    <a:lnTo>
                      <a:pt x="1178" y="79"/>
                    </a:lnTo>
                    <a:lnTo>
                      <a:pt x="1175" y="99"/>
                    </a:lnTo>
                    <a:lnTo>
                      <a:pt x="1171" y="119"/>
                    </a:lnTo>
                    <a:lnTo>
                      <a:pt x="1165" y="138"/>
                    </a:lnTo>
                    <a:lnTo>
                      <a:pt x="1160" y="158"/>
                    </a:lnTo>
                    <a:lnTo>
                      <a:pt x="1154" y="176"/>
                    </a:lnTo>
                    <a:lnTo>
                      <a:pt x="1146" y="195"/>
                    </a:lnTo>
                    <a:lnTo>
                      <a:pt x="1139" y="214"/>
                    </a:lnTo>
                    <a:lnTo>
                      <a:pt x="1131" y="233"/>
                    </a:lnTo>
                    <a:lnTo>
                      <a:pt x="1122" y="251"/>
                    </a:lnTo>
                    <a:lnTo>
                      <a:pt x="1112" y="269"/>
                    </a:lnTo>
                    <a:lnTo>
                      <a:pt x="1102" y="287"/>
                    </a:lnTo>
                    <a:lnTo>
                      <a:pt x="1091" y="305"/>
                    </a:lnTo>
                    <a:lnTo>
                      <a:pt x="1079" y="322"/>
                    </a:lnTo>
                    <a:lnTo>
                      <a:pt x="1068" y="339"/>
                    </a:lnTo>
                    <a:lnTo>
                      <a:pt x="1055" y="357"/>
                    </a:lnTo>
                    <a:lnTo>
                      <a:pt x="1042" y="374"/>
                    </a:lnTo>
                    <a:lnTo>
                      <a:pt x="1028" y="390"/>
                    </a:lnTo>
                    <a:lnTo>
                      <a:pt x="1013" y="406"/>
                    </a:lnTo>
                    <a:lnTo>
                      <a:pt x="998" y="422"/>
                    </a:lnTo>
                    <a:lnTo>
                      <a:pt x="982" y="438"/>
                    </a:lnTo>
                    <a:lnTo>
                      <a:pt x="966" y="453"/>
                    </a:lnTo>
                    <a:lnTo>
                      <a:pt x="950" y="469"/>
                    </a:lnTo>
                    <a:lnTo>
                      <a:pt x="933" y="484"/>
                    </a:lnTo>
                    <a:lnTo>
                      <a:pt x="915" y="499"/>
                    </a:lnTo>
                    <a:lnTo>
                      <a:pt x="896" y="513"/>
                    </a:lnTo>
                    <a:lnTo>
                      <a:pt x="877" y="527"/>
                    </a:lnTo>
                    <a:lnTo>
                      <a:pt x="858" y="541"/>
                    </a:lnTo>
                    <a:lnTo>
                      <a:pt x="839" y="554"/>
                    </a:lnTo>
                    <a:lnTo>
                      <a:pt x="819" y="567"/>
                    </a:lnTo>
                    <a:lnTo>
                      <a:pt x="798" y="581"/>
                    </a:lnTo>
                    <a:lnTo>
                      <a:pt x="777" y="593"/>
                    </a:lnTo>
                    <a:lnTo>
                      <a:pt x="755" y="605"/>
                    </a:lnTo>
                    <a:lnTo>
                      <a:pt x="711" y="629"/>
                    </a:lnTo>
                    <a:lnTo>
                      <a:pt x="665" y="650"/>
                    </a:lnTo>
                    <a:lnTo>
                      <a:pt x="616" y="671"/>
                    </a:lnTo>
                    <a:lnTo>
                      <a:pt x="567" y="689"/>
                    </a:lnTo>
                    <a:lnTo>
                      <a:pt x="517" y="708"/>
                    </a:lnTo>
                    <a:lnTo>
                      <a:pt x="465" y="723"/>
                    </a:lnTo>
                    <a:lnTo>
                      <a:pt x="411" y="737"/>
                    </a:lnTo>
                    <a:lnTo>
                      <a:pt x="357" y="749"/>
                    </a:lnTo>
                    <a:lnTo>
                      <a:pt x="301" y="760"/>
                    </a:lnTo>
                    <a:lnTo>
                      <a:pt x="245" y="769"/>
                    </a:lnTo>
                    <a:lnTo>
                      <a:pt x="216" y="772"/>
                    </a:lnTo>
                    <a:lnTo>
                      <a:pt x="187" y="775"/>
                    </a:lnTo>
                    <a:lnTo>
                      <a:pt x="159" y="778"/>
                    </a:lnTo>
                    <a:lnTo>
                      <a:pt x="129" y="780"/>
                    </a:lnTo>
                    <a:lnTo>
                      <a:pt x="99" y="782"/>
                    </a:lnTo>
                    <a:lnTo>
                      <a:pt x="70" y="783"/>
                    </a:lnTo>
                    <a:lnTo>
                      <a:pt x="40" y="784"/>
                    </a:lnTo>
                    <a:lnTo>
                      <a:pt x="10" y="784"/>
                    </a:lnTo>
                    <a:lnTo>
                      <a:pt x="10" y="784"/>
                    </a:lnTo>
                    <a:lnTo>
                      <a:pt x="10" y="784"/>
                    </a:lnTo>
                    <a:lnTo>
                      <a:pt x="5" y="785"/>
                    </a:lnTo>
                    <a:lnTo>
                      <a:pt x="2" y="788"/>
                    </a:lnTo>
                    <a:lnTo>
                      <a:pt x="0" y="791"/>
                    </a:lnTo>
                    <a:lnTo>
                      <a:pt x="0" y="795"/>
                    </a:lnTo>
                    <a:lnTo>
                      <a:pt x="0" y="798"/>
                    </a:lnTo>
                    <a:lnTo>
                      <a:pt x="2" y="802"/>
                    </a:lnTo>
                    <a:lnTo>
                      <a:pt x="5" y="804"/>
                    </a:lnTo>
                    <a:lnTo>
                      <a:pt x="10" y="80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6"/>
              <p:cNvSpPr>
                <a:spLocks/>
              </p:cNvSpPr>
              <p:nvPr/>
            </p:nvSpPr>
            <p:spPr bwMode="auto">
              <a:xfrm>
                <a:off x="7143750" y="2763838"/>
                <a:ext cx="101600" cy="80962"/>
              </a:xfrm>
              <a:custGeom>
                <a:avLst/>
                <a:gdLst/>
                <a:ahLst/>
                <a:cxnLst>
                  <a:cxn ang="0">
                    <a:pos x="0" y="12"/>
                  </a:cxn>
                  <a:cxn ang="0">
                    <a:pos x="2" y="53"/>
                  </a:cxn>
                  <a:cxn ang="0">
                    <a:pos x="6" y="94"/>
                  </a:cxn>
                  <a:cxn ang="0">
                    <a:pos x="14" y="136"/>
                  </a:cxn>
                  <a:cxn ang="0">
                    <a:pos x="25" y="175"/>
                  </a:cxn>
                  <a:cxn ang="0">
                    <a:pos x="39" y="214"/>
                  </a:cxn>
                  <a:cxn ang="0">
                    <a:pos x="56" y="254"/>
                  </a:cxn>
                  <a:cxn ang="0">
                    <a:pos x="74" y="291"/>
                  </a:cxn>
                  <a:cxn ang="0">
                    <a:pos x="96" y="327"/>
                  </a:cxn>
                  <a:cxn ang="0">
                    <a:pos x="120" y="364"/>
                  </a:cxn>
                  <a:cxn ang="0">
                    <a:pos x="148" y="398"/>
                  </a:cxn>
                  <a:cxn ang="0">
                    <a:pos x="177" y="432"/>
                  </a:cxn>
                  <a:cxn ang="0">
                    <a:pos x="208" y="464"/>
                  </a:cxn>
                  <a:cxn ang="0">
                    <a:pos x="243" y="496"/>
                  </a:cxn>
                  <a:cxn ang="0">
                    <a:pos x="279" y="527"/>
                  </a:cxn>
                  <a:cxn ang="0">
                    <a:pos x="317" y="555"/>
                  </a:cxn>
                  <a:cxn ang="0">
                    <a:pos x="357" y="583"/>
                  </a:cxn>
                  <a:cxn ang="0">
                    <a:pos x="400" y="610"/>
                  </a:cxn>
                  <a:cxn ang="0">
                    <a:pos x="444" y="635"/>
                  </a:cxn>
                  <a:cxn ang="0">
                    <a:pos x="490" y="659"/>
                  </a:cxn>
                  <a:cxn ang="0">
                    <a:pos x="537" y="681"/>
                  </a:cxn>
                  <a:cxn ang="0">
                    <a:pos x="638" y="722"/>
                  </a:cxn>
                  <a:cxn ang="0">
                    <a:pos x="744" y="755"/>
                  </a:cxn>
                  <a:cxn ang="0">
                    <a:pos x="856" y="781"/>
                  </a:cxn>
                  <a:cxn ang="0">
                    <a:pos x="972" y="801"/>
                  </a:cxn>
                  <a:cxn ang="0">
                    <a:pos x="1032" y="808"/>
                  </a:cxn>
                  <a:cxn ang="0">
                    <a:pos x="1092" y="813"/>
                  </a:cxn>
                  <a:cxn ang="0">
                    <a:pos x="1154" y="816"/>
                  </a:cxn>
                  <a:cxn ang="0">
                    <a:pos x="1217" y="818"/>
                  </a:cxn>
                  <a:cxn ang="0">
                    <a:pos x="1186" y="796"/>
                  </a:cxn>
                  <a:cxn ang="0">
                    <a:pos x="1125" y="794"/>
                  </a:cxn>
                  <a:cxn ang="0">
                    <a:pos x="1064" y="790"/>
                  </a:cxn>
                  <a:cxn ang="0">
                    <a:pos x="1004" y="784"/>
                  </a:cxn>
                  <a:cxn ang="0">
                    <a:pos x="916" y="772"/>
                  </a:cxn>
                  <a:cxn ang="0">
                    <a:pos x="804" y="749"/>
                  </a:cxn>
                  <a:cxn ang="0">
                    <a:pos x="697" y="720"/>
                  </a:cxn>
                  <a:cxn ang="0">
                    <a:pos x="595" y="683"/>
                  </a:cxn>
                  <a:cxn ang="0">
                    <a:pos x="523" y="652"/>
                  </a:cxn>
                  <a:cxn ang="0">
                    <a:pos x="477" y="629"/>
                  </a:cxn>
                  <a:cxn ang="0">
                    <a:pos x="433" y="605"/>
                  </a:cxn>
                  <a:cxn ang="0">
                    <a:pos x="390" y="579"/>
                  </a:cxn>
                  <a:cxn ang="0">
                    <a:pos x="350" y="553"/>
                  </a:cxn>
                  <a:cxn ang="0">
                    <a:pos x="311" y="525"/>
                  </a:cxn>
                  <a:cxn ang="0">
                    <a:pos x="274" y="496"/>
                  </a:cxn>
                  <a:cxn ang="0">
                    <a:pos x="240" y="465"/>
                  </a:cxn>
                  <a:cxn ang="0">
                    <a:pos x="208" y="434"/>
                  </a:cxn>
                  <a:cxn ang="0">
                    <a:pos x="178" y="402"/>
                  </a:cxn>
                  <a:cxn ang="0">
                    <a:pos x="151" y="369"/>
                  </a:cxn>
                  <a:cxn ang="0">
                    <a:pos x="126" y="334"/>
                  </a:cxn>
                  <a:cxn ang="0">
                    <a:pos x="104" y="299"/>
                  </a:cxn>
                  <a:cxn ang="0">
                    <a:pos x="84" y="263"/>
                  </a:cxn>
                  <a:cxn ang="0">
                    <a:pos x="66" y="226"/>
                  </a:cxn>
                  <a:cxn ang="0">
                    <a:pos x="51" y="188"/>
                  </a:cxn>
                  <a:cxn ang="0">
                    <a:pos x="40" y="150"/>
                  </a:cxn>
                  <a:cxn ang="0">
                    <a:pos x="31" y="111"/>
                  </a:cxn>
                  <a:cxn ang="0">
                    <a:pos x="25" y="72"/>
                  </a:cxn>
                  <a:cxn ang="0">
                    <a:pos x="22" y="32"/>
                  </a:cxn>
                  <a:cxn ang="0">
                    <a:pos x="22" y="12"/>
                  </a:cxn>
                  <a:cxn ang="0">
                    <a:pos x="21" y="6"/>
                  </a:cxn>
                  <a:cxn ang="0">
                    <a:pos x="15" y="1"/>
                  </a:cxn>
                  <a:cxn ang="0">
                    <a:pos x="6" y="1"/>
                  </a:cxn>
                  <a:cxn ang="0">
                    <a:pos x="1" y="6"/>
                  </a:cxn>
                </a:cxnLst>
                <a:rect l="0" t="0" r="r" b="b"/>
                <a:pathLst>
                  <a:path w="1217" h="818">
                    <a:moveTo>
                      <a:pt x="0" y="12"/>
                    </a:moveTo>
                    <a:lnTo>
                      <a:pt x="0" y="12"/>
                    </a:lnTo>
                    <a:lnTo>
                      <a:pt x="0" y="33"/>
                    </a:lnTo>
                    <a:lnTo>
                      <a:pt x="2" y="53"/>
                    </a:lnTo>
                    <a:lnTo>
                      <a:pt x="3" y="74"/>
                    </a:lnTo>
                    <a:lnTo>
                      <a:pt x="6" y="94"/>
                    </a:lnTo>
                    <a:lnTo>
                      <a:pt x="9" y="115"/>
                    </a:lnTo>
                    <a:lnTo>
                      <a:pt x="14" y="136"/>
                    </a:lnTo>
                    <a:lnTo>
                      <a:pt x="19" y="156"/>
                    </a:lnTo>
                    <a:lnTo>
                      <a:pt x="25" y="175"/>
                    </a:lnTo>
                    <a:lnTo>
                      <a:pt x="31" y="195"/>
                    </a:lnTo>
                    <a:lnTo>
                      <a:pt x="39" y="214"/>
                    </a:lnTo>
                    <a:lnTo>
                      <a:pt x="46" y="234"/>
                    </a:lnTo>
                    <a:lnTo>
                      <a:pt x="56" y="254"/>
                    </a:lnTo>
                    <a:lnTo>
                      <a:pt x="64" y="272"/>
                    </a:lnTo>
                    <a:lnTo>
                      <a:pt x="74" y="291"/>
                    </a:lnTo>
                    <a:lnTo>
                      <a:pt x="85" y="309"/>
                    </a:lnTo>
                    <a:lnTo>
                      <a:pt x="96" y="327"/>
                    </a:lnTo>
                    <a:lnTo>
                      <a:pt x="108" y="345"/>
                    </a:lnTo>
                    <a:lnTo>
                      <a:pt x="120" y="364"/>
                    </a:lnTo>
                    <a:lnTo>
                      <a:pt x="134" y="381"/>
                    </a:lnTo>
                    <a:lnTo>
                      <a:pt x="148" y="398"/>
                    </a:lnTo>
                    <a:lnTo>
                      <a:pt x="162" y="415"/>
                    </a:lnTo>
                    <a:lnTo>
                      <a:pt x="177" y="432"/>
                    </a:lnTo>
                    <a:lnTo>
                      <a:pt x="193" y="448"/>
                    </a:lnTo>
                    <a:lnTo>
                      <a:pt x="208" y="464"/>
                    </a:lnTo>
                    <a:lnTo>
                      <a:pt x="225" y="481"/>
                    </a:lnTo>
                    <a:lnTo>
                      <a:pt x="243" y="496"/>
                    </a:lnTo>
                    <a:lnTo>
                      <a:pt x="261" y="512"/>
                    </a:lnTo>
                    <a:lnTo>
                      <a:pt x="279" y="527"/>
                    </a:lnTo>
                    <a:lnTo>
                      <a:pt x="297" y="541"/>
                    </a:lnTo>
                    <a:lnTo>
                      <a:pt x="317" y="555"/>
                    </a:lnTo>
                    <a:lnTo>
                      <a:pt x="337" y="569"/>
                    </a:lnTo>
                    <a:lnTo>
                      <a:pt x="357" y="583"/>
                    </a:lnTo>
                    <a:lnTo>
                      <a:pt x="378" y="597"/>
                    </a:lnTo>
                    <a:lnTo>
                      <a:pt x="400" y="610"/>
                    </a:lnTo>
                    <a:lnTo>
                      <a:pt x="421" y="623"/>
                    </a:lnTo>
                    <a:lnTo>
                      <a:pt x="444" y="635"/>
                    </a:lnTo>
                    <a:lnTo>
                      <a:pt x="466" y="647"/>
                    </a:lnTo>
                    <a:lnTo>
                      <a:pt x="490" y="659"/>
                    </a:lnTo>
                    <a:lnTo>
                      <a:pt x="513" y="670"/>
                    </a:lnTo>
                    <a:lnTo>
                      <a:pt x="537" y="681"/>
                    </a:lnTo>
                    <a:lnTo>
                      <a:pt x="587" y="703"/>
                    </a:lnTo>
                    <a:lnTo>
                      <a:pt x="638" y="722"/>
                    </a:lnTo>
                    <a:lnTo>
                      <a:pt x="690" y="739"/>
                    </a:lnTo>
                    <a:lnTo>
                      <a:pt x="744" y="755"/>
                    </a:lnTo>
                    <a:lnTo>
                      <a:pt x="799" y="769"/>
                    </a:lnTo>
                    <a:lnTo>
                      <a:pt x="856" y="781"/>
                    </a:lnTo>
                    <a:lnTo>
                      <a:pt x="913" y="792"/>
                    </a:lnTo>
                    <a:lnTo>
                      <a:pt x="972" y="801"/>
                    </a:lnTo>
                    <a:lnTo>
                      <a:pt x="1001" y="805"/>
                    </a:lnTo>
                    <a:lnTo>
                      <a:pt x="1032" y="808"/>
                    </a:lnTo>
                    <a:lnTo>
                      <a:pt x="1062" y="811"/>
                    </a:lnTo>
                    <a:lnTo>
                      <a:pt x="1092" y="813"/>
                    </a:lnTo>
                    <a:lnTo>
                      <a:pt x="1124" y="815"/>
                    </a:lnTo>
                    <a:lnTo>
                      <a:pt x="1154" y="816"/>
                    </a:lnTo>
                    <a:lnTo>
                      <a:pt x="1186" y="818"/>
                    </a:lnTo>
                    <a:lnTo>
                      <a:pt x="1217" y="818"/>
                    </a:lnTo>
                    <a:lnTo>
                      <a:pt x="1217" y="796"/>
                    </a:lnTo>
                    <a:lnTo>
                      <a:pt x="1186" y="796"/>
                    </a:lnTo>
                    <a:lnTo>
                      <a:pt x="1155" y="795"/>
                    </a:lnTo>
                    <a:lnTo>
                      <a:pt x="1125" y="794"/>
                    </a:lnTo>
                    <a:lnTo>
                      <a:pt x="1095" y="792"/>
                    </a:lnTo>
                    <a:lnTo>
                      <a:pt x="1064" y="790"/>
                    </a:lnTo>
                    <a:lnTo>
                      <a:pt x="1034" y="787"/>
                    </a:lnTo>
                    <a:lnTo>
                      <a:pt x="1004" y="784"/>
                    </a:lnTo>
                    <a:lnTo>
                      <a:pt x="975" y="781"/>
                    </a:lnTo>
                    <a:lnTo>
                      <a:pt x="916" y="772"/>
                    </a:lnTo>
                    <a:lnTo>
                      <a:pt x="860" y="761"/>
                    </a:lnTo>
                    <a:lnTo>
                      <a:pt x="804" y="749"/>
                    </a:lnTo>
                    <a:lnTo>
                      <a:pt x="750" y="735"/>
                    </a:lnTo>
                    <a:lnTo>
                      <a:pt x="697" y="720"/>
                    </a:lnTo>
                    <a:lnTo>
                      <a:pt x="645" y="701"/>
                    </a:lnTo>
                    <a:lnTo>
                      <a:pt x="595" y="683"/>
                    </a:lnTo>
                    <a:lnTo>
                      <a:pt x="547" y="662"/>
                    </a:lnTo>
                    <a:lnTo>
                      <a:pt x="523" y="652"/>
                    </a:lnTo>
                    <a:lnTo>
                      <a:pt x="500" y="641"/>
                    </a:lnTo>
                    <a:lnTo>
                      <a:pt x="477" y="629"/>
                    </a:lnTo>
                    <a:lnTo>
                      <a:pt x="455" y="617"/>
                    </a:lnTo>
                    <a:lnTo>
                      <a:pt x="433" y="605"/>
                    </a:lnTo>
                    <a:lnTo>
                      <a:pt x="411" y="593"/>
                    </a:lnTo>
                    <a:lnTo>
                      <a:pt x="390" y="579"/>
                    </a:lnTo>
                    <a:lnTo>
                      <a:pt x="370" y="566"/>
                    </a:lnTo>
                    <a:lnTo>
                      <a:pt x="350" y="553"/>
                    </a:lnTo>
                    <a:lnTo>
                      <a:pt x="330" y="539"/>
                    </a:lnTo>
                    <a:lnTo>
                      <a:pt x="311" y="525"/>
                    </a:lnTo>
                    <a:lnTo>
                      <a:pt x="292" y="511"/>
                    </a:lnTo>
                    <a:lnTo>
                      <a:pt x="274" y="496"/>
                    </a:lnTo>
                    <a:lnTo>
                      <a:pt x="258" y="481"/>
                    </a:lnTo>
                    <a:lnTo>
                      <a:pt x="240" y="465"/>
                    </a:lnTo>
                    <a:lnTo>
                      <a:pt x="224" y="450"/>
                    </a:lnTo>
                    <a:lnTo>
                      <a:pt x="208" y="434"/>
                    </a:lnTo>
                    <a:lnTo>
                      <a:pt x="193" y="418"/>
                    </a:lnTo>
                    <a:lnTo>
                      <a:pt x="178" y="402"/>
                    </a:lnTo>
                    <a:lnTo>
                      <a:pt x="164" y="386"/>
                    </a:lnTo>
                    <a:lnTo>
                      <a:pt x="151" y="369"/>
                    </a:lnTo>
                    <a:lnTo>
                      <a:pt x="138" y="351"/>
                    </a:lnTo>
                    <a:lnTo>
                      <a:pt x="126" y="334"/>
                    </a:lnTo>
                    <a:lnTo>
                      <a:pt x="114" y="317"/>
                    </a:lnTo>
                    <a:lnTo>
                      <a:pt x="104" y="299"/>
                    </a:lnTo>
                    <a:lnTo>
                      <a:pt x="93" y="281"/>
                    </a:lnTo>
                    <a:lnTo>
                      <a:pt x="84" y="263"/>
                    </a:lnTo>
                    <a:lnTo>
                      <a:pt x="74" y="245"/>
                    </a:lnTo>
                    <a:lnTo>
                      <a:pt x="66" y="226"/>
                    </a:lnTo>
                    <a:lnTo>
                      <a:pt x="59" y="207"/>
                    </a:lnTo>
                    <a:lnTo>
                      <a:pt x="51" y="188"/>
                    </a:lnTo>
                    <a:lnTo>
                      <a:pt x="45" y="170"/>
                    </a:lnTo>
                    <a:lnTo>
                      <a:pt x="40" y="150"/>
                    </a:lnTo>
                    <a:lnTo>
                      <a:pt x="35" y="131"/>
                    </a:lnTo>
                    <a:lnTo>
                      <a:pt x="31" y="111"/>
                    </a:lnTo>
                    <a:lnTo>
                      <a:pt x="27" y="91"/>
                    </a:lnTo>
                    <a:lnTo>
                      <a:pt x="25" y="72"/>
                    </a:lnTo>
                    <a:lnTo>
                      <a:pt x="23" y="52"/>
                    </a:lnTo>
                    <a:lnTo>
                      <a:pt x="22" y="32"/>
                    </a:lnTo>
                    <a:lnTo>
                      <a:pt x="22" y="12"/>
                    </a:lnTo>
                    <a:lnTo>
                      <a:pt x="22" y="12"/>
                    </a:lnTo>
                    <a:lnTo>
                      <a:pt x="22" y="12"/>
                    </a:lnTo>
                    <a:lnTo>
                      <a:pt x="21" y="6"/>
                    </a:lnTo>
                    <a:lnTo>
                      <a:pt x="18" y="3"/>
                    </a:lnTo>
                    <a:lnTo>
                      <a:pt x="15" y="1"/>
                    </a:lnTo>
                    <a:lnTo>
                      <a:pt x="10" y="0"/>
                    </a:lnTo>
                    <a:lnTo>
                      <a:pt x="6" y="1"/>
                    </a:lnTo>
                    <a:lnTo>
                      <a:pt x="3" y="3"/>
                    </a:lnTo>
                    <a:lnTo>
                      <a:pt x="1" y="6"/>
                    </a:lnTo>
                    <a:lnTo>
                      <a:pt x="0" y="12"/>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7"/>
              <p:cNvSpPr>
                <a:spLocks/>
              </p:cNvSpPr>
              <p:nvPr/>
            </p:nvSpPr>
            <p:spPr bwMode="auto">
              <a:xfrm>
                <a:off x="7143750" y="2684463"/>
                <a:ext cx="103188" cy="79375"/>
              </a:xfrm>
              <a:custGeom>
                <a:avLst/>
                <a:gdLst/>
                <a:ahLst/>
                <a:cxnLst>
                  <a:cxn ang="0">
                    <a:pos x="1217" y="0"/>
                  </a:cxn>
                  <a:cxn ang="0">
                    <a:pos x="1154" y="2"/>
                  </a:cxn>
                  <a:cxn ang="0">
                    <a:pos x="1092" y="5"/>
                  </a:cxn>
                  <a:cxn ang="0">
                    <a:pos x="972" y="16"/>
                  </a:cxn>
                  <a:cxn ang="0">
                    <a:pos x="856" y="36"/>
                  </a:cxn>
                  <a:cxn ang="0">
                    <a:pos x="744" y="63"/>
                  </a:cxn>
                  <a:cxn ang="0">
                    <a:pos x="638" y="96"/>
                  </a:cxn>
                  <a:cxn ang="0">
                    <a:pos x="537" y="136"/>
                  </a:cxn>
                  <a:cxn ang="0">
                    <a:pos x="490" y="159"/>
                  </a:cxn>
                  <a:cxn ang="0">
                    <a:pos x="444" y="182"/>
                  </a:cxn>
                  <a:cxn ang="0">
                    <a:pos x="400" y="207"/>
                  </a:cxn>
                  <a:cxn ang="0">
                    <a:pos x="357" y="234"/>
                  </a:cxn>
                  <a:cxn ang="0">
                    <a:pos x="317" y="262"/>
                  </a:cxn>
                  <a:cxn ang="0">
                    <a:pos x="279" y="291"/>
                  </a:cxn>
                  <a:cxn ang="0">
                    <a:pos x="243" y="321"/>
                  </a:cxn>
                  <a:cxn ang="0">
                    <a:pos x="208" y="353"/>
                  </a:cxn>
                  <a:cxn ang="0">
                    <a:pos x="177" y="386"/>
                  </a:cxn>
                  <a:cxn ang="0">
                    <a:pos x="148" y="419"/>
                  </a:cxn>
                  <a:cxn ang="0">
                    <a:pos x="120" y="454"/>
                  </a:cxn>
                  <a:cxn ang="0">
                    <a:pos x="96" y="490"/>
                  </a:cxn>
                  <a:cxn ang="0">
                    <a:pos x="74" y="527"/>
                  </a:cxn>
                  <a:cxn ang="0">
                    <a:pos x="56" y="564"/>
                  </a:cxn>
                  <a:cxn ang="0">
                    <a:pos x="39" y="603"/>
                  </a:cxn>
                  <a:cxn ang="0">
                    <a:pos x="25" y="642"/>
                  </a:cxn>
                  <a:cxn ang="0">
                    <a:pos x="14" y="682"/>
                  </a:cxn>
                  <a:cxn ang="0">
                    <a:pos x="6" y="723"/>
                  </a:cxn>
                  <a:cxn ang="0">
                    <a:pos x="2" y="764"/>
                  </a:cxn>
                  <a:cxn ang="0">
                    <a:pos x="0" y="807"/>
                  </a:cxn>
                  <a:cxn ang="0">
                    <a:pos x="22" y="786"/>
                  </a:cxn>
                  <a:cxn ang="0">
                    <a:pos x="25" y="746"/>
                  </a:cxn>
                  <a:cxn ang="0">
                    <a:pos x="31" y="707"/>
                  </a:cxn>
                  <a:cxn ang="0">
                    <a:pos x="40" y="667"/>
                  </a:cxn>
                  <a:cxn ang="0">
                    <a:pos x="51" y="629"/>
                  </a:cxn>
                  <a:cxn ang="0">
                    <a:pos x="66" y="592"/>
                  </a:cxn>
                  <a:cxn ang="0">
                    <a:pos x="84" y="554"/>
                  </a:cxn>
                  <a:cxn ang="0">
                    <a:pos x="104" y="518"/>
                  </a:cxn>
                  <a:cxn ang="0">
                    <a:pos x="126" y="484"/>
                  </a:cxn>
                  <a:cxn ang="0">
                    <a:pos x="151" y="449"/>
                  </a:cxn>
                  <a:cxn ang="0">
                    <a:pos x="178" y="415"/>
                  </a:cxn>
                  <a:cxn ang="0">
                    <a:pos x="208" y="383"/>
                  </a:cxn>
                  <a:cxn ang="0">
                    <a:pos x="240" y="352"/>
                  </a:cxn>
                  <a:cxn ang="0">
                    <a:pos x="274" y="321"/>
                  </a:cxn>
                  <a:cxn ang="0">
                    <a:pos x="311" y="292"/>
                  </a:cxn>
                  <a:cxn ang="0">
                    <a:pos x="350" y="265"/>
                  </a:cxn>
                  <a:cxn ang="0">
                    <a:pos x="390" y="238"/>
                  </a:cxn>
                  <a:cxn ang="0">
                    <a:pos x="433" y="212"/>
                  </a:cxn>
                  <a:cxn ang="0">
                    <a:pos x="477" y="188"/>
                  </a:cxn>
                  <a:cxn ang="0">
                    <a:pos x="523" y="166"/>
                  </a:cxn>
                  <a:cxn ang="0">
                    <a:pos x="595" y="135"/>
                  </a:cxn>
                  <a:cxn ang="0">
                    <a:pos x="697" y="98"/>
                  </a:cxn>
                  <a:cxn ang="0">
                    <a:pos x="804" y="68"/>
                  </a:cxn>
                  <a:cxn ang="0">
                    <a:pos x="916" y="46"/>
                  </a:cxn>
                  <a:cxn ang="0">
                    <a:pos x="1034" y="30"/>
                  </a:cxn>
                  <a:cxn ang="0">
                    <a:pos x="1125" y="23"/>
                  </a:cxn>
                  <a:cxn ang="0">
                    <a:pos x="1186" y="21"/>
                  </a:cxn>
                  <a:cxn ang="0">
                    <a:pos x="1217" y="21"/>
                  </a:cxn>
                  <a:cxn ang="0">
                    <a:pos x="1221" y="20"/>
                  </a:cxn>
                  <a:cxn ang="0">
                    <a:pos x="1228" y="15"/>
                  </a:cxn>
                  <a:cxn ang="0">
                    <a:pos x="1228" y="7"/>
                  </a:cxn>
                  <a:cxn ang="0">
                    <a:pos x="1221" y="1"/>
                  </a:cxn>
                </a:cxnLst>
                <a:rect l="0" t="0" r="r" b="b"/>
                <a:pathLst>
                  <a:path w="1228" h="807">
                    <a:moveTo>
                      <a:pt x="1217" y="0"/>
                    </a:moveTo>
                    <a:lnTo>
                      <a:pt x="1217" y="0"/>
                    </a:lnTo>
                    <a:lnTo>
                      <a:pt x="1186" y="1"/>
                    </a:lnTo>
                    <a:lnTo>
                      <a:pt x="1154" y="2"/>
                    </a:lnTo>
                    <a:lnTo>
                      <a:pt x="1124" y="3"/>
                    </a:lnTo>
                    <a:lnTo>
                      <a:pt x="1092" y="5"/>
                    </a:lnTo>
                    <a:lnTo>
                      <a:pt x="1032" y="10"/>
                    </a:lnTo>
                    <a:lnTo>
                      <a:pt x="972" y="16"/>
                    </a:lnTo>
                    <a:lnTo>
                      <a:pt x="913" y="25"/>
                    </a:lnTo>
                    <a:lnTo>
                      <a:pt x="856" y="36"/>
                    </a:lnTo>
                    <a:lnTo>
                      <a:pt x="799" y="48"/>
                    </a:lnTo>
                    <a:lnTo>
                      <a:pt x="744" y="63"/>
                    </a:lnTo>
                    <a:lnTo>
                      <a:pt x="690" y="78"/>
                    </a:lnTo>
                    <a:lnTo>
                      <a:pt x="638" y="96"/>
                    </a:lnTo>
                    <a:lnTo>
                      <a:pt x="587" y="116"/>
                    </a:lnTo>
                    <a:lnTo>
                      <a:pt x="537" y="136"/>
                    </a:lnTo>
                    <a:lnTo>
                      <a:pt x="513" y="147"/>
                    </a:lnTo>
                    <a:lnTo>
                      <a:pt x="490" y="159"/>
                    </a:lnTo>
                    <a:lnTo>
                      <a:pt x="466" y="170"/>
                    </a:lnTo>
                    <a:lnTo>
                      <a:pt x="444" y="182"/>
                    </a:lnTo>
                    <a:lnTo>
                      <a:pt x="421" y="194"/>
                    </a:lnTo>
                    <a:lnTo>
                      <a:pt x="400" y="207"/>
                    </a:lnTo>
                    <a:lnTo>
                      <a:pt x="378" y="220"/>
                    </a:lnTo>
                    <a:lnTo>
                      <a:pt x="357" y="234"/>
                    </a:lnTo>
                    <a:lnTo>
                      <a:pt x="337" y="248"/>
                    </a:lnTo>
                    <a:lnTo>
                      <a:pt x="317" y="262"/>
                    </a:lnTo>
                    <a:lnTo>
                      <a:pt x="297" y="276"/>
                    </a:lnTo>
                    <a:lnTo>
                      <a:pt x="279" y="291"/>
                    </a:lnTo>
                    <a:lnTo>
                      <a:pt x="261" y="306"/>
                    </a:lnTo>
                    <a:lnTo>
                      <a:pt x="243" y="321"/>
                    </a:lnTo>
                    <a:lnTo>
                      <a:pt x="225" y="337"/>
                    </a:lnTo>
                    <a:lnTo>
                      <a:pt x="208" y="353"/>
                    </a:lnTo>
                    <a:lnTo>
                      <a:pt x="193" y="369"/>
                    </a:lnTo>
                    <a:lnTo>
                      <a:pt x="177" y="386"/>
                    </a:lnTo>
                    <a:lnTo>
                      <a:pt x="162" y="402"/>
                    </a:lnTo>
                    <a:lnTo>
                      <a:pt x="148" y="419"/>
                    </a:lnTo>
                    <a:lnTo>
                      <a:pt x="134" y="436"/>
                    </a:lnTo>
                    <a:lnTo>
                      <a:pt x="120" y="454"/>
                    </a:lnTo>
                    <a:lnTo>
                      <a:pt x="108" y="472"/>
                    </a:lnTo>
                    <a:lnTo>
                      <a:pt x="96" y="490"/>
                    </a:lnTo>
                    <a:lnTo>
                      <a:pt x="85" y="508"/>
                    </a:lnTo>
                    <a:lnTo>
                      <a:pt x="74" y="527"/>
                    </a:lnTo>
                    <a:lnTo>
                      <a:pt x="64" y="545"/>
                    </a:lnTo>
                    <a:lnTo>
                      <a:pt x="56" y="564"/>
                    </a:lnTo>
                    <a:lnTo>
                      <a:pt x="46" y="584"/>
                    </a:lnTo>
                    <a:lnTo>
                      <a:pt x="39" y="603"/>
                    </a:lnTo>
                    <a:lnTo>
                      <a:pt x="31" y="622"/>
                    </a:lnTo>
                    <a:lnTo>
                      <a:pt x="25" y="642"/>
                    </a:lnTo>
                    <a:lnTo>
                      <a:pt x="19" y="662"/>
                    </a:lnTo>
                    <a:lnTo>
                      <a:pt x="14" y="682"/>
                    </a:lnTo>
                    <a:lnTo>
                      <a:pt x="9" y="703"/>
                    </a:lnTo>
                    <a:lnTo>
                      <a:pt x="6" y="723"/>
                    </a:lnTo>
                    <a:lnTo>
                      <a:pt x="3" y="744"/>
                    </a:lnTo>
                    <a:lnTo>
                      <a:pt x="2" y="764"/>
                    </a:lnTo>
                    <a:lnTo>
                      <a:pt x="0" y="785"/>
                    </a:lnTo>
                    <a:lnTo>
                      <a:pt x="0" y="807"/>
                    </a:lnTo>
                    <a:lnTo>
                      <a:pt x="22" y="807"/>
                    </a:lnTo>
                    <a:lnTo>
                      <a:pt x="22" y="786"/>
                    </a:lnTo>
                    <a:lnTo>
                      <a:pt x="23" y="766"/>
                    </a:lnTo>
                    <a:lnTo>
                      <a:pt x="25" y="746"/>
                    </a:lnTo>
                    <a:lnTo>
                      <a:pt x="27" y="726"/>
                    </a:lnTo>
                    <a:lnTo>
                      <a:pt x="31" y="707"/>
                    </a:lnTo>
                    <a:lnTo>
                      <a:pt x="35" y="686"/>
                    </a:lnTo>
                    <a:lnTo>
                      <a:pt x="40" y="667"/>
                    </a:lnTo>
                    <a:lnTo>
                      <a:pt x="45" y="648"/>
                    </a:lnTo>
                    <a:lnTo>
                      <a:pt x="51" y="629"/>
                    </a:lnTo>
                    <a:lnTo>
                      <a:pt x="59" y="610"/>
                    </a:lnTo>
                    <a:lnTo>
                      <a:pt x="66" y="592"/>
                    </a:lnTo>
                    <a:lnTo>
                      <a:pt x="74" y="572"/>
                    </a:lnTo>
                    <a:lnTo>
                      <a:pt x="84" y="554"/>
                    </a:lnTo>
                    <a:lnTo>
                      <a:pt x="93" y="536"/>
                    </a:lnTo>
                    <a:lnTo>
                      <a:pt x="104" y="518"/>
                    </a:lnTo>
                    <a:lnTo>
                      <a:pt x="114" y="501"/>
                    </a:lnTo>
                    <a:lnTo>
                      <a:pt x="126" y="484"/>
                    </a:lnTo>
                    <a:lnTo>
                      <a:pt x="138" y="466"/>
                    </a:lnTo>
                    <a:lnTo>
                      <a:pt x="151" y="449"/>
                    </a:lnTo>
                    <a:lnTo>
                      <a:pt x="164" y="432"/>
                    </a:lnTo>
                    <a:lnTo>
                      <a:pt x="178" y="415"/>
                    </a:lnTo>
                    <a:lnTo>
                      <a:pt x="193" y="399"/>
                    </a:lnTo>
                    <a:lnTo>
                      <a:pt x="208" y="383"/>
                    </a:lnTo>
                    <a:lnTo>
                      <a:pt x="224" y="368"/>
                    </a:lnTo>
                    <a:lnTo>
                      <a:pt x="240" y="352"/>
                    </a:lnTo>
                    <a:lnTo>
                      <a:pt x="258" y="336"/>
                    </a:lnTo>
                    <a:lnTo>
                      <a:pt x="274" y="321"/>
                    </a:lnTo>
                    <a:lnTo>
                      <a:pt x="292" y="307"/>
                    </a:lnTo>
                    <a:lnTo>
                      <a:pt x="311" y="292"/>
                    </a:lnTo>
                    <a:lnTo>
                      <a:pt x="330" y="278"/>
                    </a:lnTo>
                    <a:lnTo>
                      <a:pt x="350" y="265"/>
                    </a:lnTo>
                    <a:lnTo>
                      <a:pt x="370" y="251"/>
                    </a:lnTo>
                    <a:lnTo>
                      <a:pt x="390" y="238"/>
                    </a:lnTo>
                    <a:lnTo>
                      <a:pt x="411" y="225"/>
                    </a:lnTo>
                    <a:lnTo>
                      <a:pt x="433" y="212"/>
                    </a:lnTo>
                    <a:lnTo>
                      <a:pt x="455" y="200"/>
                    </a:lnTo>
                    <a:lnTo>
                      <a:pt x="477" y="188"/>
                    </a:lnTo>
                    <a:lnTo>
                      <a:pt x="500" y="177"/>
                    </a:lnTo>
                    <a:lnTo>
                      <a:pt x="523" y="166"/>
                    </a:lnTo>
                    <a:lnTo>
                      <a:pt x="547" y="155"/>
                    </a:lnTo>
                    <a:lnTo>
                      <a:pt x="595" y="135"/>
                    </a:lnTo>
                    <a:lnTo>
                      <a:pt x="645" y="116"/>
                    </a:lnTo>
                    <a:lnTo>
                      <a:pt x="697" y="98"/>
                    </a:lnTo>
                    <a:lnTo>
                      <a:pt x="750" y="82"/>
                    </a:lnTo>
                    <a:lnTo>
                      <a:pt x="804" y="68"/>
                    </a:lnTo>
                    <a:lnTo>
                      <a:pt x="860" y="56"/>
                    </a:lnTo>
                    <a:lnTo>
                      <a:pt x="916" y="46"/>
                    </a:lnTo>
                    <a:lnTo>
                      <a:pt x="975" y="37"/>
                    </a:lnTo>
                    <a:lnTo>
                      <a:pt x="1034" y="30"/>
                    </a:lnTo>
                    <a:lnTo>
                      <a:pt x="1095" y="25"/>
                    </a:lnTo>
                    <a:lnTo>
                      <a:pt x="1125" y="23"/>
                    </a:lnTo>
                    <a:lnTo>
                      <a:pt x="1155" y="22"/>
                    </a:lnTo>
                    <a:lnTo>
                      <a:pt x="1186" y="21"/>
                    </a:lnTo>
                    <a:lnTo>
                      <a:pt x="1217" y="21"/>
                    </a:lnTo>
                    <a:lnTo>
                      <a:pt x="1217" y="21"/>
                    </a:lnTo>
                    <a:lnTo>
                      <a:pt x="1217" y="21"/>
                    </a:lnTo>
                    <a:lnTo>
                      <a:pt x="1221" y="20"/>
                    </a:lnTo>
                    <a:lnTo>
                      <a:pt x="1225" y="18"/>
                    </a:lnTo>
                    <a:lnTo>
                      <a:pt x="1228" y="15"/>
                    </a:lnTo>
                    <a:lnTo>
                      <a:pt x="1228" y="11"/>
                    </a:lnTo>
                    <a:lnTo>
                      <a:pt x="1228" y="7"/>
                    </a:lnTo>
                    <a:lnTo>
                      <a:pt x="1225" y="4"/>
                    </a:lnTo>
                    <a:lnTo>
                      <a:pt x="1221" y="1"/>
                    </a:lnTo>
                    <a:lnTo>
                      <a:pt x="1217"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8"/>
              <p:cNvSpPr>
                <a:spLocks/>
              </p:cNvSpPr>
              <p:nvPr/>
            </p:nvSpPr>
            <p:spPr bwMode="auto">
              <a:xfrm>
                <a:off x="7245350" y="2684463"/>
                <a:ext cx="100013" cy="80962"/>
              </a:xfrm>
              <a:custGeom>
                <a:avLst/>
                <a:gdLst/>
                <a:ahLst/>
                <a:cxnLst>
                  <a:cxn ang="0">
                    <a:pos x="1195" y="807"/>
                  </a:cxn>
                  <a:cxn ang="0">
                    <a:pos x="1194" y="764"/>
                  </a:cxn>
                  <a:cxn ang="0">
                    <a:pos x="1189" y="723"/>
                  </a:cxn>
                  <a:cxn ang="0">
                    <a:pos x="1181" y="682"/>
                  </a:cxn>
                  <a:cxn ang="0">
                    <a:pos x="1171" y="642"/>
                  </a:cxn>
                  <a:cxn ang="0">
                    <a:pos x="1157" y="603"/>
                  </a:cxn>
                  <a:cxn ang="0">
                    <a:pos x="1141" y="564"/>
                  </a:cxn>
                  <a:cxn ang="0">
                    <a:pos x="1122" y="527"/>
                  </a:cxn>
                  <a:cxn ang="0">
                    <a:pos x="1100" y="490"/>
                  </a:cxn>
                  <a:cxn ang="0">
                    <a:pos x="1076" y="454"/>
                  </a:cxn>
                  <a:cxn ang="0">
                    <a:pos x="1048" y="419"/>
                  </a:cxn>
                  <a:cxn ang="0">
                    <a:pos x="1019" y="386"/>
                  </a:cxn>
                  <a:cxn ang="0">
                    <a:pos x="988" y="353"/>
                  </a:cxn>
                  <a:cxn ang="0">
                    <a:pos x="954" y="321"/>
                  </a:cxn>
                  <a:cxn ang="0">
                    <a:pos x="919" y="291"/>
                  </a:cxn>
                  <a:cxn ang="0">
                    <a:pos x="881" y="262"/>
                  </a:cxn>
                  <a:cxn ang="0">
                    <a:pos x="841" y="234"/>
                  </a:cxn>
                  <a:cxn ang="0">
                    <a:pos x="799" y="207"/>
                  </a:cxn>
                  <a:cxn ang="0">
                    <a:pos x="755" y="182"/>
                  </a:cxn>
                  <a:cxn ang="0">
                    <a:pos x="663" y="137"/>
                  </a:cxn>
                  <a:cxn ang="0">
                    <a:pos x="565" y="96"/>
                  </a:cxn>
                  <a:cxn ang="0">
                    <a:pos x="461" y="63"/>
                  </a:cxn>
                  <a:cxn ang="0">
                    <a:pos x="352" y="36"/>
                  </a:cxn>
                  <a:cxn ang="0">
                    <a:pos x="238" y="16"/>
                  </a:cxn>
                  <a:cxn ang="0">
                    <a:pos x="120" y="5"/>
                  </a:cxn>
                  <a:cxn ang="0">
                    <a:pos x="61" y="2"/>
                  </a:cxn>
                  <a:cxn ang="0">
                    <a:pos x="0" y="0"/>
                  </a:cxn>
                  <a:cxn ang="0">
                    <a:pos x="30" y="21"/>
                  </a:cxn>
                  <a:cxn ang="0">
                    <a:pos x="89" y="23"/>
                  </a:cxn>
                  <a:cxn ang="0">
                    <a:pos x="177" y="30"/>
                  </a:cxn>
                  <a:cxn ang="0">
                    <a:pos x="291" y="46"/>
                  </a:cxn>
                  <a:cxn ang="0">
                    <a:pos x="401" y="68"/>
                  </a:cxn>
                  <a:cxn ang="0">
                    <a:pos x="507" y="98"/>
                  </a:cxn>
                  <a:cxn ang="0">
                    <a:pos x="606" y="135"/>
                  </a:cxn>
                  <a:cxn ang="0">
                    <a:pos x="701" y="177"/>
                  </a:cxn>
                  <a:cxn ang="0">
                    <a:pos x="767" y="212"/>
                  </a:cxn>
                  <a:cxn ang="0">
                    <a:pos x="809" y="238"/>
                  </a:cxn>
                  <a:cxn ang="0">
                    <a:pos x="848" y="265"/>
                  </a:cxn>
                  <a:cxn ang="0">
                    <a:pos x="886" y="292"/>
                  </a:cxn>
                  <a:cxn ang="0">
                    <a:pos x="923" y="321"/>
                  </a:cxn>
                  <a:cxn ang="0">
                    <a:pos x="956" y="352"/>
                  </a:cxn>
                  <a:cxn ang="0">
                    <a:pos x="988" y="383"/>
                  </a:cxn>
                  <a:cxn ang="0">
                    <a:pos x="1018" y="415"/>
                  </a:cxn>
                  <a:cxn ang="0">
                    <a:pos x="1045" y="449"/>
                  </a:cxn>
                  <a:cxn ang="0">
                    <a:pos x="1069" y="484"/>
                  </a:cxn>
                  <a:cxn ang="0">
                    <a:pos x="1092" y="518"/>
                  </a:cxn>
                  <a:cxn ang="0">
                    <a:pos x="1112" y="554"/>
                  </a:cxn>
                  <a:cxn ang="0">
                    <a:pos x="1129" y="592"/>
                  </a:cxn>
                  <a:cxn ang="0">
                    <a:pos x="1144" y="629"/>
                  </a:cxn>
                  <a:cxn ang="0">
                    <a:pos x="1155" y="667"/>
                  </a:cxn>
                  <a:cxn ang="0">
                    <a:pos x="1165" y="707"/>
                  </a:cxn>
                  <a:cxn ang="0">
                    <a:pos x="1171" y="746"/>
                  </a:cxn>
                  <a:cxn ang="0">
                    <a:pos x="1173" y="786"/>
                  </a:cxn>
                  <a:cxn ang="0">
                    <a:pos x="1174" y="807"/>
                  </a:cxn>
                  <a:cxn ang="0">
                    <a:pos x="1175" y="811"/>
                  </a:cxn>
                  <a:cxn ang="0">
                    <a:pos x="1180" y="816"/>
                  </a:cxn>
                  <a:cxn ang="0">
                    <a:pos x="1189" y="816"/>
                  </a:cxn>
                  <a:cxn ang="0">
                    <a:pos x="1194" y="811"/>
                  </a:cxn>
                </a:cxnLst>
                <a:rect l="0" t="0" r="r" b="b"/>
                <a:pathLst>
                  <a:path w="1195" h="817">
                    <a:moveTo>
                      <a:pt x="1195" y="807"/>
                    </a:moveTo>
                    <a:lnTo>
                      <a:pt x="1195" y="807"/>
                    </a:lnTo>
                    <a:lnTo>
                      <a:pt x="1195" y="785"/>
                    </a:lnTo>
                    <a:lnTo>
                      <a:pt x="1194" y="764"/>
                    </a:lnTo>
                    <a:lnTo>
                      <a:pt x="1192" y="744"/>
                    </a:lnTo>
                    <a:lnTo>
                      <a:pt x="1189" y="723"/>
                    </a:lnTo>
                    <a:lnTo>
                      <a:pt x="1186" y="703"/>
                    </a:lnTo>
                    <a:lnTo>
                      <a:pt x="1181" y="682"/>
                    </a:lnTo>
                    <a:lnTo>
                      <a:pt x="1176" y="662"/>
                    </a:lnTo>
                    <a:lnTo>
                      <a:pt x="1171" y="642"/>
                    </a:lnTo>
                    <a:lnTo>
                      <a:pt x="1164" y="622"/>
                    </a:lnTo>
                    <a:lnTo>
                      <a:pt x="1157" y="603"/>
                    </a:lnTo>
                    <a:lnTo>
                      <a:pt x="1149" y="584"/>
                    </a:lnTo>
                    <a:lnTo>
                      <a:pt x="1141" y="564"/>
                    </a:lnTo>
                    <a:lnTo>
                      <a:pt x="1131" y="545"/>
                    </a:lnTo>
                    <a:lnTo>
                      <a:pt x="1122" y="527"/>
                    </a:lnTo>
                    <a:lnTo>
                      <a:pt x="1111" y="508"/>
                    </a:lnTo>
                    <a:lnTo>
                      <a:pt x="1100" y="490"/>
                    </a:lnTo>
                    <a:lnTo>
                      <a:pt x="1088" y="472"/>
                    </a:lnTo>
                    <a:lnTo>
                      <a:pt x="1076" y="454"/>
                    </a:lnTo>
                    <a:lnTo>
                      <a:pt x="1062" y="436"/>
                    </a:lnTo>
                    <a:lnTo>
                      <a:pt x="1048" y="419"/>
                    </a:lnTo>
                    <a:lnTo>
                      <a:pt x="1034" y="402"/>
                    </a:lnTo>
                    <a:lnTo>
                      <a:pt x="1019" y="386"/>
                    </a:lnTo>
                    <a:lnTo>
                      <a:pt x="1003" y="369"/>
                    </a:lnTo>
                    <a:lnTo>
                      <a:pt x="988" y="353"/>
                    </a:lnTo>
                    <a:lnTo>
                      <a:pt x="971" y="337"/>
                    </a:lnTo>
                    <a:lnTo>
                      <a:pt x="954" y="321"/>
                    </a:lnTo>
                    <a:lnTo>
                      <a:pt x="936" y="306"/>
                    </a:lnTo>
                    <a:lnTo>
                      <a:pt x="919" y="291"/>
                    </a:lnTo>
                    <a:lnTo>
                      <a:pt x="900" y="276"/>
                    </a:lnTo>
                    <a:lnTo>
                      <a:pt x="881" y="262"/>
                    </a:lnTo>
                    <a:lnTo>
                      <a:pt x="861" y="248"/>
                    </a:lnTo>
                    <a:lnTo>
                      <a:pt x="841" y="234"/>
                    </a:lnTo>
                    <a:lnTo>
                      <a:pt x="820" y="220"/>
                    </a:lnTo>
                    <a:lnTo>
                      <a:pt x="799" y="207"/>
                    </a:lnTo>
                    <a:lnTo>
                      <a:pt x="777" y="195"/>
                    </a:lnTo>
                    <a:lnTo>
                      <a:pt x="755" y="182"/>
                    </a:lnTo>
                    <a:lnTo>
                      <a:pt x="710" y="159"/>
                    </a:lnTo>
                    <a:lnTo>
                      <a:pt x="663" y="137"/>
                    </a:lnTo>
                    <a:lnTo>
                      <a:pt x="615" y="116"/>
                    </a:lnTo>
                    <a:lnTo>
                      <a:pt x="565" y="96"/>
                    </a:lnTo>
                    <a:lnTo>
                      <a:pt x="513" y="78"/>
                    </a:lnTo>
                    <a:lnTo>
                      <a:pt x="461" y="63"/>
                    </a:lnTo>
                    <a:lnTo>
                      <a:pt x="406" y="48"/>
                    </a:lnTo>
                    <a:lnTo>
                      <a:pt x="352" y="36"/>
                    </a:lnTo>
                    <a:lnTo>
                      <a:pt x="295" y="25"/>
                    </a:lnTo>
                    <a:lnTo>
                      <a:pt x="238" y="16"/>
                    </a:lnTo>
                    <a:lnTo>
                      <a:pt x="179" y="10"/>
                    </a:lnTo>
                    <a:lnTo>
                      <a:pt x="120" y="5"/>
                    </a:lnTo>
                    <a:lnTo>
                      <a:pt x="91" y="3"/>
                    </a:lnTo>
                    <a:lnTo>
                      <a:pt x="61" y="2"/>
                    </a:lnTo>
                    <a:lnTo>
                      <a:pt x="30" y="1"/>
                    </a:lnTo>
                    <a:lnTo>
                      <a:pt x="0" y="0"/>
                    </a:lnTo>
                    <a:lnTo>
                      <a:pt x="0" y="21"/>
                    </a:lnTo>
                    <a:lnTo>
                      <a:pt x="30" y="21"/>
                    </a:lnTo>
                    <a:lnTo>
                      <a:pt x="60" y="22"/>
                    </a:lnTo>
                    <a:lnTo>
                      <a:pt x="89" y="23"/>
                    </a:lnTo>
                    <a:lnTo>
                      <a:pt x="119" y="25"/>
                    </a:lnTo>
                    <a:lnTo>
                      <a:pt x="177" y="30"/>
                    </a:lnTo>
                    <a:lnTo>
                      <a:pt x="235" y="37"/>
                    </a:lnTo>
                    <a:lnTo>
                      <a:pt x="291" y="46"/>
                    </a:lnTo>
                    <a:lnTo>
                      <a:pt x="347" y="56"/>
                    </a:lnTo>
                    <a:lnTo>
                      <a:pt x="401" y="68"/>
                    </a:lnTo>
                    <a:lnTo>
                      <a:pt x="455" y="82"/>
                    </a:lnTo>
                    <a:lnTo>
                      <a:pt x="507" y="98"/>
                    </a:lnTo>
                    <a:lnTo>
                      <a:pt x="557" y="116"/>
                    </a:lnTo>
                    <a:lnTo>
                      <a:pt x="606" y="135"/>
                    </a:lnTo>
                    <a:lnTo>
                      <a:pt x="655" y="155"/>
                    </a:lnTo>
                    <a:lnTo>
                      <a:pt x="701" y="177"/>
                    </a:lnTo>
                    <a:lnTo>
                      <a:pt x="745" y="200"/>
                    </a:lnTo>
                    <a:lnTo>
                      <a:pt x="767" y="212"/>
                    </a:lnTo>
                    <a:lnTo>
                      <a:pt x="788" y="224"/>
                    </a:lnTo>
                    <a:lnTo>
                      <a:pt x="809" y="238"/>
                    </a:lnTo>
                    <a:lnTo>
                      <a:pt x="829" y="251"/>
                    </a:lnTo>
                    <a:lnTo>
                      <a:pt x="848" y="265"/>
                    </a:lnTo>
                    <a:lnTo>
                      <a:pt x="867" y="278"/>
                    </a:lnTo>
                    <a:lnTo>
                      <a:pt x="886" y="292"/>
                    </a:lnTo>
                    <a:lnTo>
                      <a:pt x="905" y="307"/>
                    </a:lnTo>
                    <a:lnTo>
                      <a:pt x="923" y="321"/>
                    </a:lnTo>
                    <a:lnTo>
                      <a:pt x="940" y="336"/>
                    </a:lnTo>
                    <a:lnTo>
                      <a:pt x="956" y="352"/>
                    </a:lnTo>
                    <a:lnTo>
                      <a:pt x="972" y="368"/>
                    </a:lnTo>
                    <a:lnTo>
                      <a:pt x="988" y="383"/>
                    </a:lnTo>
                    <a:lnTo>
                      <a:pt x="1003" y="399"/>
                    </a:lnTo>
                    <a:lnTo>
                      <a:pt x="1018" y="415"/>
                    </a:lnTo>
                    <a:lnTo>
                      <a:pt x="1032" y="432"/>
                    </a:lnTo>
                    <a:lnTo>
                      <a:pt x="1045" y="449"/>
                    </a:lnTo>
                    <a:lnTo>
                      <a:pt x="1058" y="466"/>
                    </a:lnTo>
                    <a:lnTo>
                      <a:pt x="1069" y="484"/>
                    </a:lnTo>
                    <a:lnTo>
                      <a:pt x="1081" y="501"/>
                    </a:lnTo>
                    <a:lnTo>
                      <a:pt x="1092" y="518"/>
                    </a:lnTo>
                    <a:lnTo>
                      <a:pt x="1102" y="536"/>
                    </a:lnTo>
                    <a:lnTo>
                      <a:pt x="1112" y="554"/>
                    </a:lnTo>
                    <a:lnTo>
                      <a:pt x="1121" y="572"/>
                    </a:lnTo>
                    <a:lnTo>
                      <a:pt x="1129" y="592"/>
                    </a:lnTo>
                    <a:lnTo>
                      <a:pt x="1136" y="610"/>
                    </a:lnTo>
                    <a:lnTo>
                      <a:pt x="1144" y="629"/>
                    </a:lnTo>
                    <a:lnTo>
                      <a:pt x="1150" y="648"/>
                    </a:lnTo>
                    <a:lnTo>
                      <a:pt x="1155" y="667"/>
                    </a:lnTo>
                    <a:lnTo>
                      <a:pt x="1161" y="686"/>
                    </a:lnTo>
                    <a:lnTo>
                      <a:pt x="1165" y="707"/>
                    </a:lnTo>
                    <a:lnTo>
                      <a:pt x="1168" y="726"/>
                    </a:lnTo>
                    <a:lnTo>
                      <a:pt x="1171" y="746"/>
                    </a:lnTo>
                    <a:lnTo>
                      <a:pt x="1172" y="766"/>
                    </a:lnTo>
                    <a:lnTo>
                      <a:pt x="1173" y="786"/>
                    </a:lnTo>
                    <a:lnTo>
                      <a:pt x="1174" y="807"/>
                    </a:lnTo>
                    <a:lnTo>
                      <a:pt x="1174" y="807"/>
                    </a:lnTo>
                    <a:lnTo>
                      <a:pt x="1174" y="807"/>
                    </a:lnTo>
                    <a:lnTo>
                      <a:pt x="1175" y="811"/>
                    </a:lnTo>
                    <a:lnTo>
                      <a:pt x="1177" y="814"/>
                    </a:lnTo>
                    <a:lnTo>
                      <a:pt x="1180" y="816"/>
                    </a:lnTo>
                    <a:lnTo>
                      <a:pt x="1185" y="817"/>
                    </a:lnTo>
                    <a:lnTo>
                      <a:pt x="1189" y="816"/>
                    </a:lnTo>
                    <a:lnTo>
                      <a:pt x="1192" y="814"/>
                    </a:lnTo>
                    <a:lnTo>
                      <a:pt x="1194" y="811"/>
                    </a:lnTo>
                    <a:lnTo>
                      <a:pt x="1195" y="807"/>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9"/>
              <p:cNvSpPr>
                <a:spLocks noEditPoints="1"/>
              </p:cNvSpPr>
              <p:nvPr/>
            </p:nvSpPr>
            <p:spPr bwMode="auto">
              <a:xfrm>
                <a:off x="7181850" y="2741613"/>
                <a:ext cx="123825" cy="52387"/>
              </a:xfrm>
              <a:custGeom>
                <a:avLst/>
                <a:gdLst/>
                <a:ahLst/>
                <a:cxnLst>
                  <a:cxn ang="0">
                    <a:pos x="186" y="205"/>
                  </a:cxn>
                  <a:cxn ang="0">
                    <a:pos x="323" y="208"/>
                  </a:cxn>
                  <a:cxn ang="0">
                    <a:pos x="253" y="132"/>
                  </a:cxn>
                  <a:cxn ang="0">
                    <a:pos x="305" y="54"/>
                  </a:cxn>
                  <a:cxn ang="0">
                    <a:pos x="384" y="102"/>
                  </a:cxn>
                  <a:cxn ang="0">
                    <a:pos x="327" y="179"/>
                  </a:cxn>
                  <a:cxn ang="0">
                    <a:pos x="333" y="85"/>
                  </a:cxn>
                  <a:cxn ang="0">
                    <a:pos x="452" y="76"/>
                  </a:cxn>
                  <a:cxn ang="0">
                    <a:pos x="531" y="66"/>
                  </a:cxn>
                  <a:cxn ang="0">
                    <a:pos x="610" y="59"/>
                  </a:cxn>
                  <a:cxn ang="0">
                    <a:pos x="589" y="95"/>
                  </a:cxn>
                  <a:cxn ang="0">
                    <a:pos x="544" y="108"/>
                  </a:cxn>
                  <a:cxn ang="0">
                    <a:pos x="476" y="84"/>
                  </a:cxn>
                  <a:cxn ang="0">
                    <a:pos x="753" y="158"/>
                  </a:cxn>
                  <a:cxn ang="0">
                    <a:pos x="688" y="198"/>
                  </a:cxn>
                  <a:cxn ang="0">
                    <a:pos x="665" y="91"/>
                  </a:cxn>
                  <a:cxn ang="0">
                    <a:pos x="746" y="56"/>
                  </a:cxn>
                  <a:cxn ang="0">
                    <a:pos x="697" y="142"/>
                  </a:cxn>
                  <a:cxn ang="0">
                    <a:pos x="748" y="167"/>
                  </a:cxn>
                  <a:cxn ang="0">
                    <a:pos x="710" y="88"/>
                  </a:cxn>
                  <a:cxn ang="0">
                    <a:pos x="914" y="94"/>
                  </a:cxn>
                  <a:cxn ang="0">
                    <a:pos x="867" y="99"/>
                  </a:cxn>
                  <a:cxn ang="0">
                    <a:pos x="881" y="59"/>
                  </a:cxn>
                  <a:cxn ang="0">
                    <a:pos x="954" y="86"/>
                  </a:cxn>
                  <a:cxn ang="0">
                    <a:pos x="1053" y="175"/>
                  </a:cxn>
                  <a:cxn ang="0">
                    <a:pos x="999" y="180"/>
                  </a:cxn>
                  <a:cxn ang="0">
                    <a:pos x="1083" y="76"/>
                  </a:cxn>
                  <a:cxn ang="0">
                    <a:pos x="1194" y="75"/>
                  </a:cxn>
                  <a:cxn ang="0">
                    <a:pos x="1164" y="189"/>
                  </a:cxn>
                  <a:cxn ang="0">
                    <a:pos x="1074" y="182"/>
                  </a:cxn>
                  <a:cxn ang="0">
                    <a:pos x="1146" y="113"/>
                  </a:cxn>
                  <a:cxn ang="0">
                    <a:pos x="1122" y="85"/>
                  </a:cxn>
                  <a:cxn ang="0">
                    <a:pos x="1109" y="160"/>
                  </a:cxn>
                  <a:cxn ang="0">
                    <a:pos x="1156" y="168"/>
                  </a:cxn>
                  <a:cxn ang="0">
                    <a:pos x="1287" y="57"/>
                  </a:cxn>
                  <a:cxn ang="0">
                    <a:pos x="1295" y="88"/>
                  </a:cxn>
                  <a:cxn ang="0">
                    <a:pos x="1368" y="56"/>
                  </a:cxn>
                  <a:cxn ang="0">
                    <a:pos x="1351" y="265"/>
                  </a:cxn>
                  <a:cxn ang="0">
                    <a:pos x="323" y="526"/>
                  </a:cxn>
                  <a:cxn ang="0">
                    <a:pos x="490" y="421"/>
                  </a:cxn>
                  <a:cxn ang="0">
                    <a:pos x="596" y="382"/>
                  </a:cxn>
                  <a:cxn ang="0">
                    <a:pos x="631" y="475"/>
                  </a:cxn>
                  <a:cxn ang="0">
                    <a:pos x="549" y="529"/>
                  </a:cxn>
                  <a:cxn ang="0">
                    <a:pos x="526" y="472"/>
                  </a:cxn>
                  <a:cxn ang="0">
                    <a:pos x="594" y="451"/>
                  </a:cxn>
                  <a:cxn ang="0">
                    <a:pos x="526" y="432"/>
                  </a:cxn>
                  <a:cxn ang="0">
                    <a:pos x="727" y="374"/>
                  </a:cxn>
                  <a:cxn ang="0">
                    <a:pos x="713" y="413"/>
                  </a:cxn>
                  <a:cxn ang="0">
                    <a:pos x="815" y="387"/>
                  </a:cxn>
                  <a:cxn ang="0">
                    <a:pos x="892" y="397"/>
                  </a:cxn>
                  <a:cxn ang="0">
                    <a:pos x="974" y="389"/>
                  </a:cxn>
                  <a:cxn ang="0">
                    <a:pos x="939" y="409"/>
                  </a:cxn>
                  <a:cxn ang="0">
                    <a:pos x="897" y="444"/>
                  </a:cxn>
                  <a:cxn ang="0">
                    <a:pos x="822" y="409"/>
                  </a:cxn>
                  <a:cxn ang="0">
                    <a:pos x="1049" y="483"/>
                  </a:cxn>
                  <a:cxn ang="0">
                    <a:pos x="1106" y="488"/>
                  </a:cxn>
                  <a:cxn ang="0">
                    <a:pos x="1017" y="434"/>
                  </a:cxn>
                  <a:cxn ang="0">
                    <a:pos x="1089" y="375"/>
                  </a:cxn>
                  <a:cxn ang="0">
                    <a:pos x="1087" y="403"/>
                  </a:cxn>
                  <a:cxn ang="0">
                    <a:pos x="1065" y="426"/>
                  </a:cxn>
                  <a:cxn ang="0">
                    <a:pos x="1140" y="499"/>
                  </a:cxn>
                  <a:cxn ang="0">
                    <a:pos x="1052" y="526"/>
                  </a:cxn>
                </a:cxnLst>
                <a:rect l="0" t="0" r="r" b="b"/>
                <a:pathLst>
                  <a:path w="1476" h="529">
                    <a:moveTo>
                      <a:pt x="0" y="205"/>
                    </a:moveTo>
                    <a:lnTo>
                      <a:pt x="0" y="0"/>
                    </a:lnTo>
                    <a:lnTo>
                      <a:pt x="148" y="0"/>
                    </a:lnTo>
                    <a:lnTo>
                      <a:pt x="148" y="34"/>
                    </a:lnTo>
                    <a:lnTo>
                      <a:pt x="40" y="34"/>
                    </a:lnTo>
                    <a:lnTo>
                      <a:pt x="40" y="79"/>
                    </a:lnTo>
                    <a:lnTo>
                      <a:pt x="141" y="79"/>
                    </a:lnTo>
                    <a:lnTo>
                      <a:pt x="141" y="115"/>
                    </a:lnTo>
                    <a:lnTo>
                      <a:pt x="40" y="115"/>
                    </a:lnTo>
                    <a:lnTo>
                      <a:pt x="40" y="170"/>
                    </a:lnTo>
                    <a:lnTo>
                      <a:pt x="152" y="170"/>
                    </a:lnTo>
                    <a:lnTo>
                      <a:pt x="152" y="205"/>
                    </a:lnTo>
                    <a:lnTo>
                      <a:pt x="0" y="205"/>
                    </a:lnTo>
                    <a:close/>
                    <a:moveTo>
                      <a:pt x="186" y="205"/>
                    </a:moveTo>
                    <a:lnTo>
                      <a:pt x="186" y="0"/>
                    </a:lnTo>
                    <a:lnTo>
                      <a:pt x="225" y="0"/>
                    </a:lnTo>
                    <a:lnTo>
                      <a:pt x="225" y="205"/>
                    </a:lnTo>
                    <a:lnTo>
                      <a:pt x="186" y="205"/>
                    </a:lnTo>
                    <a:close/>
                    <a:moveTo>
                      <a:pt x="348" y="158"/>
                    </a:moveTo>
                    <a:lnTo>
                      <a:pt x="386" y="164"/>
                    </a:lnTo>
                    <a:lnTo>
                      <a:pt x="382" y="174"/>
                    </a:lnTo>
                    <a:lnTo>
                      <a:pt x="377" y="183"/>
                    </a:lnTo>
                    <a:lnTo>
                      <a:pt x="370" y="191"/>
                    </a:lnTo>
                    <a:lnTo>
                      <a:pt x="363" y="197"/>
                    </a:lnTo>
                    <a:lnTo>
                      <a:pt x="355" y="202"/>
                    </a:lnTo>
                    <a:lnTo>
                      <a:pt x="345" y="205"/>
                    </a:lnTo>
                    <a:lnTo>
                      <a:pt x="335" y="207"/>
                    </a:lnTo>
                    <a:lnTo>
                      <a:pt x="323" y="208"/>
                    </a:lnTo>
                    <a:lnTo>
                      <a:pt x="314" y="208"/>
                    </a:lnTo>
                    <a:lnTo>
                      <a:pt x="305" y="206"/>
                    </a:lnTo>
                    <a:lnTo>
                      <a:pt x="297" y="205"/>
                    </a:lnTo>
                    <a:lnTo>
                      <a:pt x="290" y="202"/>
                    </a:lnTo>
                    <a:lnTo>
                      <a:pt x="283" y="198"/>
                    </a:lnTo>
                    <a:lnTo>
                      <a:pt x="277" y="194"/>
                    </a:lnTo>
                    <a:lnTo>
                      <a:pt x="272" y="189"/>
                    </a:lnTo>
                    <a:lnTo>
                      <a:pt x="267" y="183"/>
                    </a:lnTo>
                    <a:lnTo>
                      <a:pt x="263" y="178"/>
                    </a:lnTo>
                    <a:lnTo>
                      <a:pt x="260" y="172"/>
                    </a:lnTo>
                    <a:lnTo>
                      <a:pt x="258" y="166"/>
                    </a:lnTo>
                    <a:lnTo>
                      <a:pt x="256" y="160"/>
                    </a:lnTo>
                    <a:lnTo>
                      <a:pt x="253" y="147"/>
                    </a:lnTo>
                    <a:lnTo>
                      <a:pt x="253" y="132"/>
                    </a:lnTo>
                    <a:lnTo>
                      <a:pt x="253" y="123"/>
                    </a:lnTo>
                    <a:lnTo>
                      <a:pt x="254" y="115"/>
                    </a:lnTo>
                    <a:lnTo>
                      <a:pt x="255" y="106"/>
                    </a:lnTo>
                    <a:lnTo>
                      <a:pt x="257" y="98"/>
                    </a:lnTo>
                    <a:lnTo>
                      <a:pt x="260" y="91"/>
                    </a:lnTo>
                    <a:lnTo>
                      <a:pt x="263" y="85"/>
                    </a:lnTo>
                    <a:lnTo>
                      <a:pt x="267" y="79"/>
                    </a:lnTo>
                    <a:lnTo>
                      <a:pt x="272" y="73"/>
                    </a:lnTo>
                    <a:lnTo>
                      <a:pt x="276" y="69"/>
                    </a:lnTo>
                    <a:lnTo>
                      <a:pt x="281" y="64"/>
                    </a:lnTo>
                    <a:lnTo>
                      <a:pt x="287" y="61"/>
                    </a:lnTo>
                    <a:lnTo>
                      <a:pt x="293" y="58"/>
                    </a:lnTo>
                    <a:lnTo>
                      <a:pt x="299" y="56"/>
                    </a:lnTo>
                    <a:lnTo>
                      <a:pt x="305" y="54"/>
                    </a:lnTo>
                    <a:lnTo>
                      <a:pt x="312" y="53"/>
                    </a:lnTo>
                    <a:lnTo>
                      <a:pt x="319" y="53"/>
                    </a:lnTo>
                    <a:lnTo>
                      <a:pt x="327" y="53"/>
                    </a:lnTo>
                    <a:lnTo>
                      <a:pt x="335" y="54"/>
                    </a:lnTo>
                    <a:lnTo>
                      <a:pt x="342" y="56"/>
                    </a:lnTo>
                    <a:lnTo>
                      <a:pt x="348" y="58"/>
                    </a:lnTo>
                    <a:lnTo>
                      <a:pt x="355" y="61"/>
                    </a:lnTo>
                    <a:lnTo>
                      <a:pt x="360" y="65"/>
                    </a:lnTo>
                    <a:lnTo>
                      <a:pt x="365" y="69"/>
                    </a:lnTo>
                    <a:lnTo>
                      <a:pt x="370" y="74"/>
                    </a:lnTo>
                    <a:lnTo>
                      <a:pt x="375" y="80"/>
                    </a:lnTo>
                    <a:lnTo>
                      <a:pt x="379" y="87"/>
                    </a:lnTo>
                    <a:lnTo>
                      <a:pt x="382" y="94"/>
                    </a:lnTo>
                    <a:lnTo>
                      <a:pt x="384" y="102"/>
                    </a:lnTo>
                    <a:lnTo>
                      <a:pt x="386" y="111"/>
                    </a:lnTo>
                    <a:lnTo>
                      <a:pt x="387" y="121"/>
                    </a:lnTo>
                    <a:lnTo>
                      <a:pt x="388" y="131"/>
                    </a:lnTo>
                    <a:lnTo>
                      <a:pt x="388" y="142"/>
                    </a:lnTo>
                    <a:lnTo>
                      <a:pt x="292" y="142"/>
                    </a:lnTo>
                    <a:lnTo>
                      <a:pt x="293" y="150"/>
                    </a:lnTo>
                    <a:lnTo>
                      <a:pt x="295" y="158"/>
                    </a:lnTo>
                    <a:lnTo>
                      <a:pt x="297" y="164"/>
                    </a:lnTo>
                    <a:lnTo>
                      <a:pt x="301" y="169"/>
                    </a:lnTo>
                    <a:lnTo>
                      <a:pt x="306" y="173"/>
                    </a:lnTo>
                    <a:lnTo>
                      <a:pt x="312" y="176"/>
                    </a:lnTo>
                    <a:lnTo>
                      <a:pt x="317" y="178"/>
                    </a:lnTo>
                    <a:lnTo>
                      <a:pt x="323" y="179"/>
                    </a:lnTo>
                    <a:lnTo>
                      <a:pt x="327" y="179"/>
                    </a:lnTo>
                    <a:lnTo>
                      <a:pt x="332" y="178"/>
                    </a:lnTo>
                    <a:lnTo>
                      <a:pt x="336" y="176"/>
                    </a:lnTo>
                    <a:lnTo>
                      <a:pt x="339" y="174"/>
                    </a:lnTo>
                    <a:lnTo>
                      <a:pt x="341" y="171"/>
                    </a:lnTo>
                    <a:lnTo>
                      <a:pt x="344" y="167"/>
                    </a:lnTo>
                    <a:lnTo>
                      <a:pt x="346" y="163"/>
                    </a:lnTo>
                    <a:lnTo>
                      <a:pt x="348" y="158"/>
                    </a:lnTo>
                    <a:close/>
                    <a:moveTo>
                      <a:pt x="350" y="118"/>
                    </a:moveTo>
                    <a:lnTo>
                      <a:pt x="349" y="109"/>
                    </a:lnTo>
                    <a:lnTo>
                      <a:pt x="347" y="102"/>
                    </a:lnTo>
                    <a:lnTo>
                      <a:pt x="345" y="96"/>
                    </a:lnTo>
                    <a:lnTo>
                      <a:pt x="341" y="91"/>
                    </a:lnTo>
                    <a:lnTo>
                      <a:pt x="337" y="88"/>
                    </a:lnTo>
                    <a:lnTo>
                      <a:pt x="333" y="85"/>
                    </a:lnTo>
                    <a:lnTo>
                      <a:pt x="327" y="83"/>
                    </a:lnTo>
                    <a:lnTo>
                      <a:pt x="321" y="83"/>
                    </a:lnTo>
                    <a:lnTo>
                      <a:pt x="316" y="83"/>
                    </a:lnTo>
                    <a:lnTo>
                      <a:pt x="310" y="85"/>
                    </a:lnTo>
                    <a:lnTo>
                      <a:pt x="305" y="88"/>
                    </a:lnTo>
                    <a:lnTo>
                      <a:pt x="301" y="92"/>
                    </a:lnTo>
                    <a:lnTo>
                      <a:pt x="297" y="97"/>
                    </a:lnTo>
                    <a:lnTo>
                      <a:pt x="295" y="103"/>
                    </a:lnTo>
                    <a:lnTo>
                      <a:pt x="293" y="110"/>
                    </a:lnTo>
                    <a:lnTo>
                      <a:pt x="293" y="118"/>
                    </a:lnTo>
                    <a:lnTo>
                      <a:pt x="350" y="118"/>
                    </a:lnTo>
                    <a:close/>
                    <a:moveTo>
                      <a:pt x="416" y="56"/>
                    </a:moveTo>
                    <a:lnTo>
                      <a:pt x="452" y="56"/>
                    </a:lnTo>
                    <a:lnTo>
                      <a:pt x="452" y="76"/>
                    </a:lnTo>
                    <a:lnTo>
                      <a:pt x="457" y="71"/>
                    </a:lnTo>
                    <a:lnTo>
                      <a:pt x="463" y="66"/>
                    </a:lnTo>
                    <a:lnTo>
                      <a:pt x="468" y="62"/>
                    </a:lnTo>
                    <a:lnTo>
                      <a:pt x="473" y="58"/>
                    </a:lnTo>
                    <a:lnTo>
                      <a:pt x="478" y="56"/>
                    </a:lnTo>
                    <a:lnTo>
                      <a:pt x="484" y="54"/>
                    </a:lnTo>
                    <a:lnTo>
                      <a:pt x="491" y="53"/>
                    </a:lnTo>
                    <a:lnTo>
                      <a:pt x="497" y="53"/>
                    </a:lnTo>
                    <a:lnTo>
                      <a:pt x="504" y="53"/>
                    </a:lnTo>
                    <a:lnTo>
                      <a:pt x="511" y="54"/>
                    </a:lnTo>
                    <a:lnTo>
                      <a:pt x="516" y="56"/>
                    </a:lnTo>
                    <a:lnTo>
                      <a:pt x="521" y="58"/>
                    </a:lnTo>
                    <a:lnTo>
                      <a:pt x="526" y="62"/>
                    </a:lnTo>
                    <a:lnTo>
                      <a:pt x="531" y="66"/>
                    </a:lnTo>
                    <a:lnTo>
                      <a:pt x="535" y="71"/>
                    </a:lnTo>
                    <a:lnTo>
                      <a:pt x="538" y="76"/>
                    </a:lnTo>
                    <a:lnTo>
                      <a:pt x="543" y="71"/>
                    </a:lnTo>
                    <a:lnTo>
                      <a:pt x="548" y="66"/>
                    </a:lnTo>
                    <a:lnTo>
                      <a:pt x="554" y="62"/>
                    </a:lnTo>
                    <a:lnTo>
                      <a:pt x="559" y="58"/>
                    </a:lnTo>
                    <a:lnTo>
                      <a:pt x="564" y="56"/>
                    </a:lnTo>
                    <a:lnTo>
                      <a:pt x="570" y="54"/>
                    </a:lnTo>
                    <a:lnTo>
                      <a:pt x="577" y="53"/>
                    </a:lnTo>
                    <a:lnTo>
                      <a:pt x="583" y="53"/>
                    </a:lnTo>
                    <a:lnTo>
                      <a:pt x="590" y="53"/>
                    </a:lnTo>
                    <a:lnTo>
                      <a:pt x="598" y="54"/>
                    </a:lnTo>
                    <a:lnTo>
                      <a:pt x="604" y="56"/>
                    </a:lnTo>
                    <a:lnTo>
                      <a:pt x="610" y="59"/>
                    </a:lnTo>
                    <a:lnTo>
                      <a:pt x="615" y="63"/>
                    </a:lnTo>
                    <a:lnTo>
                      <a:pt x="620" y="67"/>
                    </a:lnTo>
                    <a:lnTo>
                      <a:pt x="623" y="73"/>
                    </a:lnTo>
                    <a:lnTo>
                      <a:pt x="626" y="79"/>
                    </a:lnTo>
                    <a:lnTo>
                      <a:pt x="628" y="84"/>
                    </a:lnTo>
                    <a:lnTo>
                      <a:pt x="629" y="91"/>
                    </a:lnTo>
                    <a:lnTo>
                      <a:pt x="630" y="99"/>
                    </a:lnTo>
                    <a:lnTo>
                      <a:pt x="630" y="109"/>
                    </a:lnTo>
                    <a:lnTo>
                      <a:pt x="630" y="205"/>
                    </a:lnTo>
                    <a:lnTo>
                      <a:pt x="591" y="205"/>
                    </a:lnTo>
                    <a:lnTo>
                      <a:pt x="591" y="120"/>
                    </a:lnTo>
                    <a:lnTo>
                      <a:pt x="591" y="109"/>
                    </a:lnTo>
                    <a:lnTo>
                      <a:pt x="591" y="101"/>
                    </a:lnTo>
                    <a:lnTo>
                      <a:pt x="589" y="95"/>
                    </a:lnTo>
                    <a:lnTo>
                      <a:pt x="588" y="91"/>
                    </a:lnTo>
                    <a:lnTo>
                      <a:pt x="585" y="87"/>
                    </a:lnTo>
                    <a:lnTo>
                      <a:pt x="581" y="85"/>
                    </a:lnTo>
                    <a:lnTo>
                      <a:pt x="577" y="83"/>
                    </a:lnTo>
                    <a:lnTo>
                      <a:pt x="571" y="83"/>
                    </a:lnTo>
                    <a:lnTo>
                      <a:pt x="567" y="83"/>
                    </a:lnTo>
                    <a:lnTo>
                      <a:pt x="564" y="84"/>
                    </a:lnTo>
                    <a:lnTo>
                      <a:pt x="560" y="85"/>
                    </a:lnTo>
                    <a:lnTo>
                      <a:pt x="557" y="88"/>
                    </a:lnTo>
                    <a:lnTo>
                      <a:pt x="553" y="90"/>
                    </a:lnTo>
                    <a:lnTo>
                      <a:pt x="550" y="94"/>
                    </a:lnTo>
                    <a:lnTo>
                      <a:pt x="547" y="98"/>
                    </a:lnTo>
                    <a:lnTo>
                      <a:pt x="546" y="102"/>
                    </a:lnTo>
                    <a:lnTo>
                      <a:pt x="544" y="108"/>
                    </a:lnTo>
                    <a:lnTo>
                      <a:pt x="543" y="116"/>
                    </a:lnTo>
                    <a:lnTo>
                      <a:pt x="543" y="124"/>
                    </a:lnTo>
                    <a:lnTo>
                      <a:pt x="543" y="134"/>
                    </a:lnTo>
                    <a:lnTo>
                      <a:pt x="543" y="205"/>
                    </a:lnTo>
                    <a:lnTo>
                      <a:pt x="504" y="205"/>
                    </a:lnTo>
                    <a:lnTo>
                      <a:pt x="504" y="124"/>
                    </a:lnTo>
                    <a:lnTo>
                      <a:pt x="504" y="105"/>
                    </a:lnTo>
                    <a:lnTo>
                      <a:pt x="502" y="95"/>
                    </a:lnTo>
                    <a:lnTo>
                      <a:pt x="500" y="89"/>
                    </a:lnTo>
                    <a:lnTo>
                      <a:pt x="496" y="86"/>
                    </a:lnTo>
                    <a:lnTo>
                      <a:pt x="491" y="83"/>
                    </a:lnTo>
                    <a:lnTo>
                      <a:pt x="484" y="83"/>
                    </a:lnTo>
                    <a:lnTo>
                      <a:pt x="480" y="83"/>
                    </a:lnTo>
                    <a:lnTo>
                      <a:pt x="476" y="84"/>
                    </a:lnTo>
                    <a:lnTo>
                      <a:pt x="472" y="85"/>
                    </a:lnTo>
                    <a:lnTo>
                      <a:pt x="469" y="87"/>
                    </a:lnTo>
                    <a:lnTo>
                      <a:pt x="465" y="90"/>
                    </a:lnTo>
                    <a:lnTo>
                      <a:pt x="463" y="93"/>
                    </a:lnTo>
                    <a:lnTo>
                      <a:pt x="460" y="97"/>
                    </a:lnTo>
                    <a:lnTo>
                      <a:pt x="458" y="101"/>
                    </a:lnTo>
                    <a:lnTo>
                      <a:pt x="457" y="107"/>
                    </a:lnTo>
                    <a:lnTo>
                      <a:pt x="456" y="115"/>
                    </a:lnTo>
                    <a:lnTo>
                      <a:pt x="455" y="123"/>
                    </a:lnTo>
                    <a:lnTo>
                      <a:pt x="455" y="133"/>
                    </a:lnTo>
                    <a:lnTo>
                      <a:pt x="455" y="205"/>
                    </a:lnTo>
                    <a:lnTo>
                      <a:pt x="416" y="205"/>
                    </a:lnTo>
                    <a:lnTo>
                      <a:pt x="416" y="56"/>
                    </a:lnTo>
                    <a:close/>
                    <a:moveTo>
                      <a:pt x="753" y="158"/>
                    </a:moveTo>
                    <a:lnTo>
                      <a:pt x="791" y="164"/>
                    </a:lnTo>
                    <a:lnTo>
                      <a:pt x="786" y="174"/>
                    </a:lnTo>
                    <a:lnTo>
                      <a:pt x="781" y="183"/>
                    </a:lnTo>
                    <a:lnTo>
                      <a:pt x="775" y="191"/>
                    </a:lnTo>
                    <a:lnTo>
                      <a:pt x="767" y="197"/>
                    </a:lnTo>
                    <a:lnTo>
                      <a:pt x="759" y="202"/>
                    </a:lnTo>
                    <a:lnTo>
                      <a:pt x="749" y="205"/>
                    </a:lnTo>
                    <a:lnTo>
                      <a:pt x="739" y="207"/>
                    </a:lnTo>
                    <a:lnTo>
                      <a:pt x="727" y="208"/>
                    </a:lnTo>
                    <a:lnTo>
                      <a:pt x="718" y="208"/>
                    </a:lnTo>
                    <a:lnTo>
                      <a:pt x="710" y="206"/>
                    </a:lnTo>
                    <a:lnTo>
                      <a:pt x="702" y="205"/>
                    </a:lnTo>
                    <a:lnTo>
                      <a:pt x="695" y="202"/>
                    </a:lnTo>
                    <a:lnTo>
                      <a:pt x="688" y="198"/>
                    </a:lnTo>
                    <a:lnTo>
                      <a:pt x="682" y="194"/>
                    </a:lnTo>
                    <a:lnTo>
                      <a:pt x="676" y="189"/>
                    </a:lnTo>
                    <a:lnTo>
                      <a:pt x="672" y="183"/>
                    </a:lnTo>
                    <a:lnTo>
                      <a:pt x="668" y="178"/>
                    </a:lnTo>
                    <a:lnTo>
                      <a:pt x="666" y="172"/>
                    </a:lnTo>
                    <a:lnTo>
                      <a:pt x="663" y="166"/>
                    </a:lnTo>
                    <a:lnTo>
                      <a:pt x="660" y="160"/>
                    </a:lnTo>
                    <a:lnTo>
                      <a:pt x="658" y="147"/>
                    </a:lnTo>
                    <a:lnTo>
                      <a:pt x="657" y="132"/>
                    </a:lnTo>
                    <a:lnTo>
                      <a:pt x="657" y="123"/>
                    </a:lnTo>
                    <a:lnTo>
                      <a:pt x="658" y="115"/>
                    </a:lnTo>
                    <a:lnTo>
                      <a:pt x="660" y="106"/>
                    </a:lnTo>
                    <a:lnTo>
                      <a:pt x="662" y="98"/>
                    </a:lnTo>
                    <a:lnTo>
                      <a:pt x="665" y="91"/>
                    </a:lnTo>
                    <a:lnTo>
                      <a:pt x="668" y="85"/>
                    </a:lnTo>
                    <a:lnTo>
                      <a:pt x="672" y="79"/>
                    </a:lnTo>
                    <a:lnTo>
                      <a:pt x="676" y="73"/>
                    </a:lnTo>
                    <a:lnTo>
                      <a:pt x="681" y="69"/>
                    </a:lnTo>
                    <a:lnTo>
                      <a:pt x="687" y="64"/>
                    </a:lnTo>
                    <a:lnTo>
                      <a:pt x="692" y="61"/>
                    </a:lnTo>
                    <a:lnTo>
                      <a:pt x="697" y="58"/>
                    </a:lnTo>
                    <a:lnTo>
                      <a:pt x="703" y="56"/>
                    </a:lnTo>
                    <a:lnTo>
                      <a:pt x="710" y="54"/>
                    </a:lnTo>
                    <a:lnTo>
                      <a:pt x="717" y="53"/>
                    </a:lnTo>
                    <a:lnTo>
                      <a:pt x="724" y="53"/>
                    </a:lnTo>
                    <a:lnTo>
                      <a:pt x="732" y="53"/>
                    </a:lnTo>
                    <a:lnTo>
                      <a:pt x="739" y="54"/>
                    </a:lnTo>
                    <a:lnTo>
                      <a:pt x="746" y="56"/>
                    </a:lnTo>
                    <a:lnTo>
                      <a:pt x="753" y="58"/>
                    </a:lnTo>
                    <a:lnTo>
                      <a:pt x="759" y="61"/>
                    </a:lnTo>
                    <a:lnTo>
                      <a:pt x="765" y="65"/>
                    </a:lnTo>
                    <a:lnTo>
                      <a:pt x="770" y="69"/>
                    </a:lnTo>
                    <a:lnTo>
                      <a:pt x="775" y="74"/>
                    </a:lnTo>
                    <a:lnTo>
                      <a:pt x="780" y="80"/>
                    </a:lnTo>
                    <a:lnTo>
                      <a:pt x="783" y="87"/>
                    </a:lnTo>
                    <a:lnTo>
                      <a:pt x="786" y="94"/>
                    </a:lnTo>
                    <a:lnTo>
                      <a:pt x="789" y="102"/>
                    </a:lnTo>
                    <a:lnTo>
                      <a:pt x="790" y="111"/>
                    </a:lnTo>
                    <a:lnTo>
                      <a:pt x="792" y="121"/>
                    </a:lnTo>
                    <a:lnTo>
                      <a:pt x="792" y="131"/>
                    </a:lnTo>
                    <a:lnTo>
                      <a:pt x="793" y="142"/>
                    </a:lnTo>
                    <a:lnTo>
                      <a:pt x="697" y="142"/>
                    </a:lnTo>
                    <a:lnTo>
                      <a:pt x="697" y="150"/>
                    </a:lnTo>
                    <a:lnTo>
                      <a:pt x="699" y="158"/>
                    </a:lnTo>
                    <a:lnTo>
                      <a:pt x="702" y="164"/>
                    </a:lnTo>
                    <a:lnTo>
                      <a:pt x="705" y="169"/>
                    </a:lnTo>
                    <a:lnTo>
                      <a:pt x="711" y="173"/>
                    </a:lnTo>
                    <a:lnTo>
                      <a:pt x="716" y="176"/>
                    </a:lnTo>
                    <a:lnTo>
                      <a:pt x="722" y="178"/>
                    </a:lnTo>
                    <a:lnTo>
                      <a:pt x="729" y="179"/>
                    </a:lnTo>
                    <a:lnTo>
                      <a:pt x="733" y="179"/>
                    </a:lnTo>
                    <a:lnTo>
                      <a:pt x="737" y="178"/>
                    </a:lnTo>
                    <a:lnTo>
                      <a:pt x="740" y="176"/>
                    </a:lnTo>
                    <a:lnTo>
                      <a:pt x="743" y="174"/>
                    </a:lnTo>
                    <a:lnTo>
                      <a:pt x="746" y="171"/>
                    </a:lnTo>
                    <a:lnTo>
                      <a:pt x="748" y="167"/>
                    </a:lnTo>
                    <a:lnTo>
                      <a:pt x="751" y="163"/>
                    </a:lnTo>
                    <a:lnTo>
                      <a:pt x="753" y="158"/>
                    </a:lnTo>
                    <a:close/>
                    <a:moveTo>
                      <a:pt x="755" y="118"/>
                    </a:moveTo>
                    <a:lnTo>
                      <a:pt x="754" y="109"/>
                    </a:lnTo>
                    <a:lnTo>
                      <a:pt x="753" y="102"/>
                    </a:lnTo>
                    <a:lnTo>
                      <a:pt x="749" y="96"/>
                    </a:lnTo>
                    <a:lnTo>
                      <a:pt x="746" y="91"/>
                    </a:lnTo>
                    <a:lnTo>
                      <a:pt x="742" y="88"/>
                    </a:lnTo>
                    <a:lnTo>
                      <a:pt x="737" y="85"/>
                    </a:lnTo>
                    <a:lnTo>
                      <a:pt x="732" y="83"/>
                    </a:lnTo>
                    <a:lnTo>
                      <a:pt x="726" y="83"/>
                    </a:lnTo>
                    <a:lnTo>
                      <a:pt x="720" y="83"/>
                    </a:lnTo>
                    <a:lnTo>
                      <a:pt x="715" y="85"/>
                    </a:lnTo>
                    <a:lnTo>
                      <a:pt x="710" y="88"/>
                    </a:lnTo>
                    <a:lnTo>
                      <a:pt x="705" y="92"/>
                    </a:lnTo>
                    <a:lnTo>
                      <a:pt x="702" y="97"/>
                    </a:lnTo>
                    <a:lnTo>
                      <a:pt x="699" y="103"/>
                    </a:lnTo>
                    <a:lnTo>
                      <a:pt x="698" y="110"/>
                    </a:lnTo>
                    <a:lnTo>
                      <a:pt x="697" y="118"/>
                    </a:lnTo>
                    <a:lnTo>
                      <a:pt x="755" y="118"/>
                    </a:lnTo>
                    <a:close/>
                    <a:moveTo>
                      <a:pt x="957" y="205"/>
                    </a:moveTo>
                    <a:lnTo>
                      <a:pt x="918" y="205"/>
                    </a:lnTo>
                    <a:lnTo>
                      <a:pt x="918" y="129"/>
                    </a:lnTo>
                    <a:lnTo>
                      <a:pt x="918" y="118"/>
                    </a:lnTo>
                    <a:lnTo>
                      <a:pt x="917" y="109"/>
                    </a:lnTo>
                    <a:lnTo>
                      <a:pt x="916" y="102"/>
                    </a:lnTo>
                    <a:lnTo>
                      <a:pt x="915" y="97"/>
                    </a:lnTo>
                    <a:lnTo>
                      <a:pt x="914" y="94"/>
                    </a:lnTo>
                    <a:lnTo>
                      <a:pt x="912" y="91"/>
                    </a:lnTo>
                    <a:lnTo>
                      <a:pt x="910" y="89"/>
                    </a:lnTo>
                    <a:lnTo>
                      <a:pt x="908" y="86"/>
                    </a:lnTo>
                    <a:lnTo>
                      <a:pt x="904" y="85"/>
                    </a:lnTo>
                    <a:lnTo>
                      <a:pt x="901" y="84"/>
                    </a:lnTo>
                    <a:lnTo>
                      <a:pt x="898" y="83"/>
                    </a:lnTo>
                    <a:lnTo>
                      <a:pt x="894" y="83"/>
                    </a:lnTo>
                    <a:lnTo>
                      <a:pt x="889" y="83"/>
                    </a:lnTo>
                    <a:lnTo>
                      <a:pt x="885" y="84"/>
                    </a:lnTo>
                    <a:lnTo>
                      <a:pt x="880" y="86"/>
                    </a:lnTo>
                    <a:lnTo>
                      <a:pt x="876" y="88"/>
                    </a:lnTo>
                    <a:lnTo>
                      <a:pt x="873" y="91"/>
                    </a:lnTo>
                    <a:lnTo>
                      <a:pt x="870" y="95"/>
                    </a:lnTo>
                    <a:lnTo>
                      <a:pt x="867" y="99"/>
                    </a:lnTo>
                    <a:lnTo>
                      <a:pt x="866" y="103"/>
                    </a:lnTo>
                    <a:lnTo>
                      <a:pt x="864" y="108"/>
                    </a:lnTo>
                    <a:lnTo>
                      <a:pt x="864" y="117"/>
                    </a:lnTo>
                    <a:lnTo>
                      <a:pt x="863" y="126"/>
                    </a:lnTo>
                    <a:lnTo>
                      <a:pt x="863" y="138"/>
                    </a:lnTo>
                    <a:lnTo>
                      <a:pt x="863" y="205"/>
                    </a:lnTo>
                    <a:lnTo>
                      <a:pt x="824" y="205"/>
                    </a:lnTo>
                    <a:lnTo>
                      <a:pt x="824" y="56"/>
                    </a:lnTo>
                    <a:lnTo>
                      <a:pt x="859" y="56"/>
                    </a:lnTo>
                    <a:lnTo>
                      <a:pt x="859" y="78"/>
                    </a:lnTo>
                    <a:lnTo>
                      <a:pt x="865" y="72"/>
                    </a:lnTo>
                    <a:lnTo>
                      <a:pt x="870" y="67"/>
                    </a:lnTo>
                    <a:lnTo>
                      <a:pt x="875" y="62"/>
                    </a:lnTo>
                    <a:lnTo>
                      <a:pt x="881" y="59"/>
                    </a:lnTo>
                    <a:lnTo>
                      <a:pt x="888" y="56"/>
                    </a:lnTo>
                    <a:lnTo>
                      <a:pt x="894" y="54"/>
                    </a:lnTo>
                    <a:lnTo>
                      <a:pt x="900" y="53"/>
                    </a:lnTo>
                    <a:lnTo>
                      <a:pt x="908" y="53"/>
                    </a:lnTo>
                    <a:lnTo>
                      <a:pt x="914" y="53"/>
                    </a:lnTo>
                    <a:lnTo>
                      <a:pt x="920" y="54"/>
                    </a:lnTo>
                    <a:lnTo>
                      <a:pt x="925" y="55"/>
                    </a:lnTo>
                    <a:lnTo>
                      <a:pt x="931" y="57"/>
                    </a:lnTo>
                    <a:lnTo>
                      <a:pt x="936" y="60"/>
                    </a:lnTo>
                    <a:lnTo>
                      <a:pt x="940" y="63"/>
                    </a:lnTo>
                    <a:lnTo>
                      <a:pt x="943" y="66"/>
                    </a:lnTo>
                    <a:lnTo>
                      <a:pt x="946" y="69"/>
                    </a:lnTo>
                    <a:lnTo>
                      <a:pt x="952" y="77"/>
                    </a:lnTo>
                    <a:lnTo>
                      <a:pt x="954" y="86"/>
                    </a:lnTo>
                    <a:lnTo>
                      <a:pt x="956" y="97"/>
                    </a:lnTo>
                    <a:lnTo>
                      <a:pt x="957" y="113"/>
                    </a:lnTo>
                    <a:lnTo>
                      <a:pt x="957" y="205"/>
                    </a:lnTo>
                    <a:close/>
                    <a:moveTo>
                      <a:pt x="1062" y="56"/>
                    </a:moveTo>
                    <a:lnTo>
                      <a:pt x="1062" y="87"/>
                    </a:lnTo>
                    <a:lnTo>
                      <a:pt x="1035" y="87"/>
                    </a:lnTo>
                    <a:lnTo>
                      <a:pt x="1035" y="148"/>
                    </a:lnTo>
                    <a:lnTo>
                      <a:pt x="1035" y="162"/>
                    </a:lnTo>
                    <a:lnTo>
                      <a:pt x="1036" y="169"/>
                    </a:lnTo>
                    <a:lnTo>
                      <a:pt x="1038" y="171"/>
                    </a:lnTo>
                    <a:lnTo>
                      <a:pt x="1040" y="174"/>
                    </a:lnTo>
                    <a:lnTo>
                      <a:pt x="1043" y="175"/>
                    </a:lnTo>
                    <a:lnTo>
                      <a:pt x="1046" y="176"/>
                    </a:lnTo>
                    <a:lnTo>
                      <a:pt x="1053" y="175"/>
                    </a:lnTo>
                    <a:lnTo>
                      <a:pt x="1062" y="172"/>
                    </a:lnTo>
                    <a:lnTo>
                      <a:pt x="1065" y="202"/>
                    </a:lnTo>
                    <a:lnTo>
                      <a:pt x="1058" y="205"/>
                    </a:lnTo>
                    <a:lnTo>
                      <a:pt x="1051" y="207"/>
                    </a:lnTo>
                    <a:lnTo>
                      <a:pt x="1043" y="208"/>
                    </a:lnTo>
                    <a:lnTo>
                      <a:pt x="1034" y="208"/>
                    </a:lnTo>
                    <a:lnTo>
                      <a:pt x="1025" y="207"/>
                    </a:lnTo>
                    <a:lnTo>
                      <a:pt x="1016" y="205"/>
                    </a:lnTo>
                    <a:lnTo>
                      <a:pt x="1012" y="203"/>
                    </a:lnTo>
                    <a:lnTo>
                      <a:pt x="1009" y="200"/>
                    </a:lnTo>
                    <a:lnTo>
                      <a:pt x="1006" y="198"/>
                    </a:lnTo>
                    <a:lnTo>
                      <a:pt x="1004" y="195"/>
                    </a:lnTo>
                    <a:lnTo>
                      <a:pt x="1001" y="189"/>
                    </a:lnTo>
                    <a:lnTo>
                      <a:pt x="999" y="180"/>
                    </a:lnTo>
                    <a:lnTo>
                      <a:pt x="998" y="170"/>
                    </a:lnTo>
                    <a:lnTo>
                      <a:pt x="997" y="153"/>
                    </a:lnTo>
                    <a:lnTo>
                      <a:pt x="997" y="87"/>
                    </a:lnTo>
                    <a:lnTo>
                      <a:pt x="980" y="87"/>
                    </a:lnTo>
                    <a:lnTo>
                      <a:pt x="980" y="56"/>
                    </a:lnTo>
                    <a:lnTo>
                      <a:pt x="997" y="56"/>
                    </a:lnTo>
                    <a:lnTo>
                      <a:pt x="997" y="27"/>
                    </a:lnTo>
                    <a:lnTo>
                      <a:pt x="1035" y="4"/>
                    </a:lnTo>
                    <a:lnTo>
                      <a:pt x="1035" y="56"/>
                    </a:lnTo>
                    <a:lnTo>
                      <a:pt x="1062" y="56"/>
                    </a:lnTo>
                    <a:close/>
                    <a:moveTo>
                      <a:pt x="1110" y="101"/>
                    </a:moveTo>
                    <a:lnTo>
                      <a:pt x="1074" y="95"/>
                    </a:lnTo>
                    <a:lnTo>
                      <a:pt x="1078" y="85"/>
                    </a:lnTo>
                    <a:lnTo>
                      <a:pt x="1083" y="76"/>
                    </a:lnTo>
                    <a:lnTo>
                      <a:pt x="1088" y="69"/>
                    </a:lnTo>
                    <a:lnTo>
                      <a:pt x="1095" y="63"/>
                    </a:lnTo>
                    <a:lnTo>
                      <a:pt x="1102" y="58"/>
                    </a:lnTo>
                    <a:lnTo>
                      <a:pt x="1113" y="55"/>
                    </a:lnTo>
                    <a:lnTo>
                      <a:pt x="1124" y="53"/>
                    </a:lnTo>
                    <a:lnTo>
                      <a:pt x="1137" y="53"/>
                    </a:lnTo>
                    <a:lnTo>
                      <a:pt x="1150" y="53"/>
                    </a:lnTo>
                    <a:lnTo>
                      <a:pt x="1160" y="54"/>
                    </a:lnTo>
                    <a:lnTo>
                      <a:pt x="1168" y="56"/>
                    </a:lnTo>
                    <a:lnTo>
                      <a:pt x="1176" y="59"/>
                    </a:lnTo>
                    <a:lnTo>
                      <a:pt x="1182" y="62"/>
                    </a:lnTo>
                    <a:lnTo>
                      <a:pt x="1186" y="66"/>
                    </a:lnTo>
                    <a:lnTo>
                      <a:pt x="1190" y="70"/>
                    </a:lnTo>
                    <a:lnTo>
                      <a:pt x="1194" y="75"/>
                    </a:lnTo>
                    <a:lnTo>
                      <a:pt x="1196" y="80"/>
                    </a:lnTo>
                    <a:lnTo>
                      <a:pt x="1198" y="88"/>
                    </a:lnTo>
                    <a:lnTo>
                      <a:pt x="1199" y="98"/>
                    </a:lnTo>
                    <a:lnTo>
                      <a:pt x="1199" y="110"/>
                    </a:lnTo>
                    <a:lnTo>
                      <a:pt x="1198" y="156"/>
                    </a:lnTo>
                    <a:lnTo>
                      <a:pt x="1199" y="173"/>
                    </a:lnTo>
                    <a:lnTo>
                      <a:pt x="1200" y="185"/>
                    </a:lnTo>
                    <a:lnTo>
                      <a:pt x="1203" y="194"/>
                    </a:lnTo>
                    <a:lnTo>
                      <a:pt x="1207" y="205"/>
                    </a:lnTo>
                    <a:lnTo>
                      <a:pt x="1168" y="205"/>
                    </a:lnTo>
                    <a:lnTo>
                      <a:pt x="1167" y="200"/>
                    </a:lnTo>
                    <a:lnTo>
                      <a:pt x="1165" y="193"/>
                    </a:lnTo>
                    <a:lnTo>
                      <a:pt x="1164" y="190"/>
                    </a:lnTo>
                    <a:lnTo>
                      <a:pt x="1164" y="189"/>
                    </a:lnTo>
                    <a:lnTo>
                      <a:pt x="1159" y="193"/>
                    </a:lnTo>
                    <a:lnTo>
                      <a:pt x="1154" y="197"/>
                    </a:lnTo>
                    <a:lnTo>
                      <a:pt x="1149" y="200"/>
                    </a:lnTo>
                    <a:lnTo>
                      <a:pt x="1143" y="203"/>
                    </a:lnTo>
                    <a:lnTo>
                      <a:pt x="1137" y="205"/>
                    </a:lnTo>
                    <a:lnTo>
                      <a:pt x="1131" y="207"/>
                    </a:lnTo>
                    <a:lnTo>
                      <a:pt x="1125" y="208"/>
                    </a:lnTo>
                    <a:lnTo>
                      <a:pt x="1119" y="208"/>
                    </a:lnTo>
                    <a:lnTo>
                      <a:pt x="1109" y="207"/>
                    </a:lnTo>
                    <a:lnTo>
                      <a:pt x="1099" y="205"/>
                    </a:lnTo>
                    <a:lnTo>
                      <a:pt x="1091" y="201"/>
                    </a:lnTo>
                    <a:lnTo>
                      <a:pt x="1084" y="196"/>
                    </a:lnTo>
                    <a:lnTo>
                      <a:pt x="1078" y="189"/>
                    </a:lnTo>
                    <a:lnTo>
                      <a:pt x="1074" y="182"/>
                    </a:lnTo>
                    <a:lnTo>
                      <a:pt x="1071" y="173"/>
                    </a:lnTo>
                    <a:lnTo>
                      <a:pt x="1071" y="164"/>
                    </a:lnTo>
                    <a:lnTo>
                      <a:pt x="1071" y="158"/>
                    </a:lnTo>
                    <a:lnTo>
                      <a:pt x="1072" y="153"/>
                    </a:lnTo>
                    <a:lnTo>
                      <a:pt x="1074" y="147"/>
                    </a:lnTo>
                    <a:lnTo>
                      <a:pt x="1076" y="142"/>
                    </a:lnTo>
                    <a:lnTo>
                      <a:pt x="1079" y="137"/>
                    </a:lnTo>
                    <a:lnTo>
                      <a:pt x="1084" y="133"/>
                    </a:lnTo>
                    <a:lnTo>
                      <a:pt x="1088" y="130"/>
                    </a:lnTo>
                    <a:lnTo>
                      <a:pt x="1093" y="127"/>
                    </a:lnTo>
                    <a:lnTo>
                      <a:pt x="1106" y="122"/>
                    </a:lnTo>
                    <a:lnTo>
                      <a:pt x="1123" y="118"/>
                    </a:lnTo>
                    <a:lnTo>
                      <a:pt x="1136" y="115"/>
                    </a:lnTo>
                    <a:lnTo>
                      <a:pt x="1146" y="113"/>
                    </a:lnTo>
                    <a:lnTo>
                      <a:pt x="1155" y="110"/>
                    </a:lnTo>
                    <a:lnTo>
                      <a:pt x="1161" y="107"/>
                    </a:lnTo>
                    <a:lnTo>
                      <a:pt x="1161" y="103"/>
                    </a:lnTo>
                    <a:lnTo>
                      <a:pt x="1160" y="98"/>
                    </a:lnTo>
                    <a:lnTo>
                      <a:pt x="1159" y="94"/>
                    </a:lnTo>
                    <a:lnTo>
                      <a:pt x="1158" y="90"/>
                    </a:lnTo>
                    <a:lnTo>
                      <a:pt x="1156" y="87"/>
                    </a:lnTo>
                    <a:lnTo>
                      <a:pt x="1152" y="85"/>
                    </a:lnTo>
                    <a:lnTo>
                      <a:pt x="1147" y="84"/>
                    </a:lnTo>
                    <a:lnTo>
                      <a:pt x="1142" y="83"/>
                    </a:lnTo>
                    <a:lnTo>
                      <a:pt x="1135" y="83"/>
                    </a:lnTo>
                    <a:lnTo>
                      <a:pt x="1130" y="83"/>
                    </a:lnTo>
                    <a:lnTo>
                      <a:pt x="1125" y="84"/>
                    </a:lnTo>
                    <a:lnTo>
                      <a:pt x="1122" y="85"/>
                    </a:lnTo>
                    <a:lnTo>
                      <a:pt x="1119" y="87"/>
                    </a:lnTo>
                    <a:lnTo>
                      <a:pt x="1116" y="89"/>
                    </a:lnTo>
                    <a:lnTo>
                      <a:pt x="1114" y="92"/>
                    </a:lnTo>
                    <a:lnTo>
                      <a:pt x="1112" y="96"/>
                    </a:lnTo>
                    <a:lnTo>
                      <a:pt x="1110" y="101"/>
                    </a:lnTo>
                    <a:close/>
                    <a:moveTo>
                      <a:pt x="1161" y="134"/>
                    </a:moveTo>
                    <a:lnTo>
                      <a:pt x="1152" y="137"/>
                    </a:lnTo>
                    <a:lnTo>
                      <a:pt x="1137" y="140"/>
                    </a:lnTo>
                    <a:lnTo>
                      <a:pt x="1124" y="143"/>
                    </a:lnTo>
                    <a:lnTo>
                      <a:pt x="1116" y="147"/>
                    </a:lnTo>
                    <a:lnTo>
                      <a:pt x="1113" y="149"/>
                    </a:lnTo>
                    <a:lnTo>
                      <a:pt x="1111" y="153"/>
                    </a:lnTo>
                    <a:lnTo>
                      <a:pt x="1110" y="156"/>
                    </a:lnTo>
                    <a:lnTo>
                      <a:pt x="1109" y="160"/>
                    </a:lnTo>
                    <a:lnTo>
                      <a:pt x="1110" y="164"/>
                    </a:lnTo>
                    <a:lnTo>
                      <a:pt x="1111" y="168"/>
                    </a:lnTo>
                    <a:lnTo>
                      <a:pt x="1113" y="171"/>
                    </a:lnTo>
                    <a:lnTo>
                      <a:pt x="1115" y="175"/>
                    </a:lnTo>
                    <a:lnTo>
                      <a:pt x="1118" y="177"/>
                    </a:lnTo>
                    <a:lnTo>
                      <a:pt x="1122" y="179"/>
                    </a:lnTo>
                    <a:lnTo>
                      <a:pt x="1125" y="180"/>
                    </a:lnTo>
                    <a:lnTo>
                      <a:pt x="1131" y="180"/>
                    </a:lnTo>
                    <a:lnTo>
                      <a:pt x="1136" y="180"/>
                    </a:lnTo>
                    <a:lnTo>
                      <a:pt x="1140" y="179"/>
                    </a:lnTo>
                    <a:lnTo>
                      <a:pt x="1145" y="177"/>
                    </a:lnTo>
                    <a:lnTo>
                      <a:pt x="1151" y="174"/>
                    </a:lnTo>
                    <a:lnTo>
                      <a:pt x="1154" y="171"/>
                    </a:lnTo>
                    <a:lnTo>
                      <a:pt x="1156" y="168"/>
                    </a:lnTo>
                    <a:lnTo>
                      <a:pt x="1158" y="164"/>
                    </a:lnTo>
                    <a:lnTo>
                      <a:pt x="1159" y="161"/>
                    </a:lnTo>
                    <a:lnTo>
                      <a:pt x="1160" y="153"/>
                    </a:lnTo>
                    <a:lnTo>
                      <a:pt x="1161" y="142"/>
                    </a:lnTo>
                    <a:lnTo>
                      <a:pt x="1161" y="134"/>
                    </a:lnTo>
                    <a:close/>
                    <a:moveTo>
                      <a:pt x="1273" y="205"/>
                    </a:moveTo>
                    <a:lnTo>
                      <a:pt x="1234" y="205"/>
                    </a:lnTo>
                    <a:lnTo>
                      <a:pt x="1234" y="56"/>
                    </a:lnTo>
                    <a:lnTo>
                      <a:pt x="1270" y="56"/>
                    </a:lnTo>
                    <a:lnTo>
                      <a:pt x="1270" y="77"/>
                    </a:lnTo>
                    <a:lnTo>
                      <a:pt x="1275" y="70"/>
                    </a:lnTo>
                    <a:lnTo>
                      <a:pt x="1279" y="65"/>
                    </a:lnTo>
                    <a:lnTo>
                      <a:pt x="1284" y="60"/>
                    </a:lnTo>
                    <a:lnTo>
                      <a:pt x="1287" y="57"/>
                    </a:lnTo>
                    <a:lnTo>
                      <a:pt x="1291" y="55"/>
                    </a:lnTo>
                    <a:lnTo>
                      <a:pt x="1295" y="54"/>
                    </a:lnTo>
                    <a:lnTo>
                      <a:pt x="1299" y="53"/>
                    </a:lnTo>
                    <a:lnTo>
                      <a:pt x="1304" y="53"/>
                    </a:lnTo>
                    <a:lnTo>
                      <a:pt x="1310" y="53"/>
                    </a:lnTo>
                    <a:lnTo>
                      <a:pt x="1316" y="54"/>
                    </a:lnTo>
                    <a:lnTo>
                      <a:pt x="1322" y="57"/>
                    </a:lnTo>
                    <a:lnTo>
                      <a:pt x="1329" y="60"/>
                    </a:lnTo>
                    <a:lnTo>
                      <a:pt x="1317" y="94"/>
                    </a:lnTo>
                    <a:lnTo>
                      <a:pt x="1312" y="91"/>
                    </a:lnTo>
                    <a:lnTo>
                      <a:pt x="1308" y="89"/>
                    </a:lnTo>
                    <a:lnTo>
                      <a:pt x="1304" y="88"/>
                    </a:lnTo>
                    <a:lnTo>
                      <a:pt x="1299" y="88"/>
                    </a:lnTo>
                    <a:lnTo>
                      <a:pt x="1295" y="88"/>
                    </a:lnTo>
                    <a:lnTo>
                      <a:pt x="1292" y="89"/>
                    </a:lnTo>
                    <a:lnTo>
                      <a:pt x="1288" y="90"/>
                    </a:lnTo>
                    <a:lnTo>
                      <a:pt x="1286" y="92"/>
                    </a:lnTo>
                    <a:lnTo>
                      <a:pt x="1283" y="95"/>
                    </a:lnTo>
                    <a:lnTo>
                      <a:pt x="1281" y="99"/>
                    </a:lnTo>
                    <a:lnTo>
                      <a:pt x="1278" y="103"/>
                    </a:lnTo>
                    <a:lnTo>
                      <a:pt x="1276" y="109"/>
                    </a:lnTo>
                    <a:lnTo>
                      <a:pt x="1275" y="117"/>
                    </a:lnTo>
                    <a:lnTo>
                      <a:pt x="1274" y="128"/>
                    </a:lnTo>
                    <a:lnTo>
                      <a:pt x="1273" y="142"/>
                    </a:lnTo>
                    <a:lnTo>
                      <a:pt x="1273" y="159"/>
                    </a:lnTo>
                    <a:lnTo>
                      <a:pt x="1273" y="205"/>
                    </a:lnTo>
                    <a:close/>
                    <a:moveTo>
                      <a:pt x="1328" y="56"/>
                    </a:moveTo>
                    <a:lnTo>
                      <a:pt x="1368" y="56"/>
                    </a:lnTo>
                    <a:lnTo>
                      <a:pt x="1403" y="162"/>
                    </a:lnTo>
                    <a:lnTo>
                      <a:pt x="1437" y="56"/>
                    </a:lnTo>
                    <a:lnTo>
                      <a:pt x="1476" y="56"/>
                    </a:lnTo>
                    <a:lnTo>
                      <a:pt x="1425" y="199"/>
                    </a:lnTo>
                    <a:lnTo>
                      <a:pt x="1416" y="225"/>
                    </a:lnTo>
                    <a:lnTo>
                      <a:pt x="1411" y="237"/>
                    </a:lnTo>
                    <a:lnTo>
                      <a:pt x="1406" y="246"/>
                    </a:lnTo>
                    <a:lnTo>
                      <a:pt x="1402" y="252"/>
                    </a:lnTo>
                    <a:lnTo>
                      <a:pt x="1396" y="257"/>
                    </a:lnTo>
                    <a:lnTo>
                      <a:pt x="1389" y="260"/>
                    </a:lnTo>
                    <a:lnTo>
                      <a:pt x="1381" y="263"/>
                    </a:lnTo>
                    <a:lnTo>
                      <a:pt x="1372" y="265"/>
                    </a:lnTo>
                    <a:lnTo>
                      <a:pt x="1362" y="266"/>
                    </a:lnTo>
                    <a:lnTo>
                      <a:pt x="1351" y="265"/>
                    </a:lnTo>
                    <a:lnTo>
                      <a:pt x="1340" y="263"/>
                    </a:lnTo>
                    <a:lnTo>
                      <a:pt x="1337" y="233"/>
                    </a:lnTo>
                    <a:lnTo>
                      <a:pt x="1345" y="234"/>
                    </a:lnTo>
                    <a:lnTo>
                      <a:pt x="1353" y="234"/>
                    </a:lnTo>
                    <a:lnTo>
                      <a:pt x="1359" y="234"/>
                    </a:lnTo>
                    <a:lnTo>
                      <a:pt x="1364" y="233"/>
                    </a:lnTo>
                    <a:lnTo>
                      <a:pt x="1370" y="230"/>
                    </a:lnTo>
                    <a:lnTo>
                      <a:pt x="1373" y="225"/>
                    </a:lnTo>
                    <a:lnTo>
                      <a:pt x="1376" y="221"/>
                    </a:lnTo>
                    <a:lnTo>
                      <a:pt x="1378" y="216"/>
                    </a:lnTo>
                    <a:lnTo>
                      <a:pt x="1381" y="211"/>
                    </a:lnTo>
                    <a:lnTo>
                      <a:pt x="1382" y="205"/>
                    </a:lnTo>
                    <a:lnTo>
                      <a:pt x="1328" y="56"/>
                    </a:lnTo>
                    <a:close/>
                    <a:moveTo>
                      <a:pt x="323" y="526"/>
                    </a:moveTo>
                    <a:lnTo>
                      <a:pt x="323" y="320"/>
                    </a:lnTo>
                    <a:lnTo>
                      <a:pt x="460" y="320"/>
                    </a:lnTo>
                    <a:lnTo>
                      <a:pt x="460" y="356"/>
                    </a:lnTo>
                    <a:lnTo>
                      <a:pt x="363" y="356"/>
                    </a:lnTo>
                    <a:lnTo>
                      <a:pt x="363" y="404"/>
                    </a:lnTo>
                    <a:lnTo>
                      <a:pt x="447" y="404"/>
                    </a:lnTo>
                    <a:lnTo>
                      <a:pt x="447" y="438"/>
                    </a:lnTo>
                    <a:lnTo>
                      <a:pt x="363" y="438"/>
                    </a:lnTo>
                    <a:lnTo>
                      <a:pt x="363" y="526"/>
                    </a:lnTo>
                    <a:lnTo>
                      <a:pt x="323" y="526"/>
                    </a:lnTo>
                    <a:close/>
                    <a:moveTo>
                      <a:pt x="484" y="449"/>
                    </a:moveTo>
                    <a:lnTo>
                      <a:pt x="486" y="439"/>
                    </a:lnTo>
                    <a:lnTo>
                      <a:pt x="487" y="430"/>
                    </a:lnTo>
                    <a:lnTo>
                      <a:pt x="490" y="421"/>
                    </a:lnTo>
                    <a:lnTo>
                      <a:pt x="494" y="411"/>
                    </a:lnTo>
                    <a:lnTo>
                      <a:pt x="499" y="403"/>
                    </a:lnTo>
                    <a:lnTo>
                      <a:pt x="505" y="395"/>
                    </a:lnTo>
                    <a:lnTo>
                      <a:pt x="513" y="389"/>
                    </a:lnTo>
                    <a:lnTo>
                      <a:pt x="521" y="384"/>
                    </a:lnTo>
                    <a:lnTo>
                      <a:pt x="530" y="379"/>
                    </a:lnTo>
                    <a:lnTo>
                      <a:pt x="539" y="376"/>
                    </a:lnTo>
                    <a:lnTo>
                      <a:pt x="548" y="375"/>
                    </a:lnTo>
                    <a:lnTo>
                      <a:pt x="559" y="374"/>
                    </a:lnTo>
                    <a:lnTo>
                      <a:pt x="567" y="374"/>
                    </a:lnTo>
                    <a:lnTo>
                      <a:pt x="575" y="375"/>
                    </a:lnTo>
                    <a:lnTo>
                      <a:pt x="582" y="377"/>
                    </a:lnTo>
                    <a:lnTo>
                      <a:pt x="589" y="379"/>
                    </a:lnTo>
                    <a:lnTo>
                      <a:pt x="596" y="382"/>
                    </a:lnTo>
                    <a:lnTo>
                      <a:pt x="602" y="386"/>
                    </a:lnTo>
                    <a:lnTo>
                      <a:pt x="608" y="391"/>
                    </a:lnTo>
                    <a:lnTo>
                      <a:pt x="613" y="396"/>
                    </a:lnTo>
                    <a:lnTo>
                      <a:pt x="619" y="401"/>
                    </a:lnTo>
                    <a:lnTo>
                      <a:pt x="623" y="407"/>
                    </a:lnTo>
                    <a:lnTo>
                      <a:pt x="626" y="414"/>
                    </a:lnTo>
                    <a:lnTo>
                      <a:pt x="629" y="420"/>
                    </a:lnTo>
                    <a:lnTo>
                      <a:pt x="631" y="427"/>
                    </a:lnTo>
                    <a:lnTo>
                      <a:pt x="633" y="435"/>
                    </a:lnTo>
                    <a:lnTo>
                      <a:pt x="634" y="443"/>
                    </a:lnTo>
                    <a:lnTo>
                      <a:pt x="634" y="451"/>
                    </a:lnTo>
                    <a:lnTo>
                      <a:pt x="634" y="460"/>
                    </a:lnTo>
                    <a:lnTo>
                      <a:pt x="633" y="468"/>
                    </a:lnTo>
                    <a:lnTo>
                      <a:pt x="631" y="475"/>
                    </a:lnTo>
                    <a:lnTo>
                      <a:pt x="629" y="482"/>
                    </a:lnTo>
                    <a:lnTo>
                      <a:pt x="626" y="489"/>
                    </a:lnTo>
                    <a:lnTo>
                      <a:pt x="623" y="496"/>
                    </a:lnTo>
                    <a:lnTo>
                      <a:pt x="619" y="502"/>
                    </a:lnTo>
                    <a:lnTo>
                      <a:pt x="613" y="507"/>
                    </a:lnTo>
                    <a:lnTo>
                      <a:pt x="608" y="512"/>
                    </a:lnTo>
                    <a:lnTo>
                      <a:pt x="602" y="517"/>
                    </a:lnTo>
                    <a:lnTo>
                      <a:pt x="596" y="521"/>
                    </a:lnTo>
                    <a:lnTo>
                      <a:pt x="589" y="524"/>
                    </a:lnTo>
                    <a:lnTo>
                      <a:pt x="582" y="526"/>
                    </a:lnTo>
                    <a:lnTo>
                      <a:pt x="575" y="528"/>
                    </a:lnTo>
                    <a:lnTo>
                      <a:pt x="567" y="529"/>
                    </a:lnTo>
                    <a:lnTo>
                      <a:pt x="560" y="529"/>
                    </a:lnTo>
                    <a:lnTo>
                      <a:pt x="549" y="529"/>
                    </a:lnTo>
                    <a:lnTo>
                      <a:pt x="540" y="527"/>
                    </a:lnTo>
                    <a:lnTo>
                      <a:pt x="531" y="524"/>
                    </a:lnTo>
                    <a:lnTo>
                      <a:pt x="521" y="520"/>
                    </a:lnTo>
                    <a:lnTo>
                      <a:pt x="513" y="515"/>
                    </a:lnTo>
                    <a:lnTo>
                      <a:pt x="505" y="509"/>
                    </a:lnTo>
                    <a:lnTo>
                      <a:pt x="499" y="502"/>
                    </a:lnTo>
                    <a:lnTo>
                      <a:pt x="494" y="493"/>
                    </a:lnTo>
                    <a:lnTo>
                      <a:pt x="490" y="484"/>
                    </a:lnTo>
                    <a:lnTo>
                      <a:pt x="487" y="474"/>
                    </a:lnTo>
                    <a:lnTo>
                      <a:pt x="486" y="462"/>
                    </a:lnTo>
                    <a:lnTo>
                      <a:pt x="484" y="449"/>
                    </a:lnTo>
                    <a:close/>
                    <a:moveTo>
                      <a:pt x="524" y="451"/>
                    </a:moveTo>
                    <a:lnTo>
                      <a:pt x="524" y="462"/>
                    </a:lnTo>
                    <a:lnTo>
                      <a:pt x="526" y="472"/>
                    </a:lnTo>
                    <a:lnTo>
                      <a:pt x="530" y="479"/>
                    </a:lnTo>
                    <a:lnTo>
                      <a:pt x="534" y="486"/>
                    </a:lnTo>
                    <a:lnTo>
                      <a:pt x="540" y="491"/>
                    </a:lnTo>
                    <a:lnTo>
                      <a:pt x="545" y="495"/>
                    </a:lnTo>
                    <a:lnTo>
                      <a:pt x="553" y="497"/>
                    </a:lnTo>
                    <a:lnTo>
                      <a:pt x="560" y="497"/>
                    </a:lnTo>
                    <a:lnTo>
                      <a:pt x="566" y="497"/>
                    </a:lnTo>
                    <a:lnTo>
                      <a:pt x="574" y="495"/>
                    </a:lnTo>
                    <a:lnTo>
                      <a:pt x="579" y="491"/>
                    </a:lnTo>
                    <a:lnTo>
                      <a:pt x="585" y="486"/>
                    </a:lnTo>
                    <a:lnTo>
                      <a:pt x="589" y="479"/>
                    </a:lnTo>
                    <a:lnTo>
                      <a:pt x="592" y="471"/>
                    </a:lnTo>
                    <a:lnTo>
                      <a:pt x="594" y="462"/>
                    </a:lnTo>
                    <a:lnTo>
                      <a:pt x="594" y="451"/>
                    </a:lnTo>
                    <a:lnTo>
                      <a:pt x="594" y="441"/>
                    </a:lnTo>
                    <a:lnTo>
                      <a:pt x="592" y="432"/>
                    </a:lnTo>
                    <a:lnTo>
                      <a:pt x="589" y="424"/>
                    </a:lnTo>
                    <a:lnTo>
                      <a:pt x="585" y="417"/>
                    </a:lnTo>
                    <a:lnTo>
                      <a:pt x="579" y="412"/>
                    </a:lnTo>
                    <a:lnTo>
                      <a:pt x="574" y="409"/>
                    </a:lnTo>
                    <a:lnTo>
                      <a:pt x="566" y="406"/>
                    </a:lnTo>
                    <a:lnTo>
                      <a:pt x="560" y="406"/>
                    </a:lnTo>
                    <a:lnTo>
                      <a:pt x="553" y="406"/>
                    </a:lnTo>
                    <a:lnTo>
                      <a:pt x="545" y="409"/>
                    </a:lnTo>
                    <a:lnTo>
                      <a:pt x="540" y="412"/>
                    </a:lnTo>
                    <a:lnTo>
                      <a:pt x="534" y="417"/>
                    </a:lnTo>
                    <a:lnTo>
                      <a:pt x="530" y="424"/>
                    </a:lnTo>
                    <a:lnTo>
                      <a:pt x="526" y="432"/>
                    </a:lnTo>
                    <a:lnTo>
                      <a:pt x="524" y="441"/>
                    </a:lnTo>
                    <a:lnTo>
                      <a:pt x="524" y="451"/>
                    </a:lnTo>
                    <a:close/>
                    <a:moveTo>
                      <a:pt x="701" y="526"/>
                    </a:moveTo>
                    <a:lnTo>
                      <a:pt x="663" y="526"/>
                    </a:lnTo>
                    <a:lnTo>
                      <a:pt x="663" y="377"/>
                    </a:lnTo>
                    <a:lnTo>
                      <a:pt x="698" y="377"/>
                    </a:lnTo>
                    <a:lnTo>
                      <a:pt x="698" y="398"/>
                    </a:lnTo>
                    <a:lnTo>
                      <a:pt x="703" y="391"/>
                    </a:lnTo>
                    <a:lnTo>
                      <a:pt x="708" y="386"/>
                    </a:lnTo>
                    <a:lnTo>
                      <a:pt x="711" y="382"/>
                    </a:lnTo>
                    <a:lnTo>
                      <a:pt x="715" y="379"/>
                    </a:lnTo>
                    <a:lnTo>
                      <a:pt x="719" y="377"/>
                    </a:lnTo>
                    <a:lnTo>
                      <a:pt x="722" y="375"/>
                    </a:lnTo>
                    <a:lnTo>
                      <a:pt x="727" y="374"/>
                    </a:lnTo>
                    <a:lnTo>
                      <a:pt x="732" y="374"/>
                    </a:lnTo>
                    <a:lnTo>
                      <a:pt x="738" y="374"/>
                    </a:lnTo>
                    <a:lnTo>
                      <a:pt x="744" y="376"/>
                    </a:lnTo>
                    <a:lnTo>
                      <a:pt x="751" y="378"/>
                    </a:lnTo>
                    <a:lnTo>
                      <a:pt x="757" y="381"/>
                    </a:lnTo>
                    <a:lnTo>
                      <a:pt x="745" y="415"/>
                    </a:lnTo>
                    <a:lnTo>
                      <a:pt x="740" y="413"/>
                    </a:lnTo>
                    <a:lnTo>
                      <a:pt x="736" y="411"/>
                    </a:lnTo>
                    <a:lnTo>
                      <a:pt x="732" y="409"/>
                    </a:lnTo>
                    <a:lnTo>
                      <a:pt x="726" y="409"/>
                    </a:lnTo>
                    <a:lnTo>
                      <a:pt x="723" y="409"/>
                    </a:lnTo>
                    <a:lnTo>
                      <a:pt x="719" y="410"/>
                    </a:lnTo>
                    <a:lnTo>
                      <a:pt x="716" y="412"/>
                    </a:lnTo>
                    <a:lnTo>
                      <a:pt x="713" y="413"/>
                    </a:lnTo>
                    <a:lnTo>
                      <a:pt x="711" y="416"/>
                    </a:lnTo>
                    <a:lnTo>
                      <a:pt x="709" y="420"/>
                    </a:lnTo>
                    <a:lnTo>
                      <a:pt x="707" y="424"/>
                    </a:lnTo>
                    <a:lnTo>
                      <a:pt x="704" y="430"/>
                    </a:lnTo>
                    <a:lnTo>
                      <a:pt x="703" y="437"/>
                    </a:lnTo>
                    <a:lnTo>
                      <a:pt x="702" y="448"/>
                    </a:lnTo>
                    <a:lnTo>
                      <a:pt x="701" y="463"/>
                    </a:lnTo>
                    <a:lnTo>
                      <a:pt x="701" y="480"/>
                    </a:lnTo>
                    <a:lnTo>
                      <a:pt x="701" y="526"/>
                    </a:lnTo>
                    <a:close/>
                    <a:moveTo>
                      <a:pt x="770" y="377"/>
                    </a:moveTo>
                    <a:lnTo>
                      <a:pt x="806" y="377"/>
                    </a:lnTo>
                    <a:lnTo>
                      <a:pt x="806" y="397"/>
                    </a:lnTo>
                    <a:lnTo>
                      <a:pt x="811" y="392"/>
                    </a:lnTo>
                    <a:lnTo>
                      <a:pt x="815" y="387"/>
                    </a:lnTo>
                    <a:lnTo>
                      <a:pt x="821" y="383"/>
                    </a:lnTo>
                    <a:lnTo>
                      <a:pt x="827" y="380"/>
                    </a:lnTo>
                    <a:lnTo>
                      <a:pt x="832" y="377"/>
                    </a:lnTo>
                    <a:lnTo>
                      <a:pt x="839" y="375"/>
                    </a:lnTo>
                    <a:lnTo>
                      <a:pt x="845" y="374"/>
                    </a:lnTo>
                    <a:lnTo>
                      <a:pt x="851" y="374"/>
                    </a:lnTo>
                    <a:lnTo>
                      <a:pt x="858" y="374"/>
                    </a:lnTo>
                    <a:lnTo>
                      <a:pt x="865" y="375"/>
                    </a:lnTo>
                    <a:lnTo>
                      <a:pt x="870" y="377"/>
                    </a:lnTo>
                    <a:lnTo>
                      <a:pt x="875" y="380"/>
                    </a:lnTo>
                    <a:lnTo>
                      <a:pt x="880" y="383"/>
                    </a:lnTo>
                    <a:lnTo>
                      <a:pt x="885" y="387"/>
                    </a:lnTo>
                    <a:lnTo>
                      <a:pt x="889" y="392"/>
                    </a:lnTo>
                    <a:lnTo>
                      <a:pt x="892" y="397"/>
                    </a:lnTo>
                    <a:lnTo>
                      <a:pt x="897" y="392"/>
                    </a:lnTo>
                    <a:lnTo>
                      <a:pt x="902" y="387"/>
                    </a:lnTo>
                    <a:lnTo>
                      <a:pt x="908" y="383"/>
                    </a:lnTo>
                    <a:lnTo>
                      <a:pt x="913" y="380"/>
                    </a:lnTo>
                    <a:lnTo>
                      <a:pt x="918" y="377"/>
                    </a:lnTo>
                    <a:lnTo>
                      <a:pt x="924" y="375"/>
                    </a:lnTo>
                    <a:lnTo>
                      <a:pt x="931" y="374"/>
                    </a:lnTo>
                    <a:lnTo>
                      <a:pt x="937" y="374"/>
                    </a:lnTo>
                    <a:lnTo>
                      <a:pt x="944" y="374"/>
                    </a:lnTo>
                    <a:lnTo>
                      <a:pt x="952" y="376"/>
                    </a:lnTo>
                    <a:lnTo>
                      <a:pt x="958" y="378"/>
                    </a:lnTo>
                    <a:lnTo>
                      <a:pt x="963" y="381"/>
                    </a:lnTo>
                    <a:lnTo>
                      <a:pt x="968" y="384"/>
                    </a:lnTo>
                    <a:lnTo>
                      <a:pt x="974" y="389"/>
                    </a:lnTo>
                    <a:lnTo>
                      <a:pt x="977" y="394"/>
                    </a:lnTo>
                    <a:lnTo>
                      <a:pt x="980" y="400"/>
                    </a:lnTo>
                    <a:lnTo>
                      <a:pt x="982" y="405"/>
                    </a:lnTo>
                    <a:lnTo>
                      <a:pt x="983" y="412"/>
                    </a:lnTo>
                    <a:lnTo>
                      <a:pt x="984" y="421"/>
                    </a:lnTo>
                    <a:lnTo>
                      <a:pt x="984" y="431"/>
                    </a:lnTo>
                    <a:lnTo>
                      <a:pt x="984" y="526"/>
                    </a:lnTo>
                    <a:lnTo>
                      <a:pt x="945" y="526"/>
                    </a:lnTo>
                    <a:lnTo>
                      <a:pt x="945" y="441"/>
                    </a:lnTo>
                    <a:lnTo>
                      <a:pt x="945" y="431"/>
                    </a:lnTo>
                    <a:lnTo>
                      <a:pt x="944" y="422"/>
                    </a:lnTo>
                    <a:lnTo>
                      <a:pt x="943" y="416"/>
                    </a:lnTo>
                    <a:lnTo>
                      <a:pt x="942" y="412"/>
                    </a:lnTo>
                    <a:lnTo>
                      <a:pt x="939" y="409"/>
                    </a:lnTo>
                    <a:lnTo>
                      <a:pt x="935" y="406"/>
                    </a:lnTo>
                    <a:lnTo>
                      <a:pt x="931" y="404"/>
                    </a:lnTo>
                    <a:lnTo>
                      <a:pt x="925" y="404"/>
                    </a:lnTo>
                    <a:lnTo>
                      <a:pt x="921" y="404"/>
                    </a:lnTo>
                    <a:lnTo>
                      <a:pt x="917" y="405"/>
                    </a:lnTo>
                    <a:lnTo>
                      <a:pt x="914" y="407"/>
                    </a:lnTo>
                    <a:lnTo>
                      <a:pt x="910" y="409"/>
                    </a:lnTo>
                    <a:lnTo>
                      <a:pt x="907" y="412"/>
                    </a:lnTo>
                    <a:lnTo>
                      <a:pt x="904" y="415"/>
                    </a:lnTo>
                    <a:lnTo>
                      <a:pt x="901" y="419"/>
                    </a:lnTo>
                    <a:lnTo>
                      <a:pt x="900" y="424"/>
                    </a:lnTo>
                    <a:lnTo>
                      <a:pt x="898" y="429"/>
                    </a:lnTo>
                    <a:lnTo>
                      <a:pt x="897" y="436"/>
                    </a:lnTo>
                    <a:lnTo>
                      <a:pt x="897" y="444"/>
                    </a:lnTo>
                    <a:lnTo>
                      <a:pt x="897" y="454"/>
                    </a:lnTo>
                    <a:lnTo>
                      <a:pt x="897" y="526"/>
                    </a:lnTo>
                    <a:lnTo>
                      <a:pt x="858" y="526"/>
                    </a:lnTo>
                    <a:lnTo>
                      <a:pt x="858" y="444"/>
                    </a:lnTo>
                    <a:lnTo>
                      <a:pt x="857" y="426"/>
                    </a:lnTo>
                    <a:lnTo>
                      <a:pt x="856" y="416"/>
                    </a:lnTo>
                    <a:lnTo>
                      <a:pt x="853" y="411"/>
                    </a:lnTo>
                    <a:lnTo>
                      <a:pt x="850" y="407"/>
                    </a:lnTo>
                    <a:lnTo>
                      <a:pt x="845" y="405"/>
                    </a:lnTo>
                    <a:lnTo>
                      <a:pt x="839" y="404"/>
                    </a:lnTo>
                    <a:lnTo>
                      <a:pt x="834" y="404"/>
                    </a:lnTo>
                    <a:lnTo>
                      <a:pt x="830" y="405"/>
                    </a:lnTo>
                    <a:lnTo>
                      <a:pt x="826" y="407"/>
                    </a:lnTo>
                    <a:lnTo>
                      <a:pt x="822" y="409"/>
                    </a:lnTo>
                    <a:lnTo>
                      <a:pt x="819" y="411"/>
                    </a:lnTo>
                    <a:lnTo>
                      <a:pt x="817" y="415"/>
                    </a:lnTo>
                    <a:lnTo>
                      <a:pt x="813" y="418"/>
                    </a:lnTo>
                    <a:lnTo>
                      <a:pt x="812" y="423"/>
                    </a:lnTo>
                    <a:lnTo>
                      <a:pt x="810" y="428"/>
                    </a:lnTo>
                    <a:lnTo>
                      <a:pt x="809" y="435"/>
                    </a:lnTo>
                    <a:lnTo>
                      <a:pt x="809" y="443"/>
                    </a:lnTo>
                    <a:lnTo>
                      <a:pt x="809" y="453"/>
                    </a:lnTo>
                    <a:lnTo>
                      <a:pt x="809" y="526"/>
                    </a:lnTo>
                    <a:lnTo>
                      <a:pt x="770" y="526"/>
                    </a:lnTo>
                    <a:lnTo>
                      <a:pt x="770" y="377"/>
                    </a:lnTo>
                    <a:close/>
                    <a:moveTo>
                      <a:pt x="1009" y="484"/>
                    </a:moveTo>
                    <a:lnTo>
                      <a:pt x="1047" y="478"/>
                    </a:lnTo>
                    <a:lnTo>
                      <a:pt x="1049" y="483"/>
                    </a:lnTo>
                    <a:lnTo>
                      <a:pt x="1051" y="488"/>
                    </a:lnTo>
                    <a:lnTo>
                      <a:pt x="1054" y="492"/>
                    </a:lnTo>
                    <a:lnTo>
                      <a:pt x="1057" y="495"/>
                    </a:lnTo>
                    <a:lnTo>
                      <a:pt x="1062" y="498"/>
                    </a:lnTo>
                    <a:lnTo>
                      <a:pt x="1067" y="500"/>
                    </a:lnTo>
                    <a:lnTo>
                      <a:pt x="1072" y="501"/>
                    </a:lnTo>
                    <a:lnTo>
                      <a:pt x="1078" y="501"/>
                    </a:lnTo>
                    <a:lnTo>
                      <a:pt x="1086" y="501"/>
                    </a:lnTo>
                    <a:lnTo>
                      <a:pt x="1092" y="500"/>
                    </a:lnTo>
                    <a:lnTo>
                      <a:pt x="1096" y="498"/>
                    </a:lnTo>
                    <a:lnTo>
                      <a:pt x="1100" y="495"/>
                    </a:lnTo>
                    <a:lnTo>
                      <a:pt x="1103" y="493"/>
                    </a:lnTo>
                    <a:lnTo>
                      <a:pt x="1105" y="491"/>
                    </a:lnTo>
                    <a:lnTo>
                      <a:pt x="1106" y="488"/>
                    </a:lnTo>
                    <a:lnTo>
                      <a:pt x="1106" y="485"/>
                    </a:lnTo>
                    <a:lnTo>
                      <a:pt x="1106" y="481"/>
                    </a:lnTo>
                    <a:lnTo>
                      <a:pt x="1103" y="478"/>
                    </a:lnTo>
                    <a:lnTo>
                      <a:pt x="1098" y="475"/>
                    </a:lnTo>
                    <a:lnTo>
                      <a:pt x="1090" y="473"/>
                    </a:lnTo>
                    <a:lnTo>
                      <a:pt x="1069" y="467"/>
                    </a:lnTo>
                    <a:lnTo>
                      <a:pt x="1052" y="463"/>
                    </a:lnTo>
                    <a:lnTo>
                      <a:pt x="1040" y="457"/>
                    </a:lnTo>
                    <a:lnTo>
                      <a:pt x="1031" y="453"/>
                    </a:lnTo>
                    <a:lnTo>
                      <a:pt x="1027" y="449"/>
                    </a:lnTo>
                    <a:lnTo>
                      <a:pt x="1024" y="446"/>
                    </a:lnTo>
                    <a:lnTo>
                      <a:pt x="1021" y="442"/>
                    </a:lnTo>
                    <a:lnTo>
                      <a:pt x="1019" y="438"/>
                    </a:lnTo>
                    <a:lnTo>
                      <a:pt x="1017" y="434"/>
                    </a:lnTo>
                    <a:lnTo>
                      <a:pt x="1016" y="429"/>
                    </a:lnTo>
                    <a:lnTo>
                      <a:pt x="1014" y="424"/>
                    </a:lnTo>
                    <a:lnTo>
                      <a:pt x="1014" y="419"/>
                    </a:lnTo>
                    <a:lnTo>
                      <a:pt x="1016" y="410"/>
                    </a:lnTo>
                    <a:lnTo>
                      <a:pt x="1018" y="402"/>
                    </a:lnTo>
                    <a:lnTo>
                      <a:pt x="1023" y="394"/>
                    </a:lnTo>
                    <a:lnTo>
                      <a:pt x="1029" y="387"/>
                    </a:lnTo>
                    <a:lnTo>
                      <a:pt x="1033" y="384"/>
                    </a:lnTo>
                    <a:lnTo>
                      <a:pt x="1038" y="381"/>
                    </a:lnTo>
                    <a:lnTo>
                      <a:pt x="1043" y="379"/>
                    </a:lnTo>
                    <a:lnTo>
                      <a:pt x="1048" y="377"/>
                    </a:lnTo>
                    <a:lnTo>
                      <a:pt x="1061" y="375"/>
                    </a:lnTo>
                    <a:lnTo>
                      <a:pt x="1075" y="374"/>
                    </a:lnTo>
                    <a:lnTo>
                      <a:pt x="1089" y="375"/>
                    </a:lnTo>
                    <a:lnTo>
                      <a:pt x="1101" y="376"/>
                    </a:lnTo>
                    <a:lnTo>
                      <a:pt x="1112" y="379"/>
                    </a:lnTo>
                    <a:lnTo>
                      <a:pt x="1119" y="384"/>
                    </a:lnTo>
                    <a:lnTo>
                      <a:pt x="1127" y="389"/>
                    </a:lnTo>
                    <a:lnTo>
                      <a:pt x="1132" y="396"/>
                    </a:lnTo>
                    <a:lnTo>
                      <a:pt x="1136" y="404"/>
                    </a:lnTo>
                    <a:lnTo>
                      <a:pt x="1139" y="413"/>
                    </a:lnTo>
                    <a:lnTo>
                      <a:pt x="1103" y="420"/>
                    </a:lnTo>
                    <a:lnTo>
                      <a:pt x="1101" y="416"/>
                    </a:lnTo>
                    <a:lnTo>
                      <a:pt x="1100" y="412"/>
                    </a:lnTo>
                    <a:lnTo>
                      <a:pt x="1097" y="409"/>
                    </a:lnTo>
                    <a:lnTo>
                      <a:pt x="1094" y="407"/>
                    </a:lnTo>
                    <a:lnTo>
                      <a:pt x="1091" y="405"/>
                    </a:lnTo>
                    <a:lnTo>
                      <a:pt x="1087" y="403"/>
                    </a:lnTo>
                    <a:lnTo>
                      <a:pt x="1081" y="402"/>
                    </a:lnTo>
                    <a:lnTo>
                      <a:pt x="1076" y="402"/>
                    </a:lnTo>
                    <a:lnTo>
                      <a:pt x="1069" y="402"/>
                    </a:lnTo>
                    <a:lnTo>
                      <a:pt x="1063" y="403"/>
                    </a:lnTo>
                    <a:lnTo>
                      <a:pt x="1058" y="404"/>
                    </a:lnTo>
                    <a:lnTo>
                      <a:pt x="1054" y="406"/>
                    </a:lnTo>
                    <a:lnTo>
                      <a:pt x="1052" y="408"/>
                    </a:lnTo>
                    <a:lnTo>
                      <a:pt x="1051" y="410"/>
                    </a:lnTo>
                    <a:lnTo>
                      <a:pt x="1050" y="412"/>
                    </a:lnTo>
                    <a:lnTo>
                      <a:pt x="1050" y="414"/>
                    </a:lnTo>
                    <a:lnTo>
                      <a:pt x="1051" y="418"/>
                    </a:lnTo>
                    <a:lnTo>
                      <a:pt x="1053" y="421"/>
                    </a:lnTo>
                    <a:lnTo>
                      <a:pt x="1057" y="423"/>
                    </a:lnTo>
                    <a:lnTo>
                      <a:pt x="1065" y="426"/>
                    </a:lnTo>
                    <a:lnTo>
                      <a:pt x="1076" y="429"/>
                    </a:lnTo>
                    <a:lnTo>
                      <a:pt x="1090" y="432"/>
                    </a:lnTo>
                    <a:lnTo>
                      <a:pt x="1103" y="436"/>
                    </a:lnTo>
                    <a:lnTo>
                      <a:pt x="1116" y="440"/>
                    </a:lnTo>
                    <a:lnTo>
                      <a:pt x="1125" y="445"/>
                    </a:lnTo>
                    <a:lnTo>
                      <a:pt x="1133" y="450"/>
                    </a:lnTo>
                    <a:lnTo>
                      <a:pt x="1138" y="455"/>
                    </a:lnTo>
                    <a:lnTo>
                      <a:pt x="1141" y="463"/>
                    </a:lnTo>
                    <a:lnTo>
                      <a:pt x="1143" y="471"/>
                    </a:lnTo>
                    <a:lnTo>
                      <a:pt x="1144" y="480"/>
                    </a:lnTo>
                    <a:lnTo>
                      <a:pt x="1144" y="485"/>
                    </a:lnTo>
                    <a:lnTo>
                      <a:pt x="1143" y="490"/>
                    </a:lnTo>
                    <a:lnTo>
                      <a:pt x="1142" y="494"/>
                    </a:lnTo>
                    <a:lnTo>
                      <a:pt x="1140" y="499"/>
                    </a:lnTo>
                    <a:lnTo>
                      <a:pt x="1138" y="503"/>
                    </a:lnTo>
                    <a:lnTo>
                      <a:pt x="1135" y="507"/>
                    </a:lnTo>
                    <a:lnTo>
                      <a:pt x="1132" y="511"/>
                    </a:lnTo>
                    <a:lnTo>
                      <a:pt x="1128" y="515"/>
                    </a:lnTo>
                    <a:lnTo>
                      <a:pt x="1123" y="518"/>
                    </a:lnTo>
                    <a:lnTo>
                      <a:pt x="1118" y="521"/>
                    </a:lnTo>
                    <a:lnTo>
                      <a:pt x="1113" y="524"/>
                    </a:lnTo>
                    <a:lnTo>
                      <a:pt x="1107" y="526"/>
                    </a:lnTo>
                    <a:lnTo>
                      <a:pt x="1100" y="527"/>
                    </a:lnTo>
                    <a:lnTo>
                      <a:pt x="1094" y="528"/>
                    </a:lnTo>
                    <a:lnTo>
                      <a:pt x="1087" y="529"/>
                    </a:lnTo>
                    <a:lnTo>
                      <a:pt x="1078" y="529"/>
                    </a:lnTo>
                    <a:lnTo>
                      <a:pt x="1065" y="529"/>
                    </a:lnTo>
                    <a:lnTo>
                      <a:pt x="1052" y="526"/>
                    </a:lnTo>
                    <a:lnTo>
                      <a:pt x="1046" y="525"/>
                    </a:lnTo>
                    <a:lnTo>
                      <a:pt x="1041" y="522"/>
                    </a:lnTo>
                    <a:lnTo>
                      <a:pt x="1036" y="520"/>
                    </a:lnTo>
                    <a:lnTo>
                      <a:pt x="1031" y="517"/>
                    </a:lnTo>
                    <a:lnTo>
                      <a:pt x="1024" y="510"/>
                    </a:lnTo>
                    <a:lnTo>
                      <a:pt x="1018" y="503"/>
                    </a:lnTo>
                    <a:lnTo>
                      <a:pt x="1012" y="494"/>
                    </a:lnTo>
                    <a:lnTo>
                      <a:pt x="1009" y="48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0"/>
              <p:cNvSpPr>
                <a:spLocks/>
              </p:cNvSpPr>
              <p:nvPr/>
            </p:nvSpPr>
            <p:spPr bwMode="auto">
              <a:xfrm>
                <a:off x="7145338" y="2359025"/>
                <a:ext cx="198438" cy="155575"/>
              </a:xfrm>
              <a:custGeom>
                <a:avLst/>
                <a:gdLst/>
                <a:ahLst/>
                <a:cxnLst>
                  <a:cxn ang="0">
                    <a:pos x="2385" y="874"/>
                  </a:cxn>
                  <a:cxn ang="0">
                    <a:pos x="2354" y="988"/>
                  </a:cxn>
                  <a:cxn ang="0">
                    <a:pos x="2297" y="1095"/>
                  </a:cxn>
                  <a:cxn ang="0">
                    <a:pos x="2218" y="1194"/>
                  </a:cxn>
                  <a:cxn ang="0">
                    <a:pos x="2118" y="1285"/>
                  </a:cxn>
                  <a:cxn ang="0">
                    <a:pos x="2000" y="1367"/>
                  </a:cxn>
                  <a:cxn ang="0">
                    <a:pos x="1866" y="1436"/>
                  </a:cxn>
                  <a:cxn ang="0">
                    <a:pos x="1717" y="1492"/>
                  </a:cxn>
                  <a:cxn ang="0">
                    <a:pos x="1556" y="1534"/>
                  </a:cxn>
                  <a:cxn ang="0">
                    <a:pos x="1385" y="1561"/>
                  </a:cxn>
                  <a:cxn ang="0">
                    <a:pos x="1207" y="1570"/>
                  </a:cxn>
                  <a:cxn ang="0">
                    <a:pos x="1023" y="1561"/>
                  </a:cxn>
                  <a:cxn ang="0">
                    <a:pos x="848" y="1534"/>
                  </a:cxn>
                  <a:cxn ang="0">
                    <a:pos x="683" y="1492"/>
                  </a:cxn>
                  <a:cxn ang="0">
                    <a:pos x="531" y="1436"/>
                  </a:cxn>
                  <a:cxn ang="0">
                    <a:pos x="395" y="1367"/>
                  </a:cxn>
                  <a:cxn ang="0">
                    <a:pos x="276" y="1285"/>
                  </a:cxn>
                  <a:cxn ang="0">
                    <a:pos x="175" y="1194"/>
                  </a:cxn>
                  <a:cxn ang="0">
                    <a:pos x="96" y="1095"/>
                  </a:cxn>
                  <a:cxn ang="0">
                    <a:pos x="38" y="988"/>
                  </a:cxn>
                  <a:cxn ang="0">
                    <a:pos x="7" y="874"/>
                  </a:cxn>
                  <a:cxn ang="0">
                    <a:pos x="3" y="755"/>
                  </a:cxn>
                  <a:cxn ang="0">
                    <a:pos x="26" y="636"/>
                  </a:cxn>
                  <a:cxn ang="0">
                    <a:pos x="74" y="522"/>
                  </a:cxn>
                  <a:cxn ang="0">
                    <a:pos x="146" y="416"/>
                  </a:cxn>
                  <a:cxn ang="0">
                    <a:pos x="240" y="319"/>
                  </a:cxn>
                  <a:cxn ang="0">
                    <a:pos x="353" y="232"/>
                  </a:cxn>
                  <a:cxn ang="0">
                    <a:pos x="484" y="157"/>
                  </a:cxn>
                  <a:cxn ang="0">
                    <a:pos x="631" y="96"/>
                  </a:cxn>
                  <a:cxn ang="0">
                    <a:pos x="791" y="49"/>
                  </a:cxn>
                  <a:cxn ang="0">
                    <a:pos x="963" y="16"/>
                  </a:cxn>
                  <a:cxn ang="0">
                    <a:pos x="1145" y="1"/>
                  </a:cxn>
                  <a:cxn ang="0">
                    <a:pos x="1326" y="4"/>
                  </a:cxn>
                  <a:cxn ang="0">
                    <a:pos x="1500" y="25"/>
                  </a:cxn>
                  <a:cxn ang="0">
                    <a:pos x="1665" y="63"/>
                  </a:cxn>
                  <a:cxn ang="0">
                    <a:pos x="1818" y="115"/>
                  </a:cxn>
                  <a:cxn ang="0">
                    <a:pos x="1957" y="182"/>
                  </a:cxn>
                  <a:cxn ang="0">
                    <a:pos x="2082" y="260"/>
                  </a:cxn>
                  <a:cxn ang="0">
                    <a:pos x="2187" y="350"/>
                  </a:cxn>
                  <a:cxn ang="0">
                    <a:pos x="2273" y="450"/>
                  </a:cxn>
                  <a:cxn ang="0">
                    <a:pos x="2338" y="559"/>
                  </a:cxn>
                  <a:cxn ang="0">
                    <a:pos x="2378" y="675"/>
                  </a:cxn>
                  <a:cxn ang="0">
                    <a:pos x="2392" y="796"/>
                  </a:cxn>
                </a:cxnLst>
                <a:rect l="0" t="0" r="r" b="b"/>
                <a:pathLst>
                  <a:path w="2392" h="1570">
                    <a:moveTo>
                      <a:pt x="2392" y="796"/>
                    </a:moveTo>
                    <a:lnTo>
                      <a:pt x="2391" y="835"/>
                    </a:lnTo>
                    <a:lnTo>
                      <a:pt x="2385" y="874"/>
                    </a:lnTo>
                    <a:lnTo>
                      <a:pt x="2378" y="912"/>
                    </a:lnTo>
                    <a:lnTo>
                      <a:pt x="2368" y="950"/>
                    </a:lnTo>
                    <a:lnTo>
                      <a:pt x="2354" y="988"/>
                    </a:lnTo>
                    <a:lnTo>
                      <a:pt x="2338" y="1024"/>
                    </a:lnTo>
                    <a:lnTo>
                      <a:pt x="2319" y="1059"/>
                    </a:lnTo>
                    <a:lnTo>
                      <a:pt x="2297" y="1095"/>
                    </a:lnTo>
                    <a:lnTo>
                      <a:pt x="2273" y="1129"/>
                    </a:lnTo>
                    <a:lnTo>
                      <a:pt x="2247" y="1162"/>
                    </a:lnTo>
                    <a:lnTo>
                      <a:pt x="2218" y="1194"/>
                    </a:lnTo>
                    <a:lnTo>
                      <a:pt x="2187" y="1226"/>
                    </a:lnTo>
                    <a:lnTo>
                      <a:pt x="2154" y="1256"/>
                    </a:lnTo>
                    <a:lnTo>
                      <a:pt x="2118" y="1285"/>
                    </a:lnTo>
                    <a:lnTo>
                      <a:pt x="2082" y="1313"/>
                    </a:lnTo>
                    <a:lnTo>
                      <a:pt x="2042" y="1341"/>
                    </a:lnTo>
                    <a:lnTo>
                      <a:pt x="2000" y="1367"/>
                    </a:lnTo>
                    <a:lnTo>
                      <a:pt x="1957" y="1391"/>
                    </a:lnTo>
                    <a:lnTo>
                      <a:pt x="1912" y="1414"/>
                    </a:lnTo>
                    <a:lnTo>
                      <a:pt x="1866" y="1436"/>
                    </a:lnTo>
                    <a:lnTo>
                      <a:pt x="1818" y="1457"/>
                    </a:lnTo>
                    <a:lnTo>
                      <a:pt x="1768" y="1475"/>
                    </a:lnTo>
                    <a:lnTo>
                      <a:pt x="1717" y="1492"/>
                    </a:lnTo>
                    <a:lnTo>
                      <a:pt x="1665" y="1508"/>
                    </a:lnTo>
                    <a:lnTo>
                      <a:pt x="1611" y="1522"/>
                    </a:lnTo>
                    <a:lnTo>
                      <a:pt x="1556" y="1534"/>
                    </a:lnTo>
                    <a:lnTo>
                      <a:pt x="1500" y="1545"/>
                    </a:lnTo>
                    <a:lnTo>
                      <a:pt x="1444" y="1554"/>
                    </a:lnTo>
                    <a:lnTo>
                      <a:pt x="1385" y="1561"/>
                    </a:lnTo>
                    <a:lnTo>
                      <a:pt x="1326" y="1566"/>
                    </a:lnTo>
                    <a:lnTo>
                      <a:pt x="1267" y="1569"/>
                    </a:lnTo>
                    <a:lnTo>
                      <a:pt x="1207" y="1570"/>
                    </a:lnTo>
                    <a:lnTo>
                      <a:pt x="1145" y="1569"/>
                    </a:lnTo>
                    <a:lnTo>
                      <a:pt x="1083" y="1566"/>
                    </a:lnTo>
                    <a:lnTo>
                      <a:pt x="1023" y="1561"/>
                    </a:lnTo>
                    <a:lnTo>
                      <a:pt x="963" y="1554"/>
                    </a:lnTo>
                    <a:lnTo>
                      <a:pt x="905" y="1545"/>
                    </a:lnTo>
                    <a:lnTo>
                      <a:pt x="848" y="1534"/>
                    </a:lnTo>
                    <a:lnTo>
                      <a:pt x="791" y="1522"/>
                    </a:lnTo>
                    <a:lnTo>
                      <a:pt x="737" y="1508"/>
                    </a:lnTo>
                    <a:lnTo>
                      <a:pt x="683" y="1492"/>
                    </a:lnTo>
                    <a:lnTo>
                      <a:pt x="631" y="1475"/>
                    </a:lnTo>
                    <a:lnTo>
                      <a:pt x="581" y="1457"/>
                    </a:lnTo>
                    <a:lnTo>
                      <a:pt x="531" y="1436"/>
                    </a:lnTo>
                    <a:lnTo>
                      <a:pt x="484" y="1414"/>
                    </a:lnTo>
                    <a:lnTo>
                      <a:pt x="439" y="1391"/>
                    </a:lnTo>
                    <a:lnTo>
                      <a:pt x="395" y="1367"/>
                    </a:lnTo>
                    <a:lnTo>
                      <a:pt x="353" y="1341"/>
                    </a:lnTo>
                    <a:lnTo>
                      <a:pt x="314" y="1313"/>
                    </a:lnTo>
                    <a:lnTo>
                      <a:pt x="276" y="1285"/>
                    </a:lnTo>
                    <a:lnTo>
                      <a:pt x="240" y="1256"/>
                    </a:lnTo>
                    <a:lnTo>
                      <a:pt x="207" y="1226"/>
                    </a:lnTo>
                    <a:lnTo>
                      <a:pt x="175" y="1194"/>
                    </a:lnTo>
                    <a:lnTo>
                      <a:pt x="146" y="1162"/>
                    </a:lnTo>
                    <a:lnTo>
                      <a:pt x="120" y="1129"/>
                    </a:lnTo>
                    <a:lnTo>
                      <a:pt x="96" y="1095"/>
                    </a:lnTo>
                    <a:lnTo>
                      <a:pt x="74" y="1059"/>
                    </a:lnTo>
                    <a:lnTo>
                      <a:pt x="55" y="1024"/>
                    </a:lnTo>
                    <a:lnTo>
                      <a:pt x="38" y="988"/>
                    </a:lnTo>
                    <a:lnTo>
                      <a:pt x="26" y="950"/>
                    </a:lnTo>
                    <a:lnTo>
                      <a:pt x="14" y="912"/>
                    </a:lnTo>
                    <a:lnTo>
                      <a:pt x="7" y="874"/>
                    </a:lnTo>
                    <a:lnTo>
                      <a:pt x="3" y="835"/>
                    </a:lnTo>
                    <a:lnTo>
                      <a:pt x="0" y="796"/>
                    </a:lnTo>
                    <a:lnTo>
                      <a:pt x="3" y="755"/>
                    </a:lnTo>
                    <a:lnTo>
                      <a:pt x="7" y="714"/>
                    </a:lnTo>
                    <a:lnTo>
                      <a:pt x="14" y="675"/>
                    </a:lnTo>
                    <a:lnTo>
                      <a:pt x="26" y="636"/>
                    </a:lnTo>
                    <a:lnTo>
                      <a:pt x="38" y="596"/>
                    </a:lnTo>
                    <a:lnTo>
                      <a:pt x="55" y="559"/>
                    </a:lnTo>
                    <a:lnTo>
                      <a:pt x="74" y="522"/>
                    </a:lnTo>
                    <a:lnTo>
                      <a:pt x="96" y="485"/>
                    </a:lnTo>
                    <a:lnTo>
                      <a:pt x="120" y="450"/>
                    </a:lnTo>
                    <a:lnTo>
                      <a:pt x="146" y="416"/>
                    </a:lnTo>
                    <a:lnTo>
                      <a:pt x="175" y="382"/>
                    </a:lnTo>
                    <a:lnTo>
                      <a:pt x="207" y="350"/>
                    </a:lnTo>
                    <a:lnTo>
                      <a:pt x="240" y="319"/>
                    </a:lnTo>
                    <a:lnTo>
                      <a:pt x="276" y="289"/>
                    </a:lnTo>
                    <a:lnTo>
                      <a:pt x="314" y="260"/>
                    </a:lnTo>
                    <a:lnTo>
                      <a:pt x="353" y="232"/>
                    </a:lnTo>
                    <a:lnTo>
                      <a:pt x="395" y="206"/>
                    </a:lnTo>
                    <a:lnTo>
                      <a:pt x="439" y="182"/>
                    </a:lnTo>
                    <a:lnTo>
                      <a:pt x="484" y="157"/>
                    </a:lnTo>
                    <a:lnTo>
                      <a:pt x="531" y="135"/>
                    </a:lnTo>
                    <a:lnTo>
                      <a:pt x="581" y="115"/>
                    </a:lnTo>
                    <a:lnTo>
                      <a:pt x="631" y="96"/>
                    </a:lnTo>
                    <a:lnTo>
                      <a:pt x="683" y="79"/>
                    </a:lnTo>
                    <a:lnTo>
                      <a:pt x="737" y="63"/>
                    </a:lnTo>
                    <a:lnTo>
                      <a:pt x="791" y="49"/>
                    </a:lnTo>
                    <a:lnTo>
                      <a:pt x="848" y="36"/>
                    </a:lnTo>
                    <a:lnTo>
                      <a:pt x="905" y="25"/>
                    </a:lnTo>
                    <a:lnTo>
                      <a:pt x="963" y="16"/>
                    </a:lnTo>
                    <a:lnTo>
                      <a:pt x="1023" y="9"/>
                    </a:lnTo>
                    <a:lnTo>
                      <a:pt x="1083" y="4"/>
                    </a:lnTo>
                    <a:lnTo>
                      <a:pt x="1145" y="1"/>
                    </a:lnTo>
                    <a:lnTo>
                      <a:pt x="1207" y="0"/>
                    </a:lnTo>
                    <a:lnTo>
                      <a:pt x="1267" y="1"/>
                    </a:lnTo>
                    <a:lnTo>
                      <a:pt x="1326" y="4"/>
                    </a:lnTo>
                    <a:lnTo>
                      <a:pt x="1385" y="9"/>
                    </a:lnTo>
                    <a:lnTo>
                      <a:pt x="1444" y="16"/>
                    </a:lnTo>
                    <a:lnTo>
                      <a:pt x="1500" y="25"/>
                    </a:lnTo>
                    <a:lnTo>
                      <a:pt x="1556" y="36"/>
                    </a:lnTo>
                    <a:lnTo>
                      <a:pt x="1611" y="49"/>
                    </a:lnTo>
                    <a:lnTo>
                      <a:pt x="1665" y="63"/>
                    </a:lnTo>
                    <a:lnTo>
                      <a:pt x="1717" y="79"/>
                    </a:lnTo>
                    <a:lnTo>
                      <a:pt x="1768" y="96"/>
                    </a:lnTo>
                    <a:lnTo>
                      <a:pt x="1818" y="115"/>
                    </a:lnTo>
                    <a:lnTo>
                      <a:pt x="1866" y="135"/>
                    </a:lnTo>
                    <a:lnTo>
                      <a:pt x="1912" y="157"/>
                    </a:lnTo>
                    <a:lnTo>
                      <a:pt x="1957" y="182"/>
                    </a:lnTo>
                    <a:lnTo>
                      <a:pt x="2000" y="206"/>
                    </a:lnTo>
                    <a:lnTo>
                      <a:pt x="2042" y="232"/>
                    </a:lnTo>
                    <a:lnTo>
                      <a:pt x="2082" y="260"/>
                    </a:lnTo>
                    <a:lnTo>
                      <a:pt x="2118" y="289"/>
                    </a:lnTo>
                    <a:lnTo>
                      <a:pt x="2154" y="319"/>
                    </a:lnTo>
                    <a:lnTo>
                      <a:pt x="2187" y="350"/>
                    </a:lnTo>
                    <a:lnTo>
                      <a:pt x="2218" y="382"/>
                    </a:lnTo>
                    <a:lnTo>
                      <a:pt x="2247" y="416"/>
                    </a:lnTo>
                    <a:lnTo>
                      <a:pt x="2273" y="450"/>
                    </a:lnTo>
                    <a:lnTo>
                      <a:pt x="2297" y="485"/>
                    </a:lnTo>
                    <a:lnTo>
                      <a:pt x="2319" y="522"/>
                    </a:lnTo>
                    <a:lnTo>
                      <a:pt x="2338" y="559"/>
                    </a:lnTo>
                    <a:lnTo>
                      <a:pt x="2354" y="596"/>
                    </a:lnTo>
                    <a:lnTo>
                      <a:pt x="2368" y="636"/>
                    </a:lnTo>
                    <a:lnTo>
                      <a:pt x="2378" y="675"/>
                    </a:lnTo>
                    <a:lnTo>
                      <a:pt x="2385" y="714"/>
                    </a:lnTo>
                    <a:lnTo>
                      <a:pt x="2391" y="755"/>
                    </a:lnTo>
                    <a:lnTo>
                      <a:pt x="2392" y="796"/>
                    </a:lnTo>
                    <a:close/>
                  </a:path>
                </a:pathLst>
              </a:custGeom>
              <a:solidFill>
                <a:srgbClr val="129AC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1"/>
              <p:cNvSpPr>
                <a:spLocks/>
              </p:cNvSpPr>
              <p:nvPr/>
            </p:nvSpPr>
            <p:spPr bwMode="auto">
              <a:xfrm>
                <a:off x="7245350" y="2436813"/>
                <a:ext cx="100013" cy="77787"/>
              </a:xfrm>
              <a:custGeom>
                <a:avLst/>
                <a:gdLst/>
                <a:ahLst/>
                <a:cxnLst>
                  <a:cxn ang="0">
                    <a:pos x="10" y="785"/>
                  </a:cxn>
                  <a:cxn ang="0">
                    <a:pos x="71" y="784"/>
                  </a:cxn>
                  <a:cxn ang="0">
                    <a:pos x="130" y="781"/>
                  </a:cxn>
                  <a:cxn ang="0">
                    <a:pos x="248" y="769"/>
                  </a:cxn>
                  <a:cxn ang="0">
                    <a:pos x="362" y="748"/>
                  </a:cxn>
                  <a:cxn ang="0">
                    <a:pos x="471" y="722"/>
                  </a:cxn>
                  <a:cxn ang="0">
                    <a:pos x="575" y="689"/>
                  </a:cxn>
                  <a:cxn ang="0">
                    <a:pos x="673" y="650"/>
                  </a:cxn>
                  <a:cxn ang="0">
                    <a:pos x="765" y="604"/>
                  </a:cxn>
                  <a:cxn ang="0">
                    <a:pos x="851" y="553"/>
                  </a:cxn>
                  <a:cxn ang="0">
                    <a:pos x="891" y="526"/>
                  </a:cxn>
                  <a:cxn ang="0">
                    <a:pos x="929" y="497"/>
                  </a:cxn>
                  <a:cxn ang="0">
                    <a:pos x="964" y="468"/>
                  </a:cxn>
                  <a:cxn ang="0">
                    <a:pos x="998" y="437"/>
                  </a:cxn>
                  <a:cxn ang="0">
                    <a:pos x="1029" y="405"/>
                  </a:cxn>
                  <a:cxn ang="0">
                    <a:pos x="1058" y="372"/>
                  </a:cxn>
                  <a:cxn ang="0">
                    <a:pos x="1085" y="339"/>
                  </a:cxn>
                  <a:cxn ang="0">
                    <a:pos x="1110" y="304"/>
                  </a:cxn>
                  <a:cxn ang="0">
                    <a:pos x="1132" y="268"/>
                  </a:cxn>
                  <a:cxn ang="0">
                    <a:pos x="1151" y="232"/>
                  </a:cxn>
                  <a:cxn ang="0">
                    <a:pos x="1167" y="195"/>
                  </a:cxn>
                  <a:cxn ang="0">
                    <a:pos x="1181" y="157"/>
                  </a:cxn>
                  <a:cxn ang="0">
                    <a:pos x="1191" y="119"/>
                  </a:cxn>
                  <a:cxn ang="0">
                    <a:pos x="1199" y="80"/>
                  </a:cxn>
                  <a:cxn ang="0">
                    <a:pos x="1204" y="40"/>
                  </a:cxn>
                  <a:cxn ang="0">
                    <a:pos x="1205" y="0"/>
                  </a:cxn>
                  <a:cxn ang="0">
                    <a:pos x="1183" y="19"/>
                  </a:cxn>
                  <a:cxn ang="0">
                    <a:pos x="1181" y="57"/>
                  </a:cxn>
                  <a:cxn ang="0">
                    <a:pos x="1175" y="96"/>
                  </a:cxn>
                  <a:cxn ang="0">
                    <a:pos x="1165" y="133"/>
                  </a:cxn>
                  <a:cxn ang="0">
                    <a:pos x="1154" y="169"/>
                  </a:cxn>
                  <a:cxn ang="0">
                    <a:pos x="1139" y="206"/>
                  </a:cxn>
                  <a:cxn ang="0">
                    <a:pos x="1122" y="241"/>
                  </a:cxn>
                  <a:cxn ang="0">
                    <a:pos x="1102" y="275"/>
                  </a:cxn>
                  <a:cxn ang="0">
                    <a:pos x="1079" y="310"/>
                  </a:cxn>
                  <a:cxn ang="0">
                    <a:pos x="1055" y="343"/>
                  </a:cxn>
                  <a:cxn ang="0">
                    <a:pos x="1028" y="375"/>
                  </a:cxn>
                  <a:cxn ang="0">
                    <a:pos x="998" y="407"/>
                  </a:cxn>
                  <a:cxn ang="0">
                    <a:pos x="966" y="438"/>
                  </a:cxn>
                  <a:cxn ang="0">
                    <a:pos x="933" y="467"/>
                  </a:cxn>
                  <a:cxn ang="0">
                    <a:pos x="896" y="495"/>
                  </a:cxn>
                  <a:cxn ang="0">
                    <a:pos x="858" y="523"/>
                  </a:cxn>
                  <a:cxn ang="0">
                    <a:pos x="798" y="562"/>
                  </a:cxn>
                  <a:cxn ang="0">
                    <a:pos x="711" y="609"/>
                  </a:cxn>
                  <a:cxn ang="0">
                    <a:pos x="616" y="651"/>
                  </a:cxn>
                  <a:cxn ang="0">
                    <a:pos x="517" y="687"/>
                  </a:cxn>
                  <a:cxn ang="0">
                    <a:pos x="411" y="716"/>
                  </a:cxn>
                  <a:cxn ang="0">
                    <a:pos x="301" y="739"/>
                  </a:cxn>
                  <a:cxn ang="0">
                    <a:pos x="187" y="755"/>
                  </a:cxn>
                  <a:cxn ang="0">
                    <a:pos x="99" y="762"/>
                  </a:cxn>
                  <a:cxn ang="0">
                    <a:pos x="40" y="764"/>
                  </a:cxn>
                  <a:cxn ang="0">
                    <a:pos x="10" y="764"/>
                  </a:cxn>
                  <a:cxn ang="0">
                    <a:pos x="5" y="765"/>
                  </a:cxn>
                  <a:cxn ang="0">
                    <a:pos x="0" y="771"/>
                  </a:cxn>
                  <a:cxn ang="0">
                    <a:pos x="0" y="778"/>
                  </a:cxn>
                  <a:cxn ang="0">
                    <a:pos x="5" y="784"/>
                  </a:cxn>
                </a:cxnLst>
                <a:rect l="0" t="0" r="r" b="b"/>
                <a:pathLst>
                  <a:path w="1205" h="785">
                    <a:moveTo>
                      <a:pt x="10" y="785"/>
                    </a:moveTo>
                    <a:lnTo>
                      <a:pt x="10" y="785"/>
                    </a:lnTo>
                    <a:lnTo>
                      <a:pt x="40" y="784"/>
                    </a:lnTo>
                    <a:lnTo>
                      <a:pt x="71" y="784"/>
                    </a:lnTo>
                    <a:lnTo>
                      <a:pt x="101" y="782"/>
                    </a:lnTo>
                    <a:lnTo>
                      <a:pt x="130" y="781"/>
                    </a:lnTo>
                    <a:lnTo>
                      <a:pt x="189" y="775"/>
                    </a:lnTo>
                    <a:lnTo>
                      <a:pt x="248" y="769"/>
                    </a:lnTo>
                    <a:lnTo>
                      <a:pt x="305" y="760"/>
                    </a:lnTo>
                    <a:lnTo>
                      <a:pt x="362" y="748"/>
                    </a:lnTo>
                    <a:lnTo>
                      <a:pt x="416" y="736"/>
                    </a:lnTo>
                    <a:lnTo>
                      <a:pt x="471" y="722"/>
                    </a:lnTo>
                    <a:lnTo>
                      <a:pt x="523" y="706"/>
                    </a:lnTo>
                    <a:lnTo>
                      <a:pt x="575" y="689"/>
                    </a:lnTo>
                    <a:lnTo>
                      <a:pt x="625" y="670"/>
                    </a:lnTo>
                    <a:lnTo>
                      <a:pt x="673" y="650"/>
                    </a:lnTo>
                    <a:lnTo>
                      <a:pt x="720" y="627"/>
                    </a:lnTo>
                    <a:lnTo>
                      <a:pt x="765" y="604"/>
                    </a:lnTo>
                    <a:lnTo>
                      <a:pt x="809" y="579"/>
                    </a:lnTo>
                    <a:lnTo>
                      <a:pt x="851" y="553"/>
                    </a:lnTo>
                    <a:lnTo>
                      <a:pt x="871" y="540"/>
                    </a:lnTo>
                    <a:lnTo>
                      <a:pt x="891" y="526"/>
                    </a:lnTo>
                    <a:lnTo>
                      <a:pt x="910" y="511"/>
                    </a:lnTo>
                    <a:lnTo>
                      <a:pt x="929" y="497"/>
                    </a:lnTo>
                    <a:lnTo>
                      <a:pt x="946" y="483"/>
                    </a:lnTo>
                    <a:lnTo>
                      <a:pt x="964" y="468"/>
                    </a:lnTo>
                    <a:lnTo>
                      <a:pt x="981" y="453"/>
                    </a:lnTo>
                    <a:lnTo>
                      <a:pt x="998" y="437"/>
                    </a:lnTo>
                    <a:lnTo>
                      <a:pt x="1013" y="422"/>
                    </a:lnTo>
                    <a:lnTo>
                      <a:pt x="1029" y="405"/>
                    </a:lnTo>
                    <a:lnTo>
                      <a:pt x="1044" y="389"/>
                    </a:lnTo>
                    <a:lnTo>
                      <a:pt x="1058" y="372"/>
                    </a:lnTo>
                    <a:lnTo>
                      <a:pt x="1072" y="356"/>
                    </a:lnTo>
                    <a:lnTo>
                      <a:pt x="1085" y="339"/>
                    </a:lnTo>
                    <a:lnTo>
                      <a:pt x="1097" y="322"/>
                    </a:lnTo>
                    <a:lnTo>
                      <a:pt x="1110" y="304"/>
                    </a:lnTo>
                    <a:lnTo>
                      <a:pt x="1120" y="286"/>
                    </a:lnTo>
                    <a:lnTo>
                      <a:pt x="1132" y="268"/>
                    </a:lnTo>
                    <a:lnTo>
                      <a:pt x="1141" y="250"/>
                    </a:lnTo>
                    <a:lnTo>
                      <a:pt x="1151" y="232"/>
                    </a:lnTo>
                    <a:lnTo>
                      <a:pt x="1159" y="214"/>
                    </a:lnTo>
                    <a:lnTo>
                      <a:pt x="1167" y="195"/>
                    </a:lnTo>
                    <a:lnTo>
                      <a:pt x="1174" y="177"/>
                    </a:lnTo>
                    <a:lnTo>
                      <a:pt x="1181" y="157"/>
                    </a:lnTo>
                    <a:lnTo>
                      <a:pt x="1186" y="138"/>
                    </a:lnTo>
                    <a:lnTo>
                      <a:pt x="1191" y="119"/>
                    </a:lnTo>
                    <a:lnTo>
                      <a:pt x="1196" y="99"/>
                    </a:lnTo>
                    <a:lnTo>
                      <a:pt x="1199" y="80"/>
                    </a:lnTo>
                    <a:lnTo>
                      <a:pt x="1202" y="61"/>
                    </a:lnTo>
                    <a:lnTo>
                      <a:pt x="1204" y="40"/>
                    </a:lnTo>
                    <a:lnTo>
                      <a:pt x="1205" y="20"/>
                    </a:lnTo>
                    <a:lnTo>
                      <a:pt x="1205" y="0"/>
                    </a:lnTo>
                    <a:lnTo>
                      <a:pt x="1184" y="0"/>
                    </a:lnTo>
                    <a:lnTo>
                      <a:pt x="1183" y="19"/>
                    </a:lnTo>
                    <a:lnTo>
                      <a:pt x="1182" y="38"/>
                    </a:lnTo>
                    <a:lnTo>
                      <a:pt x="1181" y="57"/>
                    </a:lnTo>
                    <a:lnTo>
                      <a:pt x="1178" y="77"/>
                    </a:lnTo>
                    <a:lnTo>
                      <a:pt x="1175" y="96"/>
                    </a:lnTo>
                    <a:lnTo>
                      <a:pt x="1171" y="114"/>
                    </a:lnTo>
                    <a:lnTo>
                      <a:pt x="1165" y="133"/>
                    </a:lnTo>
                    <a:lnTo>
                      <a:pt x="1160" y="151"/>
                    </a:lnTo>
                    <a:lnTo>
                      <a:pt x="1154" y="169"/>
                    </a:lnTo>
                    <a:lnTo>
                      <a:pt x="1146" y="188"/>
                    </a:lnTo>
                    <a:lnTo>
                      <a:pt x="1139" y="206"/>
                    </a:lnTo>
                    <a:lnTo>
                      <a:pt x="1131" y="223"/>
                    </a:lnTo>
                    <a:lnTo>
                      <a:pt x="1122" y="241"/>
                    </a:lnTo>
                    <a:lnTo>
                      <a:pt x="1113" y="258"/>
                    </a:lnTo>
                    <a:lnTo>
                      <a:pt x="1102" y="275"/>
                    </a:lnTo>
                    <a:lnTo>
                      <a:pt x="1091" y="293"/>
                    </a:lnTo>
                    <a:lnTo>
                      <a:pt x="1079" y="310"/>
                    </a:lnTo>
                    <a:lnTo>
                      <a:pt x="1068" y="327"/>
                    </a:lnTo>
                    <a:lnTo>
                      <a:pt x="1055" y="343"/>
                    </a:lnTo>
                    <a:lnTo>
                      <a:pt x="1042" y="359"/>
                    </a:lnTo>
                    <a:lnTo>
                      <a:pt x="1028" y="375"/>
                    </a:lnTo>
                    <a:lnTo>
                      <a:pt x="1013" y="391"/>
                    </a:lnTo>
                    <a:lnTo>
                      <a:pt x="998" y="407"/>
                    </a:lnTo>
                    <a:lnTo>
                      <a:pt x="983" y="423"/>
                    </a:lnTo>
                    <a:lnTo>
                      <a:pt x="966" y="438"/>
                    </a:lnTo>
                    <a:lnTo>
                      <a:pt x="950" y="453"/>
                    </a:lnTo>
                    <a:lnTo>
                      <a:pt x="933" y="467"/>
                    </a:lnTo>
                    <a:lnTo>
                      <a:pt x="915" y="481"/>
                    </a:lnTo>
                    <a:lnTo>
                      <a:pt x="896" y="495"/>
                    </a:lnTo>
                    <a:lnTo>
                      <a:pt x="877" y="509"/>
                    </a:lnTo>
                    <a:lnTo>
                      <a:pt x="858" y="523"/>
                    </a:lnTo>
                    <a:lnTo>
                      <a:pt x="839" y="536"/>
                    </a:lnTo>
                    <a:lnTo>
                      <a:pt x="798" y="562"/>
                    </a:lnTo>
                    <a:lnTo>
                      <a:pt x="755" y="586"/>
                    </a:lnTo>
                    <a:lnTo>
                      <a:pt x="711" y="609"/>
                    </a:lnTo>
                    <a:lnTo>
                      <a:pt x="665" y="630"/>
                    </a:lnTo>
                    <a:lnTo>
                      <a:pt x="616" y="651"/>
                    </a:lnTo>
                    <a:lnTo>
                      <a:pt x="567" y="670"/>
                    </a:lnTo>
                    <a:lnTo>
                      <a:pt x="517" y="687"/>
                    </a:lnTo>
                    <a:lnTo>
                      <a:pt x="465" y="702"/>
                    </a:lnTo>
                    <a:lnTo>
                      <a:pt x="411" y="716"/>
                    </a:lnTo>
                    <a:lnTo>
                      <a:pt x="357" y="728"/>
                    </a:lnTo>
                    <a:lnTo>
                      <a:pt x="301" y="739"/>
                    </a:lnTo>
                    <a:lnTo>
                      <a:pt x="245" y="747"/>
                    </a:lnTo>
                    <a:lnTo>
                      <a:pt x="187" y="755"/>
                    </a:lnTo>
                    <a:lnTo>
                      <a:pt x="129" y="760"/>
                    </a:lnTo>
                    <a:lnTo>
                      <a:pt x="99" y="762"/>
                    </a:lnTo>
                    <a:lnTo>
                      <a:pt x="70" y="763"/>
                    </a:lnTo>
                    <a:lnTo>
                      <a:pt x="40" y="764"/>
                    </a:lnTo>
                    <a:lnTo>
                      <a:pt x="10" y="764"/>
                    </a:lnTo>
                    <a:lnTo>
                      <a:pt x="10" y="764"/>
                    </a:lnTo>
                    <a:lnTo>
                      <a:pt x="10" y="764"/>
                    </a:lnTo>
                    <a:lnTo>
                      <a:pt x="5" y="765"/>
                    </a:lnTo>
                    <a:lnTo>
                      <a:pt x="2" y="767"/>
                    </a:lnTo>
                    <a:lnTo>
                      <a:pt x="0" y="771"/>
                    </a:lnTo>
                    <a:lnTo>
                      <a:pt x="0" y="774"/>
                    </a:lnTo>
                    <a:lnTo>
                      <a:pt x="0" y="778"/>
                    </a:lnTo>
                    <a:lnTo>
                      <a:pt x="2" y="781"/>
                    </a:lnTo>
                    <a:lnTo>
                      <a:pt x="5" y="784"/>
                    </a:lnTo>
                    <a:lnTo>
                      <a:pt x="10" y="785"/>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2"/>
              <p:cNvSpPr>
                <a:spLocks/>
              </p:cNvSpPr>
              <p:nvPr/>
            </p:nvSpPr>
            <p:spPr bwMode="auto">
              <a:xfrm>
                <a:off x="7143750" y="2436813"/>
                <a:ext cx="101600" cy="77787"/>
              </a:xfrm>
              <a:custGeom>
                <a:avLst/>
                <a:gdLst/>
                <a:ahLst/>
                <a:cxnLst>
                  <a:cxn ang="0">
                    <a:pos x="0" y="10"/>
                  </a:cxn>
                  <a:cxn ang="0">
                    <a:pos x="2" y="50"/>
                  </a:cxn>
                  <a:cxn ang="0">
                    <a:pos x="6" y="90"/>
                  </a:cxn>
                  <a:cxn ang="0">
                    <a:pos x="14" y="129"/>
                  </a:cxn>
                  <a:cxn ang="0">
                    <a:pos x="25" y="167"/>
                  </a:cxn>
                  <a:cxn ang="0">
                    <a:pos x="39" y="205"/>
                  </a:cxn>
                  <a:cxn ang="0">
                    <a:pos x="56" y="242"/>
                  </a:cxn>
                  <a:cxn ang="0">
                    <a:pos x="74" y="278"/>
                  </a:cxn>
                  <a:cxn ang="0">
                    <a:pos x="96" y="314"/>
                  </a:cxn>
                  <a:cxn ang="0">
                    <a:pos x="120" y="349"/>
                  </a:cxn>
                  <a:cxn ang="0">
                    <a:pos x="148" y="382"/>
                  </a:cxn>
                  <a:cxn ang="0">
                    <a:pos x="177" y="415"/>
                  </a:cxn>
                  <a:cxn ang="0">
                    <a:pos x="208" y="447"/>
                  </a:cxn>
                  <a:cxn ang="0">
                    <a:pos x="243" y="478"/>
                  </a:cxn>
                  <a:cxn ang="0">
                    <a:pos x="279" y="507"/>
                  </a:cxn>
                  <a:cxn ang="0">
                    <a:pos x="317" y="536"/>
                  </a:cxn>
                  <a:cxn ang="0">
                    <a:pos x="357" y="563"/>
                  </a:cxn>
                  <a:cxn ang="0">
                    <a:pos x="400" y="589"/>
                  </a:cxn>
                  <a:cxn ang="0">
                    <a:pos x="444" y="614"/>
                  </a:cxn>
                  <a:cxn ang="0">
                    <a:pos x="537" y="660"/>
                  </a:cxn>
                  <a:cxn ang="0">
                    <a:pos x="638" y="699"/>
                  </a:cxn>
                  <a:cxn ang="0">
                    <a:pos x="744" y="732"/>
                  </a:cxn>
                  <a:cxn ang="0">
                    <a:pos x="856" y="758"/>
                  </a:cxn>
                  <a:cxn ang="0">
                    <a:pos x="972" y="779"/>
                  </a:cxn>
                  <a:cxn ang="0">
                    <a:pos x="1092" y="791"/>
                  </a:cxn>
                  <a:cxn ang="0">
                    <a:pos x="1154" y="794"/>
                  </a:cxn>
                  <a:cxn ang="0">
                    <a:pos x="1217" y="795"/>
                  </a:cxn>
                  <a:cxn ang="0">
                    <a:pos x="1186" y="774"/>
                  </a:cxn>
                  <a:cxn ang="0">
                    <a:pos x="1125" y="772"/>
                  </a:cxn>
                  <a:cxn ang="0">
                    <a:pos x="1034" y="765"/>
                  </a:cxn>
                  <a:cxn ang="0">
                    <a:pos x="916" y="749"/>
                  </a:cxn>
                  <a:cxn ang="0">
                    <a:pos x="804" y="726"/>
                  </a:cxn>
                  <a:cxn ang="0">
                    <a:pos x="697" y="697"/>
                  </a:cxn>
                  <a:cxn ang="0">
                    <a:pos x="595" y="661"/>
                  </a:cxn>
                  <a:cxn ang="0">
                    <a:pos x="500" y="619"/>
                  </a:cxn>
                  <a:cxn ang="0">
                    <a:pos x="433" y="584"/>
                  </a:cxn>
                  <a:cxn ang="0">
                    <a:pos x="390" y="559"/>
                  </a:cxn>
                  <a:cxn ang="0">
                    <a:pos x="350" y="533"/>
                  </a:cxn>
                  <a:cxn ang="0">
                    <a:pos x="311" y="505"/>
                  </a:cxn>
                  <a:cxn ang="0">
                    <a:pos x="274" y="477"/>
                  </a:cxn>
                  <a:cxn ang="0">
                    <a:pos x="240" y="448"/>
                  </a:cxn>
                  <a:cxn ang="0">
                    <a:pos x="208" y="417"/>
                  </a:cxn>
                  <a:cxn ang="0">
                    <a:pos x="178" y="385"/>
                  </a:cxn>
                  <a:cxn ang="0">
                    <a:pos x="151" y="353"/>
                  </a:cxn>
                  <a:cxn ang="0">
                    <a:pos x="126" y="320"/>
                  </a:cxn>
                  <a:cxn ang="0">
                    <a:pos x="104" y="285"/>
                  </a:cxn>
                  <a:cxn ang="0">
                    <a:pos x="84" y="251"/>
                  </a:cxn>
                  <a:cxn ang="0">
                    <a:pos x="66" y="216"/>
                  </a:cxn>
                  <a:cxn ang="0">
                    <a:pos x="51" y="179"/>
                  </a:cxn>
                  <a:cxn ang="0">
                    <a:pos x="40" y="143"/>
                  </a:cxn>
                  <a:cxn ang="0">
                    <a:pos x="31" y="106"/>
                  </a:cxn>
                  <a:cxn ang="0">
                    <a:pos x="25" y="67"/>
                  </a:cxn>
                  <a:cxn ang="0">
                    <a:pos x="22" y="29"/>
                  </a:cxn>
                  <a:cxn ang="0">
                    <a:pos x="22" y="10"/>
                  </a:cxn>
                  <a:cxn ang="0">
                    <a:pos x="21" y="6"/>
                  </a:cxn>
                  <a:cxn ang="0">
                    <a:pos x="15" y="1"/>
                  </a:cxn>
                  <a:cxn ang="0">
                    <a:pos x="6" y="1"/>
                  </a:cxn>
                  <a:cxn ang="0">
                    <a:pos x="1" y="6"/>
                  </a:cxn>
                </a:cxnLst>
                <a:rect l="0" t="0" r="r" b="b"/>
                <a:pathLst>
                  <a:path w="1217" h="795">
                    <a:moveTo>
                      <a:pt x="0" y="10"/>
                    </a:moveTo>
                    <a:lnTo>
                      <a:pt x="0" y="10"/>
                    </a:lnTo>
                    <a:lnTo>
                      <a:pt x="0" y="30"/>
                    </a:lnTo>
                    <a:lnTo>
                      <a:pt x="2" y="50"/>
                    </a:lnTo>
                    <a:lnTo>
                      <a:pt x="3" y="71"/>
                    </a:lnTo>
                    <a:lnTo>
                      <a:pt x="6" y="90"/>
                    </a:lnTo>
                    <a:lnTo>
                      <a:pt x="9" y="109"/>
                    </a:lnTo>
                    <a:lnTo>
                      <a:pt x="14" y="129"/>
                    </a:lnTo>
                    <a:lnTo>
                      <a:pt x="19" y="148"/>
                    </a:lnTo>
                    <a:lnTo>
                      <a:pt x="25" y="167"/>
                    </a:lnTo>
                    <a:lnTo>
                      <a:pt x="31" y="187"/>
                    </a:lnTo>
                    <a:lnTo>
                      <a:pt x="39" y="205"/>
                    </a:lnTo>
                    <a:lnTo>
                      <a:pt x="46" y="224"/>
                    </a:lnTo>
                    <a:lnTo>
                      <a:pt x="56" y="242"/>
                    </a:lnTo>
                    <a:lnTo>
                      <a:pt x="64" y="260"/>
                    </a:lnTo>
                    <a:lnTo>
                      <a:pt x="74" y="278"/>
                    </a:lnTo>
                    <a:lnTo>
                      <a:pt x="85" y="296"/>
                    </a:lnTo>
                    <a:lnTo>
                      <a:pt x="96" y="314"/>
                    </a:lnTo>
                    <a:lnTo>
                      <a:pt x="108" y="332"/>
                    </a:lnTo>
                    <a:lnTo>
                      <a:pt x="120" y="349"/>
                    </a:lnTo>
                    <a:lnTo>
                      <a:pt x="134" y="366"/>
                    </a:lnTo>
                    <a:lnTo>
                      <a:pt x="148" y="382"/>
                    </a:lnTo>
                    <a:lnTo>
                      <a:pt x="162" y="399"/>
                    </a:lnTo>
                    <a:lnTo>
                      <a:pt x="177" y="415"/>
                    </a:lnTo>
                    <a:lnTo>
                      <a:pt x="193" y="432"/>
                    </a:lnTo>
                    <a:lnTo>
                      <a:pt x="208" y="447"/>
                    </a:lnTo>
                    <a:lnTo>
                      <a:pt x="225" y="463"/>
                    </a:lnTo>
                    <a:lnTo>
                      <a:pt x="243" y="478"/>
                    </a:lnTo>
                    <a:lnTo>
                      <a:pt x="261" y="493"/>
                    </a:lnTo>
                    <a:lnTo>
                      <a:pt x="279" y="507"/>
                    </a:lnTo>
                    <a:lnTo>
                      <a:pt x="297" y="521"/>
                    </a:lnTo>
                    <a:lnTo>
                      <a:pt x="317" y="536"/>
                    </a:lnTo>
                    <a:lnTo>
                      <a:pt x="337" y="550"/>
                    </a:lnTo>
                    <a:lnTo>
                      <a:pt x="357" y="563"/>
                    </a:lnTo>
                    <a:lnTo>
                      <a:pt x="378" y="577"/>
                    </a:lnTo>
                    <a:lnTo>
                      <a:pt x="400" y="589"/>
                    </a:lnTo>
                    <a:lnTo>
                      <a:pt x="422" y="602"/>
                    </a:lnTo>
                    <a:lnTo>
                      <a:pt x="444" y="614"/>
                    </a:lnTo>
                    <a:lnTo>
                      <a:pt x="490" y="637"/>
                    </a:lnTo>
                    <a:lnTo>
                      <a:pt x="537" y="660"/>
                    </a:lnTo>
                    <a:lnTo>
                      <a:pt x="587" y="680"/>
                    </a:lnTo>
                    <a:lnTo>
                      <a:pt x="638" y="699"/>
                    </a:lnTo>
                    <a:lnTo>
                      <a:pt x="690" y="716"/>
                    </a:lnTo>
                    <a:lnTo>
                      <a:pt x="744" y="732"/>
                    </a:lnTo>
                    <a:lnTo>
                      <a:pt x="799" y="746"/>
                    </a:lnTo>
                    <a:lnTo>
                      <a:pt x="856" y="758"/>
                    </a:lnTo>
                    <a:lnTo>
                      <a:pt x="913" y="770"/>
                    </a:lnTo>
                    <a:lnTo>
                      <a:pt x="972" y="779"/>
                    </a:lnTo>
                    <a:lnTo>
                      <a:pt x="1032" y="785"/>
                    </a:lnTo>
                    <a:lnTo>
                      <a:pt x="1092" y="791"/>
                    </a:lnTo>
                    <a:lnTo>
                      <a:pt x="1124" y="792"/>
                    </a:lnTo>
                    <a:lnTo>
                      <a:pt x="1154" y="794"/>
                    </a:lnTo>
                    <a:lnTo>
                      <a:pt x="1186" y="794"/>
                    </a:lnTo>
                    <a:lnTo>
                      <a:pt x="1217" y="795"/>
                    </a:lnTo>
                    <a:lnTo>
                      <a:pt x="1217" y="774"/>
                    </a:lnTo>
                    <a:lnTo>
                      <a:pt x="1186" y="774"/>
                    </a:lnTo>
                    <a:lnTo>
                      <a:pt x="1155" y="773"/>
                    </a:lnTo>
                    <a:lnTo>
                      <a:pt x="1125" y="772"/>
                    </a:lnTo>
                    <a:lnTo>
                      <a:pt x="1095" y="770"/>
                    </a:lnTo>
                    <a:lnTo>
                      <a:pt x="1034" y="765"/>
                    </a:lnTo>
                    <a:lnTo>
                      <a:pt x="975" y="757"/>
                    </a:lnTo>
                    <a:lnTo>
                      <a:pt x="916" y="749"/>
                    </a:lnTo>
                    <a:lnTo>
                      <a:pt x="860" y="738"/>
                    </a:lnTo>
                    <a:lnTo>
                      <a:pt x="804" y="726"/>
                    </a:lnTo>
                    <a:lnTo>
                      <a:pt x="750" y="712"/>
                    </a:lnTo>
                    <a:lnTo>
                      <a:pt x="697" y="697"/>
                    </a:lnTo>
                    <a:lnTo>
                      <a:pt x="645" y="680"/>
                    </a:lnTo>
                    <a:lnTo>
                      <a:pt x="595" y="661"/>
                    </a:lnTo>
                    <a:lnTo>
                      <a:pt x="547" y="640"/>
                    </a:lnTo>
                    <a:lnTo>
                      <a:pt x="500" y="619"/>
                    </a:lnTo>
                    <a:lnTo>
                      <a:pt x="455" y="596"/>
                    </a:lnTo>
                    <a:lnTo>
                      <a:pt x="433" y="584"/>
                    </a:lnTo>
                    <a:lnTo>
                      <a:pt x="411" y="572"/>
                    </a:lnTo>
                    <a:lnTo>
                      <a:pt x="390" y="559"/>
                    </a:lnTo>
                    <a:lnTo>
                      <a:pt x="370" y="546"/>
                    </a:lnTo>
                    <a:lnTo>
                      <a:pt x="350" y="533"/>
                    </a:lnTo>
                    <a:lnTo>
                      <a:pt x="330" y="519"/>
                    </a:lnTo>
                    <a:lnTo>
                      <a:pt x="311" y="505"/>
                    </a:lnTo>
                    <a:lnTo>
                      <a:pt x="292" y="491"/>
                    </a:lnTo>
                    <a:lnTo>
                      <a:pt x="274" y="477"/>
                    </a:lnTo>
                    <a:lnTo>
                      <a:pt x="257" y="462"/>
                    </a:lnTo>
                    <a:lnTo>
                      <a:pt x="240" y="448"/>
                    </a:lnTo>
                    <a:lnTo>
                      <a:pt x="224" y="433"/>
                    </a:lnTo>
                    <a:lnTo>
                      <a:pt x="208" y="417"/>
                    </a:lnTo>
                    <a:lnTo>
                      <a:pt x="193" y="401"/>
                    </a:lnTo>
                    <a:lnTo>
                      <a:pt x="178" y="385"/>
                    </a:lnTo>
                    <a:lnTo>
                      <a:pt x="164" y="369"/>
                    </a:lnTo>
                    <a:lnTo>
                      <a:pt x="151" y="353"/>
                    </a:lnTo>
                    <a:lnTo>
                      <a:pt x="138" y="337"/>
                    </a:lnTo>
                    <a:lnTo>
                      <a:pt x="126" y="320"/>
                    </a:lnTo>
                    <a:lnTo>
                      <a:pt x="114" y="303"/>
                    </a:lnTo>
                    <a:lnTo>
                      <a:pt x="104" y="285"/>
                    </a:lnTo>
                    <a:lnTo>
                      <a:pt x="93" y="268"/>
                    </a:lnTo>
                    <a:lnTo>
                      <a:pt x="84" y="251"/>
                    </a:lnTo>
                    <a:lnTo>
                      <a:pt x="74" y="233"/>
                    </a:lnTo>
                    <a:lnTo>
                      <a:pt x="66" y="216"/>
                    </a:lnTo>
                    <a:lnTo>
                      <a:pt x="59" y="198"/>
                    </a:lnTo>
                    <a:lnTo>
                      <a:pt x="51" y="179"/>
                    </a:lnTo>
                    <a:lnTo>
                      <a:pt x="45" y="161"/>
                    </a:lnTo>
                    <a:lnTo>
                      <a:pt x="40" y="143"/>
                    </a:lnTo>
                    <a:lnTo>
                      <a:pt x="35" y="124"/>
                    </a:lnTo>
                    <a:lnTo>
                      <a:pt x="31" y="106"/>
                    </a:lnTo>
                    <a:lnTo>
                      <a:pt x="27" y="87"/>
                    </a:lnTo>
                    <a:lnTo>
                      <a:pt x="25" y="67"/>
                    </a:lnTo>
                    <a:lnTo>
                      <a:pt x="23" y="48"/>
                    </a:lnTo>
                    <a:lnTo>
                      <a:pt x="22" y="29"/>
                    </a:lnTo>
                    <a:lnTo>
                      <a:pt x="22" y="10"/>
                    </a:lnTo>
                    <a:lnTo>
                      <a:pt x="22" y="10"/>
                    </a:lnTo>
                    <a:lnTo>
                      <a:pt x="22" y="10"/>
                    </a:lnTo>
                    <a:lnTo>
                      <a:pt x="21" y="6"/>
                    </a:lnTo>
                    <a:lnTo>
                      <a:pt x="18" y="3"/>
                    </a:lnTo>
                    <a:lnTo>
                      <a:pt x="15" y="1"/>
                    </a:lnTo>
                    <a:lnTo>
                      <a:pt x="10" y="0"/>
                    </a:lnTo>
                    <a:lnTo>
                      <a:pt x="6" y="1"/>
                    </a:lnTo>
                    <a:lnTo>
                      <a:pt x="3" y="3"/>
                    </a:lnTo>
                    <a:lnTo>
                      <a:pt x="1" y="6"/>
                    </a:lnTo>
                    <a:lnTo>
                      <a:pt x="0" y="1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3"/>
              <p:cNvSpPr>
                <a:spLocks/>
              </p:cNvSpPr>
              <p:nvPr/>
            </p:nvSpPr>
            <p:spPr bwMode="auto">
              <a:xfrm>
                <a:off x="7143750" y="2357438"/>
                <a:ext cx="103188" cy="79375"/>
              </a:xfrm>
              <a:custGeom>
                <a:avLst/>
                <a:gdLst/>
                <a:ahLst/>
                <a:cxnLst>
                  <a:cxn ang="0">
                    <a:pos x="1217" y="0"/>
                  </a:cxn>
                  <a:cxn ang="0">
                    <a:pos x="1154" y="1"/>
                  </a:cxn>
                  <a:cxn ang="0">
                    <a:pos x="1092" y="4"/>
                  </a:cxn>
                  <a:cxn ang="0">
                    <a:pos x="972" y="16"/>
                  </a:cxn>
                  <a:cxn ang="0">
                    <a:pos x="856" y="36"/>
                  </a:cxn>
                  <a:cxn ang="0">
                    <a:pos x="744" y="63"/>
                  </a:cxn>
                  <a:cxn ang="0">
                    <a:pos x="638" y="96"/>
                  </a:cxn>
                  <a:cxn ang="0">
                    <a:pos x="537" y="136"/>
                  </a:cxn>
                  <a:cxn ang="0">
                    <a:pos x="490" y="158"/>
                  </a:cxn>
                  <a:cxn ang="0">
                    <a:pos x="444" y="183"/>
                  </a:cxn>
                  <a:cxn ang="0">
                    <a:pos x="400" y="208"/>
                  </a:cxn>
                  <a:cxn ang="0">
                    <a:pos x="357" y="234"/>
                  </a:cxn>
                  <a:cxn ang="0">
                    <a:pos x="317" y="262"/>
                  </a:cxn>
                  <a:cxn ang="0">
                    <a:pos x="279" y="291"/>
                  </a:cxn>
                  <a:cxn ang="0">
                    <a:pos x="243" y="322"/>
                  </a:cxn>
                  <a:cxn ang="0">
                    <a:pos x="208" y="353"/>
                  </a:cxn>
                  <a:cxn ang="0">
                    <a:pos x="177" y="385"/>
                  </a:cxn>
                  <a:cxn ang="0">
                    <a:pos x="148" y="420"/>
                  </a:cxn>
                  <a:cxn ang="0">
                    <a:pos x="120" y="454"/>
                  </a:cxn>
                  <a:cxn ang="0">
                    <a:pos x="96" y="490"/>
                  </a:cxn>
                  <a:cxn ang="0">
                    <a:pos x="74" y="527"/>
                  </a:cxn>
                  <a:cxn ang="0">
                    <a:pos x="56" y="564"/>
                  </a:cxn>
                  <a:cxn ang="0">
                    <a:pos x="39" y="603"/>
                  </a:cxn>
                  <a:cxn ang="0">
                    <a:pos x="25" y="643"/>
                  </a:cxn>
                  <a:cxn ang="0">
                    <a:pos x="14" y="682"/>
                  </a:cxn>
                  <a:cxn ang="0">
                    <a:pos x="6" y="723"/>
                  </a:cxn>
                  <a:cxn ang="0">
                    <a:pos x="2" y="765"/>
                  </a:cxn>
                  <a:cxn ang="0">
                    <a:pos x="0" y="806"/>
                  </a:cxn>
                  <a:cxn ang="0">
                    <a:pos x="22" y="786"/>
                  </a:cxn>
                  <a:cxn ang="0">
                    <a:pos x="25" y="745"/>
                  </a:cxn>
                  <a:cxn ang="0">
                    <a:pos x="31" y="706"/>
                  </a:cxn>
                  <a:cxn ang="0">
                    <a:pos x="40" y="668"/>
                  </a:cxn>
                  <a:cxn ang="0">
                    <a:pos x="51" y="629"/>
                  </a:cxn>
                  <a:cxn ang="0">
                    <a:pos x="66" y="591"/>
                  </a:cxn>
                  <a:cxn ang="0">
                    <a:pos x="84" y="555"/>
                  </a:cxn>
                  <a:cxn ang="0">
                    <a:pos x="104" y="518"/>
                  </a:cxn>
                  <a:cxn ang="0">
                    <a:pos x="126" y="483"/>
                  </a:cxn>
                  <a:cxn ang="0">
                    <a:pos x="151" y="449"/>
                  </a:cxn>
                  <a:cxn ang="0">
                    <a:pos x="178" y="416"/>
                  </a:cxn>
                  <a:cxn ang="0">
                    <a:pos x="208" y="383"/>
                  </a:cxn>
                  <a:cxn ang="0">
                    <a:pos x="240" y="352"/>
                  </a:cxn>
                  <a:cxn ang="0">
                    <a:pos x="274" y="322"/>
                  </a:cxn>
                  <a:cxn ang="0">
                    <a:pos x="311" y="293"/>
                  </a:cxn>
                  <a:cxn ang="0">
                    <a:pos x="350" y="264"/>
                  </a:cxn>
                  <a:cxn ang="0">
                    <a:pos x="390" y="238"/>
                  </a:cxn>
                  <a:cxn ang="0">
                    <a:pos x="433" y="213"/>
                  </a:cxn>
                  <a:cxn ang="0">
                    <a:pos x="477" y="189"/>
                  </a:cxn>
                  <a:cxn ang="0">
                    <a:pos x="523" y="165"/>
                  </a:cxn>
                  <a:cxn ang="0">
                    <a:pos x="595" y="134"/>
                  </a:cxn>
                  <a:cxn ang="0">
                    <a:pos x="697" y="98"/>
                  </a:cxn>
                  <a:cxn ang="0">
                    <a:pos x="804" y="69"/>
                  </a:cxn>
                  <a:cxn ang="0">
                    <a:pos x="916" y="45"/>
                  </a:cxn>
                  <a:cxn ang="0">
                    <a:pos x="1034" y="30"/>
                  </a:cxn>
                  <a:cxn ang="0">
                    <a:pos x="1125" y="23"/>
                  </a:cxn>
                  <a:cxn ang="0">
                    <a:pos x="1186" y="21"/>
                  </a:cxn>
                  <a:cxn ang="0">
                    <a:pos x="1217" y="21"/>
                  </a:cxn>
                  <a:cxn ang="0">
                    <a:pos x="1221" y="20"/>
                  </a:cxn>
                  <a:cxn ang="0">
                    <a:pos x="1228" y="14"/>
                  </a:cxn>
                  <a:cxn ang="0">
                    <a:pos x="1228" y="7"/>
                  </a:cxn>
                  <a:cxn ang="0">
                    <a:pos x="1221" y="1"/>
                  </a:cxn>
                </a:cxnLst>
                <a:rect l="0" t="0" r="r" b="b"/>
                <a:pathLst>
                  <a:path w="1228" h="806">
                    <a:moveTo>
                      <a:pt x="1217" y="0"/>
                    </a:moveTo>
                    <a:lnTo>
                      <a:pt x="1217" y="0"/>
                    </a:lnTo>
                    <a:lnTo>
                      <a:pt x="1186" y="0"/>
                    </a:lnTo>
                    <a:lnTo>
                      <a:pt x="1154" y="1"/>
                    </a:lnTo>
                    <a:lnTo>
                      <a:pt x="1124" y="2"/>
                    </a:lnTo>
                    <a:lnTo>
                      <a:pt x="1092" y="4"/>
                    </a:lnTo>
                    <a:lnTo>
                      <a:pt x="1032" y="9"/>
                    </a:lnTo>
                    <a:lnTo>
                      <a:pt x="972" y="16"/>
                    </a:lnTo>
                    <a:lnTo>
                      <a:pt x="913" y="25"/>
                    </a:lnTo>
                    <a:lnTo>
                      <a:pt x="856" y="36"/>
                    </a:lnTo>
                    <a:lnTo>
                      <a:pt x="799" y="48"/>
                    </a:lnTo>
                    <a:lnTo>
                      <a:pt x="744" y="63"/>
                    </a:lnTo>
                    <a:lnTo>
                      <a:pt x="690" y="79"/>
                    </a:lnTo>
                    <a:lnTo>
                      <a:pt x="638" y="96"/>
                    </a:lnTo>
                    <a:lnTo>
                      <a:pt x="587" y="115"/>
                    </a:lnTo>
                    <a:lnTo>
                      <a:pt x="537" y="136"/>
                    </a:lnTo>
                    <a:lnTo>
                      <a:pt x="513" y="147"/>
                    </a:lnTo>
                    <a:lnTo>
                      <a:pt x="490" y="158"/>
                    </a:lnTo>
                    <a:lnTo>
                      <a:pt x="466" y="170"/>
                    </a:lnTo>
                    <a:lnTo>
                      <a:pt x="444" y="183"/>
                    </a:lnTo>
                    <a:lnTo>
                      <a:pt x="421" y="195"/>
                    </a:lnTo>
                    <a:lnTo>
                      <a:pt x="400" y="208"/>
                    </a:lnTo>
                    <a:lnTo>
                      <a:pt x="378" y="221"/>
                    </a:lnTo>
                    <a:lnTo>
                      <a:pt x="357" y="234"/>
                    </a:lnTo>
                    <a:lnTo>
                      <a:pt x="337" y="248"/>
                    </a:lnTo>
                    <a:lnTo>
                      <a:pt x="317" y="262"/>
                    </a:lnTo>
                    <a:lnTo>
                      <a:pt x="297" y="276"/>
                    </a:lnTo>
                    <a:lnTo>
                      <a:pt x="279" y="291"/>
                    </a:lnTo>
                    <a:lnTo>
                      <a:pt x="261" y="306"/>
                    </a:lnTo>
                    <a:lnTo>
                      <a:pt x="243" y="322"/>
                    </a:lnTo>
                    <a:lnTo>
                      <a:pt x="225" y="337"/>
                    </a:lnTo>
                    <a:lnTo>
                      <a:pt x="208" y="353"/>
                    </a:lnTo>
                    <a:lnTo>
                      <a:pt x="193" y="369"/>
                    </a:lnTo>
                    <a:lnTo>
                      <a:pt x="177" y="385"/>
                    </a:lnTo>
                    <a:lnTo>
                      <a:pt x="162" y="402"/>
                    </a:lnTo>
                    <a:lnTo>
                      <a:pt x="148" y="420"/>
                    </a:lnTo>
                    <a:lnTo>
                      <a:pt x="134" y="437"/>
                    </a:lnTo>
                    <a:lnTo>
                      <a:pt x="120" y="454"/>
                    </a:lnTo>
                    <a:lnTo>
                      <a:pt x="108" y="472"/>
                    </a:lnTo>
                    <a:lnTo>
                      <a:pt x="96" y="490"/>
                    </a:lnTo>
                    <a:lnTo>
                      <a:pt x="85" y="508"/>
                    </a:lnTo>
                    <a:lnTo>
                      <a:pt x="74" y="527"/>
                    </a:lnTo>
                    <a:lnTo>
                      <a:pt x="64" y="546"/>
                    </a:lnTo>
                    <a:lnTo>
                      <a:pt x="56" y="564"/>
                    </a:lnTo>
                    <a:lnTo>
                      <a:pt x="46" y="583"/>
                    </a:lnTo>
                    <a:lnTo>
                      <a:pt x="39" y="603"/>
                    </a:lnTo>
                    <a:lnTo>
                      <a:pt x="31" y="622"/>
                    </a:lnTo>
                    <a:lnTo>
                      <a:pt x="25" y="643"/>
                    </a:lnTo>
                    <a:lnTo>
                      <a:pt x="19" y="662"/>
                    </a:lnTo>
                    <a:lnTo>
                      <a:pt x="14" y="682"/>
                    </a:lnTo>
                    <a:lnTo>
                      <a:pt x="9" y="702"/>
                    </a:lnTo>
                    <a:lnTo>
                      <a:pt x="6" y="723"/>
                    </a:lnTo>
                    <a:lnTo>
                      <a:pt x="3" y="743"/>
                    </a:lnTo>
                    <a:lnTo>
                      <a:pt x="2" y="765"/>
                    </a:lnTo>
                    <a:lnTo>
                      <a:pt x="0" y="785"/>
                    </a:lnTo>
                    <a:lnTo>
                      <a:pt x="0" y="806"/>
                    </a:lnTo>
                    <a:lnTo>
                      <a:pt x="22" y="806"/>
                    </a:lnTo>
                    <a:lnTo>
                      <a:pt x="22" y="786"/>
                    </a:lnTo>
                    <a:lnTo>
                      <a:pt x="23" y="766"/>
                    </a:lnTo>
                    <a:lnTo>
                      <a:pt x="25" y="745"/>
                    </a:lnTo>
                    <a:lnTo>
                      <a:pt x="27" y="726"/>
                    </a:lnTo>
                    <a:lnTo>
                      <a:pt x="31" y="706"/>
                    </a:lnTo>
                    <a:lnTo>
                      <a:pt x="35" y="687"/>
                    </a:lnTo>
                    <a:lnTo>
                      <a:pt x="40" y="668"/>
                    </a:lnTo>
                    <a:lnTo>
                      <a:pt x="45" y="648"/>
                    </a:lnTo>
                    <a:lnTo>
                      <a:pt x="51" y="629"/>
                    </a:lnTo>
                    <a:lnTo>
                      <a:pt x="59" y="610"/>
                    </a:lnTo>
                    <a:lnTo>
                      <a:pt x="66" y="591"/>
                    </a:lnTo>
                    <a:lnTo>
                      <a:pt x="74" y="573"/>
                    </a:lnTo>
                    <a:lnTo>
                      <a:pt x="84" y="555"/>
                    </a:lnTo>
                    <a:lnTo>
                      <a:pt x="93" y="537"/>
                    </a:lnTo>
                    <a:lnTo>
                      <a:pt x="104" y="518"/>
                    </a:lnTo>
                    <a:lnTo>
                      <a:pt x="114" y="500"/>
                    </a:lnTo>
                    <a:lnTo>
                      <a:pt x="126" y="483"/>
                    </a:lnTo>
                    <a:lnTo>
                      <a:pt x="138" y="466"/>
                    </a:lnTo>
                    <a:lnTo>
                      <a:pt x="151" y="449"/>
                    </a:lnTo>
                    <a:lnTo>
                      <a:pt x="164" y="432"/>
                    </a:lnTo>
                    <a:lnTo>
                      <a:pt x="178" y="416"/>
                    </a:lnTo>
                    <a:lnTo>
                      <a:pt x="193" y="399"/>
                    </a:lnTo>
                    <a:lnTo>
                      <a:pt x="208" y="383"/>
                    </a:lnTo>
                    <a:lnTo>
                      <a:pt x="224" y="367"/>
                    </a:lnTo>
                    <a:lnTo>
                      <a:pt x="240" y="352"/>
                    </a:lnTo>
                    <a:lnTo>
                      <a:pt x="258" y="337"/>
                    </a:lnTo>
                    <a:lnTo>
                      <a:pt x="274" y="322"/>
                    </a:lnTo>
                    <a:lnTo>
                      <a:pt x="292" y="307"/>
                    </a:lnTo>
                    <a:lnTo>
                      <a:pt x="311" y="293"/>
                    </a:lnTo>
                    <a:lnTo>
                      <a:pt x="330" y="278"/>
                    </a:lnTo>
                    <a:lnTo>
                      <a:pt x="350" y="264"/>
                    </a:lnTo>
                    <a:lnTo>
                      <a:pt x="370" y="251"/>
                    </a:lnTo>
                    <a:lnTo>
                      <a:pt x="390" y="238"/>
                    </a:lnTo>
                    <a:lnTo>
                      <a:pt x="411" y="225"/>
                    </a:lnTo>
                    <a:lnTo>
                      <a:pt x="433" y="213"/>
                    </a:lnTo>
                    <a:lnTo>
                      <a:pt x="455" y="201"/>
                    </a:lnTo>
                    <a:lnTo>
                      <a:pt x="477" y="189"/>
                    </a:lnTo>
                    <a:lnTo>
                      <a:pt x="500" y="177"/>
                    </a:lnTo>
                    <a:lnTo>
                      <a:pt x="523" y="165"/>
                    </a:lnTo>
                    <a:lnTo>
                      <a:pt x="547" y="155"/>
                    </a:lnTo>
                    <a:lnTo>
                      <a:pt x="595" y="134"/>
                    </a:lnTo>
                    <a:lnTo>
                      <a:pt x="645" y="116"/>
                    </a:lnTo>
                    <a:lnTo>
                      <a:pt x="697" y="98"/>
                    </a:lnTo>
                    <a:lnTo>
                      <a:pt x="750" y="83"/>
                    </a:lnTo>
                    <a:lnTo>
                      <a:pt x="804" y="69"/>
                    </a:lnTo>
                    <a:lnTo>
                      <a:pt x="860" y="56"/>
                    </a:lnTo>
                    <a:lnTo>
                      <a:pt x="916" y="45"/>
                    </a:lnTo>
                    <a:lnTo>
                      <a:pt x="975" y="36"/>
                    </a:lnTo>
                    <a:lnTo>
                      <a:pt x="1034" y="30"/>
                    </a:lnTo>
                    <a:lnTo>
                      <a:pt x="1095" y="25"/>
                    </a:lnTo>
                    <a:lnTo>
                      <a:pt x="1125" y="23"/>
                    </a:lnTo>
                    <a:lnTo>
                      <a:pt x="1155" y="22"/>
                    </a:lnTo>
                    <a:lnTo>
                      <a:pt x="1186" y="21"/>
                    </a:lnTo>
                    <a:lnTo>
                      <a:pt x="1217" y="21"/>
                    </a:lnTo>
                    <a:lnTo>
                      <a:pt x="1217" y="21"/>
                    </a:lnTo>
                    <a:lnTo>
                      <a:pt x="1217" y="21"/>
                    </a:lnTo>
                    <a:lnTo>
                      <a:pt x="1221" y="20"/>
                    </a:lnTo>
                    <a:lnTo>
                      <a:pt x="1225" y="17"/>
                    </a:lnTo>
                    <a:lnTo>
                      <a:pt x="1228" y="14"/>
                    </a:lnTo>
                    <a:lnTo>
                      <a:pt x="1228" y="10"/>
                    </a:lnTo>
                    <a:lnTo>
                      <a:pt x="1228" y="7"/>
                    </a:lnTo>
                    <a:lnTo>
                      <a:pt x="1225" y="3"/>
                    </a:lnTo>
                    <a:lnTo>
                      <a:pt x="1221" y="1"/>
                    </a:lnTo>
                    <a:lnTo>
                      <a:pt x="1217"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4"/>
              <p:cNvSpPr>
                <a:spLocks/>
              </p:cNvSpPr>
              <p:nvPr/>
            </p:nvSpPr>
            <p:spPr bwMode="auto">
              <a:xfrm>
                <a:off x="7245350" y="2357438"/>
                <a:ext cx="100013" cy="80962"/>
              </a:xfrm>
              <a:custGeom>
                <a:avLst/>
                <a:gdLst/>
                <a:ahLst/>
                <a:cxnLst>
                  <a:cxn ang="0">
                    <a:pos x="1195" y="806"/>
                  </a:cxn>
                  <a:cxn ang="0">
                    <a:pos x="1194" y="765"/>
                  </a:cxn>
                  <a:cxn ang="0">
                    <a:pos x="1189" y="723"/>
                  </a:cxn>
                  <a:cxn ang="0">
                    <a:pos x="1181" y="682"/>
                  </a:cxn>
                  <a:cxn ang="0">
                    <a:pos x="1171" y="643"/>
                  </a:cxn>
                  <a:cxn ang="0">
                    <a:pos x="1157" y="603"/>
                  </a:cxn>
                  <a:cxn ang="0">
                    <a:pos x="1141" y="564"/>
                  </a:cxn>
                  <a:cxn ang="0">
                    <a:pos x="1122" y="527"/>
                  </a:cxn>
                  <a:cxn ang="0">
                    <a:pos x="1100" y="490"/>
                  </a:cxn>
                  <a:cxn ang="0">
                    <a:pos x="1076" y="454"/>
                  </a:cxn>
                  <a:cxn ang="0">
                    <a:pos x="1048" y="420"/>
                  </a:cxn>
                  <a:cxn ang="0">
                    <a:pos x="1019" y="385"/>
                  </a:cxn>
                  <a:cxn ang="0">
                    <a:pos x="988" y="353"/>
                  </a:cxn>
                  <a:cxn ang="0">
                    <a:pos x="954" y="322"/>
                  </a:cxn>
                  <a:cxn ang="0">
                    <a:pos x="919" y="291"/>
                  </a:cxn>
                  <a:cxn ang="0">
                    <a:pos x="881" y="262"/>
                  </a:cxn>
                  <a:cxn ang="0">
                    <a:pos x="841" y="234"/>
                  </a:cxn>
                  <a:cxn ang="0">
                    <a:pos x="799" y="208"/>
                  </a:cxn>
                  <a:cxn ang="0">
                    <a:pos x="755" y="183"/>
                  </a:cxn>
                  <a:cxn ang="0">
                    <a:pos x="663" y="136"/>
                  </a:cxn>
                  <a:cxn ang="0">
                    <a:pos x="565" y="96"/>
                  </a:cxn>
                  <a:cxn ang="0">
                    <a:pos x="461" y="63"/>
                  </a:cxn>
                  <a:cxn ang="0">
                    <a:pos x="352" y="36"/>
                  </a:cxn>
                  <a:cxn ang="0">
                    <a:pos x="238" y="16"/>
                  </a:cxn>
                  <a:cxn ang="0">
                    <a:pos x="120" y="4"/>
                  </a:cxn>
                  <a:cxn ang="0">
                    <a:pos x="61" y="1"/>
                  </a:cxn>
                  <a:cxn ang="0">
                    <a:pos x="0" y="0"/>
                  </a:cxn>
                  <a:cxn ang="0">
                    <a:pos x="30" y="21"/>
                  </a:cxn>
                  <a:cxn ang="0">
                    <a:pos x="89" y="23"/>
                  </a:cxn>
                  <a:cxn ang="0">
                    <a:pos x="177" y="30"/>
                  </a:cxn>
                  <a:cxn ang="0">
                    <a:pos x="291" y="45"/>
                  </a:cxn>
                  <a:cxn ang="0">
                    <a:pos x="401" y="69"/>
                  </a:cxn>
                  <a:cxn ang="0">
                    <a:pos x="507" y="98"/>
                  </a:cxn>
                  <a:cxn ang="0">
                    <a:pos x="606" y="134"/>
                  </a:cxn>
                  <a:cxn ang="0">
                    <a:pos x="701" y="177"/>
                  </a:cxn>
                  <a:cxn ang="0">
                    <a:pos x="767" y="213"/>
                  </a:cxn>
                  <a:cxn ang="0">
                    <a:pos x="809" y="238"/>
                  </a:cxn>
                  <a:cxn ang="0">
                    <a:pos x="848" y="264"/>
                  </a:cxn>
                  <a:cxn ang="0">
                    <a:pos x="886" y="293"/>
                  </a:cxn>
                  <a:cxn ang="0">
                    <a:pos x="923" y="322"/>
                  </a:cxn>
                  <a:cxn ang="0">
                    <a:pos x="956" y="352"/>
                  </a:cxn>
                  <a:cxn ang="0">
                    <a:pos x="988" y="383"/>
                  </a:cxn>
                  <a:cxn ang="0">
                    <a:pos x="1018" y="416"/>
                  </a:cxn>
                  <a:cxn ang="0">
                    <a:pos x="1045" y="449"/>
                  </a:cxn>
                  <a:cxn ang="0">
                    <a:pos x="1069" y="483"/>
                  </a:cxn>
                  <a:cxn ang="0">
                    <a:pos x="1092" y="518"/>
                  </a:cxn>
                  <a:cxn ang="0">
                    <a:pos x="1112" y="555"/>
                  </a:cxn>
                  <a:cxn ang="0">
                    <a:pos x="1129" y="591"/>
                  </a:cxn>
                  <a:cxn ang="0">
                    <a:pos x="1144" y="629"/>
                  </a:cxn>
                  <a:cxn ang="0">
                    <a:pos x="1155" y="668"/>
                  </a:cxn>
                  <a:cxn ang="0">
                    <a:pos x="1165" y="706"/>
                  </a:cxn>
                  <a:cxn ang="0">
                    <a:pos x="1171" y="745"/>
                  </a:cxn>
                  <a:cxn ang="0">
                    <a:pos x="1173" y="786"/>
                  </a:cxn>
                  <a:cxn ang="0">
                    <a:pos x="1174" y="806"/>
                  </a:cxn>
                  <a:cxn ang="0">
                    <a:pos x="1175" y="811"/>
                  </a:cxn>
                  <a:cxn ang="0">
                    <a:pos x="1180" y="816"/>
                  </a:cxn>
                  <a:cxn ang="0">
                    <a:pos x="1189" y="816"/>
                  </a:cxn>
                  <a:cxn ang="0">
                    <a:pos x="1194" y="811"/>
                  </a:cxn>
                </a:cxnLst>
                <a:rect l="0" t="0" r="r" b="b"/>
                <a:pathLst>
                  <a:path w="1195" h="817">
                    <a:moveTo>
                      <a:pt x="1195" y="806"/>
                    </a:moveTo>
                    <a:lnTo>
                      <a:pt x="1195" y="806"/>
                    </a:lnTo>
                    <a:lnTo>
                      <a:pt x="1195" y="785"/>
                    </a:lnTo>
                    <a:lnTo>
                      <a:pt x="1194" y="765"/>
                    </a:lnTo>
                    <a:lnTo>
                      <a:pt x="1192" y="743"/>
                    </a:lnTo>
                    <a:lnTo>
                      <a:pt x="1189" y="723"/>
                    </a:lnTo>
                    <a:lnTo>
                      <a:pt x="1186" y="702"/>
                    </a:lnTo>
                    <a:lnTo>
                      <a:pt x="1181" y="682"/>
                    </a:lnTo>
                    <a:lnTo>
                      <a:pt x="1176" y="662"/>
                    </a:lnTo>
                    <a:lnTo>
                      <a:pt x="1171" y="643"/>
                    </a:lnTo>
                    <a:lnTo>
                      <a:pt x="1164" y="622"/>
                    </a:lnTo>
                    <a:lnTo>
                      <a:pt x="1157" y="603"/>
                    </a:lnTo>
                    <a:lnTo>
                      <a:pt x="1149" y="583"/>
                    </a:lnTo>
                    <a:lnTo>
                      <a:pt x="1141" y="564"/>
                    </a:lnTo>
                    <a:lnTo>
                      <a:pt x="1131" y="546"/>
                    </a:lnTo>
                    <a:lnTo>
                      <a:pt x="1122" y="527"/>
                    </a:lnTo>
                    <a:lnTo>
                      <a:pt x="1111" y="508"/>
                    </a:lnTo>
                    <a:lnTo>
                      <a:pt x="1100" y="490"/>
                    </a:lnTo>
                    <a:lnTo>
                      <a:pt x="1088" y="472"/>
                    </a:lnTo>
                    <a:lnTo>
                      <a:pt x="1076" y="454"/>
                    </a:lnTo>
                    <a:lnTo>
                      <a:pt x="1062" y="437"/>
                    </a:lnTo>
                    <a:lnTo>
                      <a:pt x="1048" y="420"/>
                    </a:lnTo>
                    <a:lnTo>
                      <a:pt x="1034" y="402"/>
                    </a:lnTo>
                    <a:lnTo>
                      <a:pt x="1019" y="385"/>
                    </a:lnTo>
                    <a:lnTo>
                      <a:pt x="1003" y="369"/>
                    </a:lnTo>
                    <a:lnTo>
                      <a:pt x="988" y="353"/>
                    </a:lnTo>
                    <a:lnTo>
                      <a:pt x="971" y="337"/>
                    </a:lnTo>
                    <a:lnTo>
                      <a:pt x="954" y="322"/>
                    </a:lnTo>
                    <a:lnTo>
                      <a:pt x="936" y="306"/>
                    </a:lnTo>
                    <a:lnTo>
                      <a:pt x="919" y="291"/>
                    </a:lnTo>
                    <a:lnTo>
                      <a:pt x="900" y="276"/>
                    </a:lnTo>
                    <a:lnTo>
                      <a:pt x="881" y="262"/>
                    </a:lnTo>
                    <a:lnTo>
                      <a:pt x="861" y="248"/>
                    </a:lnTo>
                    <a:lnTo>
                      <a:pt x="841" y="234"/>
                    </a:lnTo>
                    <a:lnTo>
                      <a:pt x="820" y="221"/>
                    </a:lnTo>
                    <a:lnTo>
                      <a:pt x="799" y="208"/>
                    </a:lnTo>
                    <a:lnTo>
                      <a:pt x="777" y="195"/>
                    </a:lnTo>
                    <a:lnTo>
                      <a:pt x="755" y="183"/>
                    </a:lnTo>
                    <a:lnTo>
                      <a:pt x="710" y="158"/>
                    </a:lnTo>
                    <a:lnTo>
                      <a:pt x="663" y="136"/>
                    </a:lnTo>
                    <a:lnTo>
                      <a:pt x="615" y="116"/>
                    </a:lnTo>
                    <a:lnTo>
                      <a:pt x="565" y="96"/>
                    </a:lnTo>
                    <a:lnTo>
                      <a:pt x="513" y="79"/>
                    </a:lnTo>
                    <a:lnTo>
                      <a:pt x="461" y="63"/>
                    </a:lnTo>
                    <a:lnTo>
                      <a:pt x="406" y="48"/>
                    </a:lnTo>
                    <a:lnTo>
                      <a:pt x="352" y="36"/>
                    </a:lnTo>
                    <a:lnTo>
                      <a:pt x="295" y="25"/>
                    </a:lnTo>
                    <a:lnTo>
                      <a:pt x="238" y="16"/>
                    </a:lnTo>
                    <a:lnTo>
                      <a:pt x="179" y="9"/>
                    </a:lnTo>
                    <a:lnTo>
                      <a:pt x="120" y="4"/>
                    </a:lnTo>
                    <a:lnTo>
                      <a:pt x="91" y="2"/>
                    </a:lnTo>
                    <a:lnTo>
                      <a:pt x="61" y="1"/>
                    </a:lnTo>
                    <a:lnTo>
                      <a:pt x="30" y="0"/>
                    </a:lnTo>
                    <a:lnTo>
                      <a:pt x="0" y="0"/>
                    </a:lnTo>
                    <a:lnTo>
                      <a:pt x="0" y="21"/>
                    </a:lnTo>
                    <a:lnTo>
                      <a:pt x="30" y="21"/>
                    </a:lnTo>
                    <a:lnTo>
                      <a:pt x="60" y="22"/>
                    </a:lnTo>
                    <a:lnTo>
                      <a:pt x="89" y="23"/>
                    </a:lnTo>
                    <a:lnTo>
                      <a:pt x="119" y="25"/>
                    </a:lnTo>
                    <a:lnTo>
                      <a:pt x="177" y="30"/>
                    </a:lnTo>
                    <a:lnTo>
                      <a:pt x="235" y="36"/>
                    </a:lnTo>
                    <a:lnTo>
                      <a:pt x="291" y="45"/>
                    </a:lnTo>
                    <a:lnTo>
                      <a:pt x="347" y="56"/>
                    </a:lnTo>
                    <a:lnTo>
                      <a:pt x="401" y="69"/>
                    </a:lnTo>
                    <a:lnTo>
                      <a:pt x="455" y="83"/>
                    </a:lnTo>
                    <a:lnTo>
                      <a:pt x="507" y="98"/>
                    </a:lnTo>
                    <a:lnTo>
                      <a:pt x="557" y="116"/>
                    </a:lnTo>
                    <a:lnTo>
                      <a:pt x="606" y="134"/>
                    </a:lnTo>
                    <a:lnTo>
                      <a:pt x="655" y="155"/>
                    </a:lnTo>
                    <a:lnTo>
                      <a:pt x="701" y="177"/>
                    </a:lnTo>
                    <a:lnTo>
                      <a:pt x="745" y="201"/>
                    </a:lnTo>
                    <a:lnTo>
                      <a:pt x="767" y="213"/>
                    </a:lnTo>
                    <a:lnTo>
                      <a:pt x="788" y="225"/>
                    </a:lnTo>
                    <a:lnTo>
                      <a:pt x="809" y="238"/>
                    </a:lnTo>
                    <a:lnTo>
                      <a:pt x="829" y="251"/>
                    </a:lnTo>
                    <a:lnTo>
                      <a:pt x="848" y="264"/>
                    </a:lnTo>
                    <a:lnTo>
                      <a:pt x="867" y="278"/>
                    </a:lnTo>
                    <a:lnTo>
                      <a:pt x="886" y="293"/>
                    </a:lnTo>
                    <a:lnTo>
                      <a:pt x="905" y="307"/>
                    </a:lnTo>
                    <a:lnTo>
                      <a:pt x="923" y="322"/>
                    </a:lnTo>
                    <a:lnTo>
                      <a:pt x="940" y="337"/>
                    </a:lnTo>
                    <a:lnTo>
                      <a:pt x="956" y="352"/>
                    </a:lnTo>
                    <a:lnTo>
                      <a:pt x="972" y="367"/>
                    </a:lnTo>
                    <a:lnTo>
                      <a:pt x="988" y="383"/>
                    </a:lnTo>
                    <a:lnTo>
                      <a:pt x="1003" y="399"/>
                    </a:lnTo>
                    <a:lnTo>
                      <a:pt x="1018" y="416"/>
                    </a:lnTo>
                    <a:lnTo>
                      <a:pt x="1032" y="432"/>
                    </a:lnTo>
                    <a:lnTo>
                      <a:pt x="1045" y="449"/>
                    </a:lnTo>
                    <a:lnTo>
                      <a:pt x="1058" y="466"/>
                    </a:lnTo>
                    <a:lnTo>
                      <a:pt x="1069" y="483"/>
                    </a:lnTo>
                    <a:lnTo>
                      <a:pt x="1081" y="500"/>
                    </a:lnTo>
                    <a:lnTo>
                      <a:pt x="1092" y="518"/>
                    </a:lnTo>
                    <a:lnTo>
                      <a:pt x="1102" y="537"/>
                    </a:lnTo>
                    <a:lnTo>
                      <a:pt x="1112" y="555"/>
                    </a:lnTo>
                    <a:lnTo>
                      <a:pt x="1121" y="573"/>
                    </a:lnTo>
                    <a:lnTo>
                      <a:pt x="1129" y="591"/>
                    </a:lnTo>
                    <a:lnTo>
                      <a:pt x="1136" y="610"/>
                    </a:lnTo>
                    <a:lnTo>
                      <a:pt x="1144" y="629"/>
                    </a:lnTo>
                    <a:lnTo>
                      <a:pt x="1150" y="648"/>
                    </a:lnTo>
                    <a:lnTo>
                      <a:pt x="1155" y="668"/>
                    </a:lnTo>
                    <a:lnTo>
                      <a:pt x="1161" y="687"/>
                    </a:lnTo>
                    <a:lnTo>
                      <a:pt x="1165" y="706"/>
                    </a:lnTo>
                    <a:lnTo>
                      <a:pt x="1168" y="726"/>
                    </a:lnTo>
                    <a:lnTo>
                      <a:pt x="1171" y="745"/>
                    </a:lnTo>
                    <a:lnTo>
                      <a:pt x="1172" y="766"/>
                    </a:lnTo>
                    <a:lnTo>
                      <a:pt x="1173" y="786"/>
                    </a:lnTo>
                    <a:lnTo>
                      <a:pt x="1174" y="806"/>
                    </a:lnTo>
                    <a:lnTo>
                      <a:pt x="1174" y="806"/>
                    </a:lnTo>
                    <a:lnTo>
                      <a:pt x="1174" y="806"/>
                    </a:lnTo>
                    <a:lnTo>
                      <a:pt x="1175" y="811"/>
                    </a:lnTo>
                    <a:lnTo>
                      <a:pt x="1177" y="814"/>
                    </a:lnTo>
                    <a:lnTo>
                      <a:pt x="1180" y="816"/>
                    </a:lnTo>
                    <a:lnTo>
                      <a:pt x="1185" y="817"/>
                    </a:lnTo>
                    <a:lnTo>
                      <a:pt x="1189" y="816"/>
                    </a:lnTo>
                    <a:lnTo>
                      <a:pt x="1192" y="814"/>
                    </a:lnTo>
                    <a:lnTo>
                      <a:pt x="1194" y="811"/>
                    </a:lnTo>
                    <a:lnTo>
                      <a:pt x="1195" y="80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5"/>
              <p:cNvSpPr>
                <a:spLocks noEditPoints="1"/>
              </p:cNvSpPr>
              <p:nvPr/>
            </p:nvSpPr>
            <p:spPr bwMode="auto">
              <a:xfrm>
                <a:off x="7208838" y="2427288"/>
                <a:ext cx="61913" cy="26987"/>
              </a:xfrm>
              <a:custGeom>
                <a:avLst/>
                <a:gdLst/>
                <a:ahLst/>
                <a:cxnLst>
                  <a:cxn ang="0">
                    <a:pos x="60" y="173"/>
                  </a:cxn>
                  <a:cxn ang="0">
                    <a:pos x="112" y="170"/>
                  </a:cxn>
                  <a:cxn ang="0">
                    <a:pos x="119" y="140"/>
                  </a:cxn>
                  <a:cxn ang="0">
                    <a:pos x="92" y="125"/>
                  </a:cxn>
                  <a:cxn ang="0">
                    <a:pos x="21" y="95"/>
                  </a:cxn>
                  <a:cxn ang="0">
                    <a:pos x="7" y="58"/>
                  </a:cxn>
                  <a:cxn ang="0">
                    <a:pos x="33" y="11"/>
                  </a:cxn>
                  <a:cxn ang="0">
                    <a:pos x="97" y="1"/>
                  </a:cxn>
                  <a:cxn ang="0">
                    <a:pos x="141" y="22"/>
                  </a:cxn>
                  <a:cxn ang="0">
                    <a:pos x="157" y="63"/>
                  </a:cxn>
                  <a:cxn ang="0">
                    <a:pos x="94" y="36"/>
                  </a:cxn>
                  <a:cxn ang="0">
                    <a:pos x="49" y="45"/>
                  </a:cxn>
                  <a:cxn ang="0">
                    <a:pos x="51" y="68"/>
                  </a:cxn>
                  <a:cxn ang="0">
                    <a:pos x="125" y="92"/>
                  </a:cxn>
                  <a:cxn ang="0">
                    <a:pos x="160" y="132"/>
                  </a:cxn>
                  <a:cxn ang="0">
                    <a:pos x="148" y="190"/>
                  </a:cxn>
                  <a:cxn ang="0">
                    <a:pos x="83" y="213"/>
                  </a:cxn>
                  <a:cxn ang="0">
                    <a:pos x="29" y="200"/>
                  </a:cxn>
                  <a:cxn ang="0">
                    <a:pos x="3" y="160"/>
                  </a:cxn>
                  <a:cxn ang="0">
                    <a:pos x="197" y="210"/>
                  </a:cxn>
                  <a:cxn ang="0">
                    <a:pos x="286" y="79"/>
                  </a:cxn>
                  <a:cxn ang="0">
                    <a:pos x="348" y="58"/>
                  </a:cxn>
                  <a:cxn ang="0">
                    <a:pos x="394" y="80"/>
                  </a:cxn>
                  <a:cxn ang="0">
                    <a:pos x="415" y="126"/>
                  </a:cxn>
                  <a:cxn ang="0">
                    <a:pos x="403" y="179"/>
                  </a:cxn>
                  <a:cxn ang="0">
                    <a:pos x="363" y="210"/>
                  </a:cxn>
                  <a:cxn ang="0">
                    <a:pos x="303" y="204"/>
                  </a:cxn>
                  <a:cxn ang="0">
                    <a:pos x="266" y="145"/>
                  </a:cxn>
                  <a:cxn ang="0">
                    <a:pos x="321" y="175"/>
                  </a:cxn>
                  <a:cxn ang="0">
                    <a:pos x="366" y="170"/>
                  </a:cxn>
                  <a:cxn ang="0">
                    <a:pos x="370" y="108"/>
                  </a:cxn>
                  <a:cxn ang="0">
                    <a:pos x="327" y="93"/>
                  </a:cxn>
                  <a:cxn ang="0">
                    <a:pos x="444" y="61"/>
                  </a:cxn>
                  <a:cxn ang="0">
                    <a:pos x="505" y="62"/>
                  </a:cxn>
                  <a:cxn ang="0">
                    <a:pos x="549" y="63"/>
                  </a:cxn>
                  <a:cxn ang="0">
                    <a:pos x="579" y="95"/>
                  </a:cxn>
                  <a:cxn ang="0">
                    <a:pos x="584" y="152"/>
                  </a:cxn>
                  <a:cxn ang="0">
                    <a:pos x="564" y="197"/>
                  </a:cxn>
                  <a:cxn ang="0">
                    <a:pos x="525" y="213"/>
                  </a:cxn>
                  <a:cxn ang="0">
                    <a:pos x="488" y="197"/>
                  </a:cxn>
                  <a:cxn ang="0">
                    <a:pos x="485" y="154"/>
                  </a:cxn>
                  <a:cxn ang="0">
                    <a:pos x="522" y="181"/>
                  </a:cxn>
                  <a:cxn ang="0">
                    <a:pos x="547" y="134"/>
                  </a:cxn>
                  <a:cxn ang="0">
                    <a:pos x="522" y="89"/>
                  </a:cxn>
                  <a:cxn ang="0">
                    <a:pos x="485" y="113"/>
                  </a:cxn>
                  <a:cxn ang="0">
                    <a:pos x="723" y="196"/>
                  </a:cxn>
                  <a:cxn ang="0">
                    <a:pos x="658" y="212"/>
                  </a:cxn>
                  <a:cxn ang="0">
                    <a:pos x="616" y="183"/>
                  </a:cxn>
                  <a:cxn ang="0">
                    <a:pos x="606" y="119"/>
                  </a:cxn>
                  <a:cxn ang="0">
                    <a:pos x="628" y="74"/>
                  </a:cxn>
                  <a:cxn ang="0">
                    <a:pos x="671" y="58"/>
                  </a:cxn>
                  <a:cxn ang="0">
                    <a:pos x="718" y="74"/>
                  </a:cxn>
                  <a:cxn ang="0">
                    <a:pos x="740" y="125"/>
                  </a:cxn>
                  <a:cxn ang="0">
                    <a:pos x="654" y="174"/>
                  </a:cxn>
                  <a:cxn ang="0">
                    <a:pos x="688" y="181"/>
                  </a:cxn>
                  <a:cxn ang="0">
                    <a:pos x="702" y="114"/>
                  </a:cxn>
                  <a:cxn ang="0">
                    <a:pos x="675" y="88"/>
                  </a:cxn>
                  <a:cxn ang="0">
                    <a:pos x="645" y="115"/>
                  </a:cxn>
                </a:cxnLst>
                <a:rect l="0" t="0" r="r" b="b"/>
                <a:pathLst>
                  <a:path w="741" h="266">
                    <a:moveTo>
                      <a:pt x="0" y="142"/>
                    </a:moveTo>
                    <a:lnTo>
                      <a:pt x="39" y="139"/>
                    </a:lnTo>
                    <a:lnTo>
                      <a:pt x="41" y="148"/>
                    </a:lnTo>
                    <a:lnTo>
                      <a:pt x="44" y="156"/>
                    </a:lnTo>
                    <a:lnTo>
                      <a:pt x="48" y="164"/>
                    </a:lnTo>
                    <a:lnTo>
                      <a:pt x="53" y="169"/>
                    </a:lnTo>
                    <a:lnTo>
                      <a:pt x="60" y="173"/>
                    </a:lnTo>
                    <a:lnTo>
                      <a:pt x="66" y="176"/>
                    </a:lnTo>
                    <a:lnTo>
                      <a:pt x="74" y="178"/>
                    </a:lnTo>
                    <a:lnTo>
                      <a:pt x="83" y="179"/>
                    </a:lnTo>
                    <a:lnTo>
                      <a:pt x="92" y="178"/>
                    </a:lnTo>
                    <a:lnTo>
                      <a:pt x="100" y="177"/>
                    </a:lnTo>
                    <a:lnTo>
                      <a:pt x="107" y="174"/>
                    </a:lnTo>
                    <a:lnTo>
                      <a:pt x="112" y="170"/>
                    </a:lnTo>
                    <a:lnTo>
                      <a:pt x="116" y="166"/>
                    </a:lnTo>
                    <a:lnTo>
                      <a:pt x="119" y="161"/>
                    </a:lnTo>
                    <a:lnTo>
                      <a:pt x="122" y="155"/>
                    </a:lnTo>
                    <a:lnTo>
                      <a:pt x="123" y="150"/>
                    </a:lnTo>
                    <a:lnTo>
                      <a:pt x="122" y="146"/>
                    </a:lnTo>
                    <a:lnTo>
                      <a:pt x="122" y="143"/>
                    </a:lnTo>
                    <a:lnTo>
                      <a:pt x="119" y="140"/>
                    </a:lnTo>
                    <a:lnTo>
                      <a:pt x="118" y="137"/>
                    </a:lnTo>
                    <a:lnTo>
                      <a:pt x="115" y="135"/>
                    </a:lnTo>
                    <a:lnTo>
                      <a:pt x="112" y="133"/>
                    </a:lnTo>
                    <a:lnTo>
                      <a:pt x="108" y="130"/>
                    </a:lnTo>
                    <a:lnTo>
                      <a:pt x="104" y="128"/>
                    </a:lnTo>
                    <a:lnTo>
                      <a:pt x="99" y="127"/>
                    </a:lnTo>
                    <a:lnTo>
                      <a:pt x="92" y="125"/>
                    </a:lnTo>
                    <a:lnTo>
                      <a:pt x="83" y="122"/>
                    </a:lnTo>
                    <a:lnTo>
                      <a:pt x="71" y="120"/>
                    </a:lnTo>
                    <a:lnTo>
                      <a:pt x="57" y="115"/>
                    </a:lnTo>
                    <a:lnTo>
                      <a:pt x="43" y="110"/>
                    </a:lnTo>
                    <a:lnTo>
                      <a:pt x="34" y="105"/>
                    </a:lnTo>
                    <a:lnTo>
                      <a:pt x="25" y="99"/>
                    </a:lnTo>
                    <a:lnTo>
                      <a:pt x="21" y="95"/>
                    </a:lnTo>
                    <a:lnTo>
                      <a:pt x="18" y="90"/>
                    </a:lnTo>
                    <a:lnTo>
                      <a:pt x="15" y="86"/>
                    </a:lnTo>
                    <a:lnTo>
                      <a:pt x="12" y="81"/>
                    </a:lnTo>
                    <a:lnTo>
                      <a:pt x="9" y="75"/>
                    </a:lnTo>
                    <a:lnTo>
                      <a:pt x="8" y="70"/>
                    </a:lnTo>
                    <a:lnTo>
                      <a:pt x="7" y="64"/>
                    </a:lnTo>
                    <a:lnTo>
                      <a:pt x="7" y="58"/>
                    </a:lnTo>
                    <a:lnTo>
                      <a:pt x="7" y="51"/>
                    </a:lnTo>
                    <a:lnTo>
                      <a:pt x="9" y="42"/>
                    </a:lnTo>
                    <a:lnTo>
                      <a:pt x="12" y="35"/>
                    </a:lnTo>
                    <a:lnTo>
                      <a:pt x="16" y="28"/>
                    </a:lnTo>
                    <a:lnTo>
                      <a:pt x="21" y="22"/>
                    </a:lnTo>
                    <a:lnTo>
                      <a:pt x="26" y="16"/>
                    </a:lnTo>
                    <a:lnTo>
                      <a:pt x="33" y="11"/>
                    </a:lnTo>
                    <a:lnTo>
                      <a:pt x="41" y="8"/>
                    </a:lnTo>
                    <a:lnTo>
                      <a:pt x="49" y="4"/>
                    </a:lnTo>
                    <a:lnTo>
                      <a:pt x="59" y="2"/>
                    </a:lnTo>
                    <a:lnTo>
                      <a:pt x="69" y="1"/>
                    </a:lnTo>
                    <a:lnTo>
                      <a:pt x="80" y="0"/>
                    </a:lnTo>
                    <a:lnTo>
                      <a:pt x="89" y="1"/>
                    </a:lnTo>
                    <a:lnTo>
                      <a:pt x="97" y="1"/>
                    </a:lnTo>
                    <a:lnTo>
                      <a:pt x="106" y="3"/>
                    </a:lnTo>
                    <a:lnTo>
                      <a:pt x="113" y="5"/>
                    </a:lnTo>
                    <a:lnTo>
                      <a:pt x="121" y="7"/>
                    </a:lnTo>
                    <a:lnTo>
                      <a:pt x="127" y="10"/>
                    </a:lnTo>
                    <a:lnTo>
                      <a:pt x="132" y="13"/>
                    </a:lnTo>
                    <a:lnTo>
                      <a:pt x="137" y="17"/>
                    </a:lnTo>
                    <a:lnTo>
                      <a:pt x="141" y="22"/>
                    </a:lnTo>
                    <a:lnTo>
                      <a:pt x="146" y="26"/>
                    </a:lnTo>
                    <a:lnTo>
                      <a:pt x="149" y="31"/>
                    </a:lnTo>
                    <a:lnTo>
                      <a:pt x="152" y="37"/>
                    </a:lnTo>
                    <a:lnTo>
                      <a:pt x="154" y="44"/>
                    </a:lnTo>
                    <a:lnTo>
                      <a:pt x="155" y="50"/>
                    </a:lnTo>
                    <a:lnTo>
                      <a:pt x="156" y="56"/>
                    </a:lnTo>
                    <a:lnTo>
                      <a:pt x="157" y="63"/>
                    </a:lnTo>
                    <a:lnTo>
                      <a:pt x="116" y="65"/>
                    </a:lnTo>
                    <a:lnTo>
                      <a:pt x="115" y="58"/>
                    </a:lnTo>
                    <a:lnTo>
                      <a:pt x="112" y="51"/>
                    </a:lnTo>
                    <a:lnTo>
                      <a:pt x="109" y="46"/>
                    </a:lnTo>
                    <a:lnTo>
                      <a:pt x="106" y="41"/>
                    </a:lnTo>
                    <a:lnTo>
                      <a:pt x="101" y="38"/>
                    </a:lnTo>
                    <a:lnTo>
                      <a:pt x="94" y="36"/>
                    </a:lnTo>
                    <a:lnTo>
                      <a:pt x="88" y="35"/>
                    </a:lnTo>
                    <a:lnTo>
                      <a:pt x="80" y="35"/>
                    </a:lnTo>
                    <a:lnTo>
                      <a:pt x="71" y="35"/>
                    </a:lnTo>
                    <a:lnTo>
                      <a:pt x="64" y="36"/>
                    </a:lnTo>
                    <a:lnTo>
                      <a:pt x="58" y="39"/>
                    </a:lnTo>
                    <a:lnTo>
                      <a:pt x="52" y="42"/>
                    </a:lnTo>
                    <a:lnTo>
                      <a:pt x="49" y="45"/>
                    </a:lnTo>
                    <a:lnTo>
                      <a:pt x="47" y="48"/>
                    </a:lnTo>
                    <a:lnTo>
                      <a:pt x="46" y="52"/>
                    </a:lnTo>
                    <a:lnTo>
                      <a:pt x="46" y="56"/>
                    </a:lnTo>
                    <a:lnTo>
                      <a:pt x="46" y="59"/>
                    </a:lnTo>
                    <a:lnTo>
                      <a:pt x="47" y="62"/>
                    </a:lnTo>
                    <a:lnTo>
                      <a:pt x="49" y="65"/>
                    </a:lnTo>
                    <a:lnTo>
                      <a:pt x="51" y="68"/>
                    </a:lnTo>
                    <a:lnTo>
                      <a:pt x="57" y="71"/>
                    </a:lnTo>
                    <a:lnTo>
                      <a:pt x="65" y="75"/>
                    </a:lnTo>
                    <a:lnTo>
                      <a:pt x="75" y="78"/>
                    </a:lnTo>
                    <a:lnTo>
                      <a:pt x="89" y="82"/>
                    </a:lnTo>
                    <a:lnTo>
                      <a:pt x="103" y="85"/>
                    </a:lnTo>
                    <a:lnTo>
                      <a:pt x="114" y="89"/>
                    </a:lnTo>
                    <a:lnTo>
                      <a:pt x="125" y="92"/>
                    </a:lnTo>
                    <a:lnTo>
                      <a:pt x="133" y="96"/>
                    </a:lnTo>
                    <a:lnTo>
                      <a:pt x="139" y="100"/>
                    </a:lnTo>
                    <a:lnTo>
                      <a:pt x="146" y="105"/>
                    </a:lnTo>
                    <a:lnTo>
                      <a:pt x="151" y="111"/>
                    </a:lnTo>
                    <a:lnTo>
                      <a:pt x="155" y="117"/>
                    </a:lnTo>
                    <a:lnTo>
                      <a:pt x="158" y="124"/>
                    </a:lnTo>
                    <a:lnTo>
                      <a:pt x="160" y="132"/>
                    </a:lnTo>
                    <a:lnTo>
                      <a:pt x="162" y="140"/>
                    </a:lnTo>
                    <a:lnTo>
                      <a:pt x="162" y="149"/>
                    </a:lnTo>
                    <a:lnTo>
                      <a:pt x="162" y="158"/>
                    </a:lnTo>
                    <a:lnTo>
                      <a:pt x="160" y="167"/>
                    </a:lnTo>
                    <a:lnTo>
                      <a:pt x="157" y="175"/>
                    </a:lnTo>
                    <a:lnTo>
                      <a:pt x="153" y="183"/>
                    </a:lnTo>
                    <a:lnTo>
                      <a:pt x="148" y="190"/>
                    </a:lnTo>
                    <a:lnTo>
                      <a:pt x="141" y="197"/>
                    </a:lnTo>
                    <a:lnTo>
                      <a:pt x="134" y="202"/>
                    </a:lnTo>
                    <a:lnTo>
                      <a:pt x="126" y="206"/>
                    </a:lnTo>
                    <a:lnTo>
                      <a:pt x="116" y="209"/>
                    </a:lnTo>
                    <a:lnTo>
                      <a:pt x="107" y="212"/>
                    </a:lnTo>
                    <a:lnTo>
                      <a:pt x="95" y="213"/>
                    </a:lnTo>
                    <a:lnTo>
                      <a:pt x="83" y="213"/>
                    </a:lnTo>
                    <a:lnTo>
                      <a:pt x="73" y="213"/>
                    </a:lnTo>
                    <a:lnTo>
                      <a:pt x="65" y="212"/>
                    </a:lnTo>
                    <a:lnTo>
                      <a:pt x="57" y="211"/>
                    </a:lnTo>
                    <a:lnTo>
                      <a:pt x="49" y="209"/>
                    </a:lnTo>
                    <a:lnTo>
                      <a:pt x="42" y="206"/>
                    </a:lnTo>
                    <a:lnTo>
                      <a:pt x="36" y="203"/>
                    </a:lnTo>
                    <a:lnTo>
                      <a:pt x="29" y="200"/>
                    </a:lnTo>
                    <a:lnTo>
                      <a:pt x="24" y="196"/>
                    </a:lnTo>
                    <a:lnTo>
                      <a:pt x="19" y="191"/>
                    </a:lnTo>
                    <a:lnTo>
                      <a:pt x="15" y="186"/>
                    </a:lnTo>
                    <a:lnTo>
                      <a:pt x="12" y="180"/>
                    </a:lnTo>
                    <a:lnTo>
                      <a:pt x="7" y="174"/>
                    </a:lnTo>
                    <a:lnTo>
                      <a:pt x="5" y="167"/>
                    </a:lnTo>
                    <a:lnTo>
                      <a:pt x="3" y="160"/>
                    </a:lnTo>
                    <a:lnTo>
                      <a:pt x="1" y="151"/>
                    </a:lnTo>
                    <a:lnTo>
                      <a:pt x="0" y="142"/>
                    </a:lnTo>
                    <a:close/>
                    <a:moveTo>
                      <a:pt x="197" y="210"/>
                    </a:moveTo>
                    <a:lnTo>
                      <a:pt x="197" y="4"/>
                    </a:lnTo>
                    <a:lnTo>
                      <a:pt x="235" y="4"/>
                    </a:lnTo>
                    <a:lnTo>
                      <a:pt x="235" y="210"/>
                    </a:lnTo>
                    <a:lnTo>
                      <a:pt x="197" y="210"/>
                    </a:lnTo>
                    <a:close/>
                    <a:moveTo>
                      <a:pt x="265" y="133"/>
                    </a:moveTo>
                    <a:lnTo>
                      <a:pt x="266" y="123"/>
                    </a:lnTo>
                    <a:lnTo>
                      <a:pt x="268" y="114"/>
                    </a:lnTo>
                    <a:lnTo>
                      <a:pt x="270" y="104"/>
                    </a:lnTo>
                    <a:lnTo>
                      <a:pt x="274" y="95"/>
                    </a:lnTo>
                    <a:lnTo>
                      <a:pt x="280" y="87"/>
                    </a:lnTo>
                    <a:lnTo>
                      <a:pt x="286" y="79"/>
                    </a:lnTo>
                    <a:lnTo>
                      <a:pt x="293" y="73"/>
                    </a:lnTo>
                    <a:lnTo>
                      <a:pt x="302" y="67"/>
                    </a:lnTo>
                    <a:lnTo>
                      <a:pt x="310" y="63"/>
                    </a:lnTo>
                    <a:lnTo>
                      <a:pt x="320" y="60"/>
                    </a:lnTo>
                    <a:lnTo>
                      <a:pt x="330" y="58"/>
                    </a:lnTo>
                    <a:lnTo>
                      <a:pt x="340" y="58"/>
                    </a:lnTo>
                    <a:lnTo>
                      <a:pt x="348" y="58"/>
                    </a:lnTo>
                    <a:lnTo>
                      <a:pt x="356" y="59"/>
                    </a:lnTo>
                    <a:lnTo>
                      <a:pt x="363" y="61"/>
                    </a:lnTo>
                    <a:lnTo>
                      <a:pt x="370" y="63"/>
                    </a:lnTo>
                    <a:lnTo>
                      <a:pt x="377" y="66"/>
                    </a:lnTo>
                    <a:lnTo>
                      <a:pt x="383" y="70"/>
                    </a:lnTo>
                    <a:lnTo>
                      <a:pt x="389" y="74"/>
                    </a:lnTo>
                    <a:lnTo>
                      <a:pt x="394" y="80"/>
                    </a:lnTo>
                    <a:lnTo>
                      <a:pt x="399" y="85"/>
                    </a:lnTo>
                    <a:lnTo>
                      <a:pt x="403" y="91"/>
                    </a:lnTo>
                    <a:lnTo>
                      <a:pt x="407" y="97"/>
                    </a:lnTo>
                    <a:lnTo>
                      <a:pt x="410" y="104"/>
                    </a:lnTo>
                    <a:lnTo>
                      <a:pt x="413" y="111"/>
                    </a:lnTo>
                    <a:lnTo>
                      <a:pt x="414" y="119"/>
                    </a:lnTo>
                    <a:lnTo>
                      <a:pt x="415" y="126"/>
                    </a:lnTo>
                    <a:lnTo>
                      <a:pt x="415" y="135"/>
                    </a:lnTo>
                    <a:lnTo>
                      <a:pt x="415" y="143"/>
                    </a:lnTo>
                    <a:lnTo>
                      <a:pt x="414" y="151"/>
                    </a:lnTo>
                    <a:lnTo>
                      <a:pt x="413" y="158"/>
                    </a:lnTo>
                    <a:lnTo>
                      <a:pt x="410" y="166"/>
                    </a:lnTo>
                    <a:lnTo>
                      <a:pt x="406" y="173"/>
                    </a:lnTo>
                    <a:lnTo>
                      <a:pt x="403" y="179"/>
                    </a:lnTo>
                    <a:lnTo>
                      <a:pt x="399" y="185"/>
                    </a:lnTo>
                    <a:lnTo>
                      <a:pt x="394" y="191"/>
                    </a:lnTo>
                    <a:lnTo>
                      <a:pt x="389" y="196"/>
                    </a:lnTo>
                    <a:lnTo>
                      <a:pt x="382" y="201"/>
                    </a:lnTo>
                    <a:lnTo>
                      <a:pt x="376" y="205"/>
                    </a:lnTo>
                    <a:lnTo>
                      <a:pt x="370" y="208"/>
                    </a:lnTo>
                    <a:lnTo>
                      <a:pt x="363" y="210"/>
                    </a:lnTo>
                    <a:lnTo>
                      <a:pt x="356" y="212"/>
                    </a:lnTo>
                    <a:lnTo>
                      <a:pt x="349" y="213"/>
                    </a:lnTo>
                    <a:lnTo>
                      <a:pt x="340" y="213"/>
                    </a:lnTo>
                    <a:lnTo>
                      <a:pt x="331" y="213"/>
                    </a:lnTo>
                    <a:lnTo>
                      <a:pt x="321" y="211"/>
                    </a:lnTo>
                    <a:lnTo>
                      <a:pt x="311" y="208"/>
                    </a:lnTo>
                    <a:lnTo>
                      <a:pt x="303" y="204"/>
                    </a:lnTo>
                    <a:lnTo>
                      <a:pt x="294" y="199"/>
                    </a:lnTo>
                    <a:lnTo>
                      <a:pt x="286" y="193"/>
                    </a:lnTo>
                    <a:lnTo>
                      <a:pt x="280" y="185"/>
                    </a:lnTo>
                    <a:lnTo>
                      <a:pt x="274" y="177"/>
                    </a:lnTo>
                    <a:lnTo>
                      <a:pt x="270" y="168"/>
                    </a:lnTo>
                    <a:lnTo>
                      <a:pt x="268" y="156"/>
                    </a:lnTo>
                    <a:lnTo>
                      <a:pt x="266" y="145"/>
                    </a:lnTo>
                    <a:lnTo>
                      <a:pt x="265" y="133"/>
                    </a:lnTo>
                    <a:close/>
                    <a:moveTo>
                      <a:pt x="305" y="135"/>
                    </a:moveTo>
                    <a:lnTo>
                      <a:pt x="306" y="145"/>
                    </a:lnTo>
                    <a:lnTo>
                      <a:pt x="307" y="154"/>
                    </a:lnTo>
                    <a:lnTo>
                      <a:pt x="310" y="163"/>
                    </a:lnTo>
                    <a:lnTo>
                      <a:pt x="315" y="170"/>
                    </a:lnTo>
                    <a:lnTo>
                      <a:pt x="321" y="175"/>
                    </a:lnTo>
                    <a:lnTo>
                      <a:pt x="327" y="178"/>
                    </a:lnTo>
                    <a:lnTo>
                      <a:pt x="333" y="181"/>
                    </a:lnTo>
                    <a:lnTo>
                      <a:pt x="340" y="181"/>
                    </a:lnTo>
                    <a:lnTo>
                      <a:pt x="348" y="181"/>
                    </a:lnTo>
                    <a:lnTo>
                      <a:pt x="354" y="178"/>
                    </a:lnTo>
                    <a:lnTo>
                      <a:pt x="360" y="175"/>
                    </a:lnTo>
                    <a:lnTo>
                      <a:pt x="366" y="170"/>
                    </a:lnTo>
                    <a:lnTo>
                      <a:pt x="370" y="163"/>
                    </a:lnTo>
                    <a:lnTo>
                      <a:pt x="373" y="154"/>
                    </a:lnTo>
                    <a:lnTo>
                      <a:pt x="375" y="145"/>
                    </a:lnTo>
                    <a:lnTo>
                      <a:pt x="376" y="135"/>
                    </a:lnTo>
                    <a:lnTo>
                      <a:pt x="375" y="124"/>
                    </a:lnTo>
                    <a:lnTo>
                      <a:pt x="373" y="115"/>
                    </a:lnTo>
                    <a:lnTo>
                      <a:pt x="370" y="108"/>
                    </a:lnTo>
                    <a:lnTo>
                      <a:pt x="366" y="101"/>
                    </a:lnTo>
                    <a:lnTo>
                      <a:pt x="360" y="96"/>
                    </a:lnTo>
                    <a:lnTo>
                      <a:pt x="354" y="93"/>
                    </a:lnTo>
                    <a:lnTo>
                      <a:pt x="348" y="90"/>
                    </a:lnTo>
                    <a:lnTo>
                      <a:pt x="340" y="90"/>
                    </a:lnTo>
                    <a:lnTo>
                      <a:pt x="333" y="90"/>
                    </a:lnTo>
                    <a:lnTo>
                      <a:pt x="327" y="93"/>
                    </a:lnTo>
                    <a:lnTo>
                      <a:pt x="321" y="96"/>
                    </a:lnTo>
                    <a:lnTo>
                      <a:pt x="315" y="101"/>
                    </a:lnTo>
                    <a:lnTo>
                      <a:pt x="310" y="108"/>
                    </a:lnTo>
                    <a:lnTo>
                      <a:pt x="307" y="116"/>
                    </a:lnTo>
                    <a:lnTo>
                      <a:pt x="306" y="125"/>
                    </a:lnTo>
                    <a:lnTo>
                      <a:pt x="305" y="135"/>
                    </a:lnTo>
                    <a:close/>
                    <a:moveTo>
                      <a:pt x="444" y="61"/>
                    </a:moveTo>
                    <a:lnTo>
                      <a:pt x="480" y="61"/>
                    </a:lnTo>
                    <a:lnTo>
                      <a:pt x="480" y="83"/>
                    </a:lnTo>
                    <a:lnTo>
                      <a:pt x="484" y="77"/>
                    </a:lnTo>
                    <a:lnTo>
                      <a:pt x="488" y="73"/>
                    </a:lnTo>
                    <a:lnTo>
                      <a:pt x="493" y="68"/>
                    </a:lnTo>
                    <a:lnTo>
                      <a:pt x="499" y="65"/>
                    </a:lnTo>
                    <a:lnTo>
                      <a:pt x="505" y="62"/>
                    </a:lnTo>
                    <a:lnTo>
                      <a:pt x="511" y="59"/>
                    </a:lnTo>
                    <a:lnTo>
                      <a:pt x="519" y="58"/>
                    </a:lnTo>
                    <a:lnTo>
                      <a:pt x="526" y="58"/>
                    </a:lnTo>
                    <a:lnTo>
                      <a:pt x="531" y="58"/>
                    </a:lnTo>
                    <a:lnTo>
                      <a:pt x="537" y="59"/>
                    </a:lnTo>
                    <a:lnTo>
                      <a:pt x="544" y="61"/>
                    </a:lnTo>
                    <a:lnTo>
                      <a:pt x="549" y="63"/>
                    </a:lnTo>
                    <a:lnTo>
                      <a:pt x="554" y="66"/>
                    </a:lnTo>
                    <a:lnTo>
                      <a:pt x="559" y="69"/>
                    </a:lnTo>
                    <a:lnTo>
                      <a:pt x="564" y="73"/>
                    </a:lnTo>
                    <a:lnTo>
                      <a:pt x="568" y="78"/>
                    </a:lnTo>
                    <a:lnTo>
                      <a:pt x="572" y="83"/>
                    </a:lnTo>
                    <a:lnTo>
                      <a:pt x="576" y="89"/>
                    </a:lnTo>
                    <a:lnTo>
                      <a:pt x="579" y="95"/>
                    </a:lnTo>
                    <a:lnTo>
                      <a:pt x="581" y="102"/>
                    </a:lnTo>
                    <a:lnTo>
                      <a:pt x="583" y="109"/>
                    </a:lnTo>
                    <a:lnTo>
                      <a:pt x="584" y="117"/>
                    </a:lnTo>
                    <a:lnTo>
                      <a:pt x="586" y="125"/>
                    </a:lnTo>
                    <a:lnTo>
                      <a:pt x="586" y="134"/>
                    </a:lnTo>
                    <a:lnTo>
                      <a:pt x="586" y="143"/>
                    </a:lnTo>
                    <a:lnTo>
                      <a:pt x="584" y="152"/>
                    </a:lnTo>
                    <a:lnTo>
                      <a:pt x="583" y="161"/>
                    </a:lnTo>
                    <a:lnTo>
                      <a:pt x="581" y="168"/>
                    </a:lnTo>
                    <a:lnTo>
                      <a:pt x="579" y="175"/>
                    </a:lnTo>
                    <a:lnTo>
                      <a:pt x="576" y="181"/>
                    </a:lnTo>
                    <a:lnTo>
                      <a:pt x="572" y="187"/>
                    </a:lnTo>
                    <a:lnTo>
                      <a:pt x="568" y="193"/>
                    </a:lnTo>
                    <a:lnTo>
                      <a:pt x="564" y="197"/>
                    </a:lnTo>
                    <a:lnTo>
                      <a:pt x="558" y="202"/>
                    </a:lnTo>
                    <a:lnTo>
                      <a:pt x="554" y="205"/>
                    </a:lnTo>
                    <a:lnTo>
                      <a:pt x="549" y="208"/>
                    </a:lnTo>
                    <a:lnTo>
                      <a:pt x="543" y="210"/>
                    </a:lnTo>
                    <a:lnTo>
                      <a:pt x="537" y="212"/>
                    </a:lnTo>
                    <a:lnTo>
                      <a:pt x="531" y="213"/>
                    </a:lnTo>
                    <a:lnTo>
                      <a:pt x="525" y="213"/>
                    </a:lnTo>
                    <a:lnTo>
                      <a:pt x="520" y="213"/>
                    </a:lnTo>
                    <a:lnTo>
                      <a:pt x="513" y="212"/>
                    </a:lnTo>
                    <a:lnTo>
                      <a:pt x="508" y="210"/>
                    </a:lnTo>
                    <a:lnTo>
                      <a:pt x="503" y="208"/>
                    </a:lnTo>
                    <a:lnTo>
                      <a:pt x="499" y="205"/>
                    </a:lnTo>
                    <a:lnTo>
                      <a:pt x="493" y="202"/>
                    </a:lnTo>
                    <a:lnTo>
                      <a:pt x="488" y="197"/>
                    </a:lnTo>
                    <a:lnTo>
                      <a:pt x="483" y="192"/>
                    </a:lnTo>
                    <a:lnTo>
                      <a:pt x="483" y="266"/>
                    </a:lnTo>
                    <a:lnTo>
                      <a:pt x="444" y="266"/>
                    </a:lnTo>
                    <a:lnTo>
                      <a:pt x="444" y="61"/>
                    </a:lnTo>
                    <a:close/>
                    <a:moveTo>
                      <a:pt x="482" y="132"/>
                    </a:moveTo>
                    <a:lnTo>
                      <a:pt x="483" y="144"/>
                    </a:lnTo>
                    <a:lnTo>
                      <a:pt x="485" y="154"/>
                    </a:lnTo>
                    <a:lnTo>
                      <a:pt x="488" y="164"/>
                    </a:lnTo>
                    <a:lnTo>
                      <a:pt x="492" y="170"/>
                    </a:lnTo>
                    <a:lnTo>
                      <a:pt x="498" y="175"/>
                    </a:lnTo>
                    <a:lnTo>
                      <a:pt x="503" y="179"/>
                    </a:lnTo>
                    <a:lnTo>
                      <a:pt x="509" y="181"/>
                    </a:lnTo>
                    <a:lnTo>
                      <a:pt x="515" y="182"/>
                    </a:lnTo>
                    <a:lnTo>
                      <a:pt x="522" y="181"/>
                    </a:lnTo>
                    <a:lnTo>
                      <a:pt x="528" y="179"/>
                    </a:lnTo>
                    <a:lnTo>
                      <a:pt x="533" y="176"/>
                    </a:lnTo>
                    <a:lnTo>
                      <a:pt x="538" y="171"/>
                    </a:lnTo>
                    <a:lnTo>
                      <a:pt x="542" y="165"/>
                    </a:lnTo>
                    <a:lnTo>
                      <a:pt x="545" y="156"/>
                    </a:lnTo>
                    <a:lnTo>
                      <a:pt x="547" y="146"/>
                    </a:lnTo>
                    <a:lnTo>
                      <a:pt x="547" y="134"/>
                    </a:lnTo>
                    <a:lnTo>
                      <a:pt x="546" y="124"/>
                    </a:lnTo>
                    <a:lnTo>
                      <a:pt x="545" y="114"/>
                    </a:lnTo>
                    <a:lnTo>
                      <a:pt x="542" y="106"/>
                    </a:lnTo>
                    <a:lnTo>
                      <a:pt x="537" y="100"/>
                    </a:lnTo>
                    <a:lnTo>
                      <a:pt x="533" y="95"/>
                    </a:lnTo>
                    <a:lnTo>
                      <a:pt x="527" y="91"/>
                    </a:lnTo>
                    <a:lnTo>
                      <a:pt x="522" y="89"/>
                    </a:lnTo>
                    <a:lnTo>
                      <a:pt x="515" y="89"/>
                    </a:lnTo>
                    <a:lnTo>
                      <a:pt x="508" y="89"/>
                    </a:lnTo>
                    <a:lnTo>
                      <a:pt x="502" y="91"/>
                    </a:lnTo>
                    <a:lnTo>
                      <a:pt x="497" y="95"/>
                    </a:lnTo>
                    <a:lnTo>
                      <a:pt x="491" y="100"/>
                    </a:lnTo>
                    <a:lnTo>
                      <a:pt x="487" y="106"/>
                    </a:lnTo>
                    <a:lnTo>
                      <a:pt x="485" y="113"/>
                    </a:lnTo>
                    <a:lnTo>
                      <a:pt x="483" y="122"/>
                    </a:lnTo>
                    <a:lnTo>
                      <a:pt x="482" y="132"/>
                    </a:lnTo>
                    <a:close/>
                    <a:moveTo>
                      <a:pt x="701" y="163"/>
                    </a:moveTo>
                    <a:lnTo>
                      <a:pt x="738" y="169"/>
                    </a:lnTo>
                    <a:lnTo>
                      <a:pt x="734" y="179"/>
                    </a:lnTo>
                    <a:lnTo>
                      <a:pt x="729" y="188"/>
                    </a:lnTo>
                    <a:lnTo>
                      <a:pt x="723" y="196"/>
                    </a:lnTo>
                    <a:lnTo>
                      <a:pt x="715" y="202"/>
                    </a:lnTo>
                    <a:lnTo>
                      <a:pt x="707" y="207"/>
                    </a:lnTo>
                    <a:lnTo>
                      <a:pt x="698" y="210"/>
                    </a:lnTo>
                    <a:lnTo>
                      <a:pt x="687" y="212"/>
                    </a:lnTo>
                    <a:lnTo>
                      <a:pt x="676" y="213"/>
                    </a:lnTo>
                    <a:lnTo>
                      <a:pt x="666" y="213"/>
                    </a:lnTo>
                    <a:lnTo>
                      <a:pt x="658" y="212"/>
                    </a:lnTo>
                    <a:lnTo>
                      <a:pt x="649" y="210"/>
                    </a:lnTo>
                    <a:lnTo>
                      <a:pt x="643" y="207"/>
                    </a:lnTo>
                    <a:lnTo>
                      <a:pt x="636" y="203"/>
                    </a:lnTo>
                    <a:lnTo>
                      <a:pt x="630" y="199"/>
                    </a:lnTo>
                    <a:lnTo>
                      <a:pt x="624" y="194"/>
                    </a:lnTo>
                    <a:lnTo>
                      <a:pt x="619" y="188"/>
                    </a:lnTo>
                    <a:lnTo>
                      <a:pt x="616" y="183"/>
                    </a:lnTo>
                    <a:lnTo>
                      <a:pt x="613" y="177"/>
                    </a:lnTo>
                    <a:lnTo>
                      <a:pt x="611" y="171"/>
                    </a:lnTo>
                    <a:lnTo>
                      <a:pt x="609" y="165"/>
                    </a:lnTo>
                    <a:lnTo>
                      <a:pt x="606" y="151"/>
                    </a:lnTo>
                    <a:lnTo>
                      <a:pt x="605" y="136"/>
                    </a:lnTo>
                    <a:lnTo>
                      <a:pt x="605" y="127"/>
                    </a:lnTo>
                    <a:lnTo>
                      <a:pt x="606" y="119"/>
                    </a:lnTo>
                    <a:lnTo>
                      <a:pt x="608" y="111"/>
                    </a:lnTo>
                    <a:lnTo>
                      <a:pt x="610" y="103"/>
                    </a:lnTo>
                    <a:lnTo>
                      <a:pt x="613" y="96"/>
                    </a:lnTo>
                    <a:lnTo>
                      <a:pt x="616" y="90"/>
                    </a:lnTo>
                    <a:lnTo>
                      <a:pt x="620" y="84"/>
                    </a:lnTo>
                    <a:lnTo>
                      <a:pt x="624" y="79"/>
                    </a:lnTo>
                    <a:lnTo>
                      <a:pt x="628" y="74"/>
                    </a:lnTo>
                    <a:lnTo>
                      <a:pt x="634" y="69"/>
                    </a:lnTo>
                    <a:lnTo>
                      <a:pt x="640" y="66"/>
                    </a:lnTo>
                    <a:lnTo>
                      <a:pt x="645" y="63"/>
                    </a:lnTo>
                    <a:lnTo>
                      <a:pt x="652" y="61"/>
                    </a:lnTo>
                    <a:lnTo>
                      <a:pt x="658" y="59"/>
                    </a:lnTo>
                    <a:lnTo>
                      <a:pt x="665" y="58"/>
                    </a:lnTo>
                    <a:lnTo>
                      <a:pt x="671" y="58"/>
                    </a:lnTo>
                    <a:lnTo>
                      <a:pt x="680" y="58"/>
                    </a:lnTo>
                    <a:lnTo>
                      <a:pt x="687" y="59"/>
                    </a:lnTo>
                    <a:lnTo>
                      <a:pt x="694" y="61"/>
                    </a:lnTo>
                    <a:lnTo>
                      <a:pt x="701" y="63"/>
                    </a:lnTo>
                    <a:lnTo>
                      <a:pt x="707" y="66"/>
                    </a:lnTo>
                    <a:lnTo>
                      <a:pt x="712" y="70"/>
                    </a:lnTo>
                    <a:lnTo>
                      <a:pt x="718" y="74"/>
                    </a:lnTo>
                    <a:lnTo>
                      <a:pt x="723" y="80"/>
                    </a:lnTo>
                    <a:lnTo>
                      <a:pt x="727" y="85"/>
                    </a:lnTo>
                    <a:lnTo>
                      <a:pt x="731" y="92"/>
                    </a:lnTo>
                    <a:lnTo>
                      <a:pt x="734" y="99"/>
                    </a:lnTo>
                    <a:lnTo>
                      <a:pt x="736" y="107"/>
                    </a:lnTo>
                    <a:lnTo>
                      <a:pt x="738" y="116"/>
                    </a:lnTo>
                    <a:lnTo>
                      <a:pt x="740" y="125"/>
                    </a:lnTo>
                    <a:lnTo>
                      <a:pt x="741" y="135"/>
                    </a:lnTo>
                    <a:lnTo>
                      <a:pt x="741" y="146"/>
                    </a:lnTo>
                    <a:lnTo>
                      <a:pt x="644" y="146"/>
                    </a:lnTo>
                    <a:lnTo>
                      <a:pt x="645" y="154"/>
                    </a:lnTo>
                    <a:lnTo>
                      <a:pt x="647" y="163"/>
                    </a:lnTo>
                    <a:lnTo>
                      <a:pt x="649" y="169"/>
                    </a:lnTo>
                    <a:lnTo>
                      <a:pt x="654" y="174"/>
                    </a:lnTo>
                    <a:lnTo>
                      <a:pt x="659" y="179"/>
                    </a:lnTo>
                    <a:lnTo>
                      <a:pt x="664" y="182"/>
                    </a:lnTo>
                    <a:lnTo>
                      <a:pt x="669" y="183"/>
                    </a:lnTo>
                    <a:lnTo>
                      <a:pt x="676" y="184"/>
                    </a:lnTo>
                    <a:lnTo>
                      <a:pt x="681" y="184"/>
                    </a:lnTo>
                    <a:lnTo>
                      <a:pt x="684" y="183"/>
                    </a:lnTo>
                    <a:lnTo>
                      <a:pt x="688" y="181"/>
                    </a:lnTo>
                    <a:lnTo>
                      <a:pt x="691" y="179"/>
                    </a:lnTo>
                    <a:lnTo>
                      <a:pt x="694" y="176"/>
                    </a:lnTo>
                    <a:lnTo>
                      <a:pt x="697" y="172"/>
                    </a:lnTo>
                    <a:lnTo>
                      <a:pt x="699" y="168"/>
                    </a:lnTo>
                    <a:lnTo>
                      <a:pt x="701" y="163"/>
                    </a:lnTo>
                    <a:close/>
                    <a:moveTo>
                      <a:pt x="703" y="122"/>
                    </a:moveTo>
                    <a:lnTo>
                      <a:pt x="702" y="114"/>
                    </a:lnTo>
                    <a:lnTo>
                      <a:pt x="701" y="107"/>
                    </a:lnTo>
                    <a:lnTo>
                      <a:pt x="698" y="101"/>
                    </a:lnTo>
                    <a:lnTo>
                      <a:pt x="694" y="96"/>
                    </a:lnTo>
                    <a:lnTo>
                      <a:pt x="689" y="93"/>
                    </a:lnTo>
                    <a:lnTo>
                      <a:pt x="685" y="90"/>
                    </a:lnTo>
                    <a:lnTo>
                      <a:pt x="680" y="88"/>
                    </a:lnTo>
                    <a:lnTo>
                      <a:pt x="675" y="88"/>
                    </a:lnTo>
                    <a:lnTo>
                      <a:pt x="668" y="88"/>
                    </a:lnTo>
                    <a:lnTo>
                      <a:pt x="663" y="90"/>
                    </a:lnTo>
                    <a:lnTo>
                      <a:pt x="658" y="93"/>
                    </a:lnTo>
                    <a:lnTo>
                      <a:pt x="654" y="97"/>
                    </a:lnTo>
                    <a:lnTo>
                      <a:pt x="649" y="102"/>
                    </a:lnTo>
                    <a:lnTo>
                      <a:pt x="647" y="108"/>
                    </a:lnTo>
                    <a:lnTo>
                      <a:pt x="645" y="115"/>
                    </a:lnTo>
                    <a:lnTo>
                      <a:pt x="645" y="122"/>
                    </a:lnTo>
                    <a:lnTo>
                      <a:pt x="703" y="122"/>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46"/>
              <p:cNvSpPr>
                <a:spLocks noChangeArrowheads="1"/>
              </p:cNvSpPr>
              <p:nvPr/>
            </p:nvSpPr>
            <p:spPr bwMode="auto">
              <a:xfrm>
                <a:off x="7637463" y="2646363"/>
                <a:ext cx="106363" cy="3175"/>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7"/>
              <p:cNvSpPr>
                <a:spLocks/>
              </p:cNvSpPr>
              <p:nvPr/>
            </p:nvSpPr>
            <p:spPr bwMode="auto">
              <a:xfrm>
                <a:off x="7729538" y="2641600"/>
                <a:ext cx="14288" cy="12700"/>
              </a:xfrm>
              <a:custGeom>
                <a:avLst/>
                <a:gdLst/>
                <a:ahLst/>
                <a:cxnLst>
                  <a:cxn ang="0">
                    <a:pos x="0" y="0"/>
                  </a:cxn>
                  <a:cxn ang="0">
                    <a:pos x="173" y="66"/>
                  </a:cxn>
                  <a:cxn ang="0">
                    <a:pos x="0" y="133"/>
                  </a:cxn>
                  <a:cxn ang="0">
                    <a:pos x="0" y="0"/>
                  </a:cxn>
                </a:cxnLst>
                <a:rect l="0" t="0" r="r" b="b"/>
                <a:pathLst>
                  <a:path w="173" h="133">
                    <a:moveTo>
                      <a:pt x="0" y="0"/>
                    </a:moveTo>
                    <a:lnTo>
                      <a:pt x="173" y="66"/>
                    </a:lnTo>
                    <a:lnTo>
                      <a:pt x="0" y="133"/>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8"/>
              <p:cNvSpPr>
                <a:spLocks/>
              </p:cNvSpPr>
              <p:nvPr/>
            </p:nvSpPr>
            <p:spPr bwMode="auto">
              <a:xfrm>
                <a:off x="7729538" y="2640013"/>
                <a:ext cx="15875" cy="9525"/>
              </a:xfrm>
              <a:custGeom>
                <a:avLst/>
                <a:gdLst/>
                <a:ahLst/>
                <a:cxnLst>
                  <a:cxn ang="0">
                    <a:pos x="188" y="105"/>
                  </a:cxn>
                  <a:cxn ang="0">
                    <a:pos x="188" y="66"/>
                  </a:cxn>
                  <a:cxn ang="0">
                    <a:pos x="17" y="0"/>
                  </a:cxn>
                  <a:cxn ang="0">
                    <a:pos x="0" y="38"/>
                  </a:cxn>
                  <a:cxn ang="0">
                    <a:pos x="173" y="105"/>
                  </a:cxn>
                  <a:cxn ang="0">
                    <a:pos x="188" y="105"/>
                  </a:cxn>
                  <a:cxn ang="0">
                    <a:pos x="173" y="105"/>
                  </a:cxn>
                  <a:cxn ang="0">
                    <a:pos x="178" y="107"/>
                  </a:cxn>
                  <a:cxn ang="0">
                    <a:pos x="182" y="107"/>
                  </a:cxn>
                  <a:cxn ang="0">
                    <a:pos x="186" y="106"/>
                  </a:cxn>
                  <a:cxn ang="0">
                    <a:pos x="190" y="105"/>
                  </a:cxn>
                  <a:cxn ang="0">
                    <a:pos x="194" y="103"/>
                  </a:cxn>
                  <a:cxn ang="0">
                    <a:pos x="197" y="99"/>
                  </a:cxn>
                  <a:cxn ang="0">
                    <a:pos x="199" y="96"/>
                  </a:cxn>
                  <a:cxn ang="0">
                    <a:pos x="201" y="93"/>
                  </a:cxn>
                  <a:cxn ang="0">
                    <a:pos x="202" y="89"/>
                  </a:cxn>
                  <a:cxn ang="0">
                    <a:pos x="202" y="85"/>
                  </a:cxn>
                  <a:cxn ang="0">
                    <a:pos x="202" y="82"/>
                  </a:cxn>
                  <a:cxn ang="0">
                    <a:pos x="201" y="78"/>
                  </a:cxn>
                  <a:cxn ang="0">
                    <a:pos x="199" y="74"/>
                  </a:cxn>
                  <a:cxn ang="0">
                    <a:pos x="197" y="71"/>
                  </a:cxn>
                  <a:cxn ang="0">
                    <a:pos x="194" y="68"/>
                  </a:cxn>
                  <a:cxn ang="0">
                    <a:pos x="188" y="66"/>
                  </a:cxn>
                  <a:cxn ang="0">
                    <a:pos x="188" y="105"/>
                  </a:cxn>
                </a:cxnLst>
                <a:rect l="0" t="0" r="r" b="b"/>
                <a:pathLst>
                  <a:path w="202" h="107">
                    <a:moveTo>
                      <a:pt x="188" y="105"/>
                    </a:moveTo>
                    <a:lnTo>
                      <a:pt x="188" y="66"/>
                    </a:lnTo>
                    <a:lnTo>
                      <a:pt x="17" y="0"/>
                    </a:lnTo>
                    <a:lnTo>
                      <a:pt x="0" y="38"/>
                    </a:lnTo>
                    <a:lnTo>
                      <a:pt x="173" y="105"/>
                    </a:lnTo>
                    <a:lnTo>
                      <a:pt x="188" y="105"/>
                    </a:lnTo>
                    <a:lnTo>
                      <a:pt x="173" y="105"/>
                    </a:lnTo>
                    <a:lnTo>
                      <a:pt x="178" y="107"/>
                    </a:lnTo>
                    <a:lnTo>
                      <a:pt x="182" y="107"/>
                    </a:lnTo>
                    <a:lnTo>
                      <a:pt x="186" y="106"/>
                    </a:lnTo>
                    <a:lnTo>
                      <a:pt x="190" y="105"/>
                    </a:lnTo>
                    <a:lnTo>
                      <a:pt x="194" y="103"/>
                    </a:lnTo>
                    <a:lnTo>
                      <a:pt x="197" y="99"/>
                    </a:lnTo>
                    <a:lnTo>
                      <a:pt x="199" y="96"/>
                    </a:lnTo>
                    <a:lnTo>
                      <a:pt x="201" y="93"/>
                    </a:lnTo>
                    <a:lnTo>
                      <a:pt x="202" y="89"/>
                    </a:lnTo>
                    <a:lnTo>
                      <a:pt x="202" y="85"/>
                    </a:lnTo>
                    <a:lnTo>
                      <a:pt x="202" y="82"/>
                    </a:lnTo>
                    <a:lnTo>
                      <a:pt x="201" y="78"/>
                    </a:lnTo>
                    <a:lnTo>
                      <a:pt x="199" y="74"/>
                    </a:lnTo>
                    <a:lnTo>
                      <a:pt x="197" y="71"/>
                    </a:lnTo>
                    <a:lnTo>
                      <a:pt x="194" y="68"/>
                    </a:lnTo>
                    <a:lnTo>
                      <a:pt x="188" y="66"/>
                    </a:lnTo>
                    <a:lnTo>
                      <a:pt x="188" y="105"/>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9"/>
              <p:cNvSpPr>
                <a:spLocks/>
              </p:cNvSpPr>
              <p:nvPr/>
            </p:nvSpPr>
            <p:spPr bwMode="auto">
              <a:xfrm>
                <a:off x="7727950" y="2646363"/>
                <a:ext cx="15875" cy="11112"/>
              </a:xfrm>
              <a:custGeom>
                <a:avLst/>
                <a:gdLst/>
                <a:ahLst/>
                <a:cxnLst>
                  <a:cxn ang="0">
                    <a:pos x="1" y="86"/>
                  </a:cxn>
                  <a:cxn ang="0">
                    <a:pos x="31" y="105"/>
                  </a:cxn>
                  <a:cxn ang="0">
                    <a:pos x="202" y="39"/>
                  </a:cxn>
                  <a:cxn ang="0">
                    <a:pos x="187" y="0"/>
                  </a:cxn>
                  <a:cxn ang="0">
                    <a:pos x="14" y="67"/>
                  </a:cxn>
                  <a:cxn ang="0">
                    <a:pos x="1" y="86"/>
                  </a:cxn>
                  <a:cxn ang="0">
                    <a:pos x="14" y="67"/>
                  </a:cxn>
                  <a:cxn ang="0">
                    <a:pos x="10" y="69"/>
                  </a:cxn>
                  <a:cxn ang="0">
                    <a:pos x="6" y="72"/>
                  </a:cxn>
                  <a:cxn ang="0">
                    <a:pos x="3" y="75"/>
                  </a:cxn>
                  <a:cxn ang="0">
                    <a:pos x="2" y="79"/>
                  </a:cxn>
                  <a:cxn ang="0">
                    <a:pos x="1" y="82"/>
                  </a:cxn>
                  <a:cxn ang="0">
                    <a:pos x="0" y="86"/>
                  </a:cxn>
                  <a:cxn ang="0">
                    <a:pos x="1" y="90"/>
                  </a:cxn>
                  <a:cxn ang="0">
                    <a:pos x="2" y="94"/>
                  </a:cxn>
                  <a:cxn ang="0">
                    <a:pos x="4" y="97"/>
                  </a:cxn>
                  <a:cxn ang="0">
                    <a:pos x="6" y="100"/>
                  </a:cxn>
                  <a:cxn ang="0">
                    <a:pos x="10" y="103"/>
                  </a:cxn>
                  <a:cxn ang="0">
                    <a:pos x="13" y="105"/>
                  </a:cxn>
                  <a:cxn ang="0">
                    <a:pos x="17" y="106"/>
                  </a:cxn>
                  <a:cxn ang="0">
                    <a:pos x="21" y="107"/>
                  </a:cxn>
                  <a:cxn ang="0">
                    <a:pos x="25" y="106"/>
                  </a:cxn>
                  <a:cxn ang="0">
                    <a:pos x="31" y="105"/>
                  </a:cxn>
                  <a:cxn ang="0">
                    <a:pos x="1" y="86"/>
                  </a:cxn>
                </a:cxnLst>
                <a:rect l="0" t="0" r="r" b="b"/>
                <a:pathLst>
                  <a:path w="202" h="107">
                    <a:moveTo>
                      <a:pt x="1" y="86"/>
                    </a:moveTo>
                    <a:lnTo>
                      <a:pt x="31" y="105"/>
                    </a:lnTo>
                    <a:lnTo>
                      <a:pt x="202" y="39"/>
                    </a:lnTo>
                    <a:lnTo>
                      <a:pt x="187" y="0"/>
                    </a:lnTo>
                    <a:lnTo>
                      <a:pt x="14" y="67"/>
                    </a:lnTo>
                    <a:lnTo>
                      <a:pt x="1" y="86"/>
                    </a:lnTo>
                    <a:lnTo>
                      <a:pt x="14" y="67"/>
                    </a:lnTo>
                    <a:lnTo>
                      <a:pt x="10" y="69"/>
                    </a:lnTo>
                    <a:lnTo>
                      <a:pt x="6" y="72"/>
                    </a:lnTo>
                    <a:lnTo>
                      <a:pt x="3" y="75"/>
                    </a:lnTo>
                    <a:lnTo>
                      <a:pt x="2" y="79"/>
                    </a:lnTo>
                    <a:lnTo>
                      <a:pt x="1" y="82"/>
                    </a:lnTo>
                    <a:lnTo>
                      <a:pt x="0" y="86"/>
                    </a:lnTo>
                    <a:lnTo>
                      <a:pt x="1" y="90"/>
                    </a:lnTo>
                    <a:lnTo>
                      <a:pt x="2" y="94"/>
                    </a:lnTo>
                    <a:lnTo>
                      <a:pt x="4" y="97"/>
                    </a:lnTo>
                    <a:lnTo>
                      <a:pt x="6" y="100"/>
                    </a:lnTo>
                    <a:lnTo>
                      <a:pt x="10" y="103"/>
                    </a:lnTo>
                    <a:lnTo>
                      <a:pt x="13" y="105"/>
                    </a:lnTo>
                    <a:lnTo>
                      <a:pt x="17" y="106"/>
                    </a:lnTo>
                    <a:lnTo>
                      <a:pt x="21" y="107"/>
                    </a:lnTo>
                    <a:lnTo>
                      <a:pt x="25" y="106"/>
                    </a:lnTo>
                    <a:lnTo>
                      <a:pt x="31" y="105"/>
                    </a:lnTo>
                    <a:lnTo>
                      <a:pt x="1" y="86"/>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0"/>
              <p:cNvSpPr>
                <a:spLocks/>
              </p:cNvSpPr>
              <p:nvPr/>
            </p:nvSpPr>
            <p:spPr bwMode="auto">
              <a:xfrm>
                <a:off x="7727950" y="2640013"/>
                <a:ext cx="3175" cy="14287"/>
              </a:xfrm>
              <a:custGeom>
                <a:avLst/>
                <a:gdLst/>
                <a:ahLst/>
                <a:cxnLst>
                  <a:cxn ang="0">
                    <a:pos x="30" y="1"/>
                  </a:cxn>
                  <a:cxn ang="0">
                    <a:pos x="0" y="20"/>
                  </a:cxn>
                  <a:cxn ang="0">
                    <a:pos x="0" y="153"/>
                  </a:cxn>
                  <a:cxn ang="0">
                    <a:pos x="43" y="153"/>
                  </a:cxn>
                  <a:cxn ang="0">
                    <a:pos x="43" y="20"/>
                  </a:cxn>
                  <a:cxn ang="0">
                    <a:pos x="30" y="1"/>
                  </a:cxn>
                  <a:cxn ang="0">
                    <a:pos x="43" y="20"/>
                  </a:cxn>
                  <a:cxn ang="0">
                    <a:pos x="42" y="16"/>
                  </a:cxn>
                  <a:cxn ang="0">
                    <a:pos x="41" y="11"/>
                  </a:cxn>
                  <a:cxn ang="0">
                    <a:pos x="39" y="8"/>
                  </a:cxn>
                  <a:cxn ang="0">
                    <a:pos x="36" y="5"/>
                  </a:cxn>
                  <a:cxn ang="0">
                    <a:pos x="33" y="3"/>
                  </a:cxn>
                  <a:cxn ang="0">
                    <a:pos x="30" y="1"/>
                  </a:cxn>
                  <a:cxn ang="0">
                    <a:pos x="25" y="0"/>
                  </a:cxn>
                  <a:cxn ang="0">
                    <a:pos x="21" y="0"/>
                  </a:cxn>
                  <a:cxn ang="0">
                    <a:pos x="17" y="0"/>
                  </a:cxn>
                  <a:cxn ang="0">
                    <a:pos x="14" y="1"/>
                  </a:cxn>
                  <a:cxn ang="0">
                    <a:pos x="10" y="3"/>
                  </a:cxn>
                  <a:cxn ang="0">
                    <a:pos x="6" y="5"/>
                  </a:cxn>
                  <a:cxn ang="0">
                    <a:pos x="3" y="8"/>
                  </a:cxn>
                  <a:cxn ang="0">
                    <a:pos x="1" y="11"/>
                  </a:cxn>
                  <a:cxn ang="0">
                    <a:pos x="0" y="16"/>
                  </a:cxn>
                  <a:cxn ang="0">
                    <a:pos x="0" y="20"/>
                  </a:cxn>
                  <a:cxn ang="0">
                    <a:pos x="30" y="1"/>
                  </a:cxn>
                </a:cxnLst>
                <a:rect l="0" t="0" r="r" b="b"/>
                <a:pathLst>
                  <a:path w="43" h="153">
                    <a:moveTo>
                      <a:pt x="30" y="1"/>
                    </a:moveTo>
                    <a:lnTo>
                      <a:pt x="0" y="20"/>
                    </a:lnTo>
                    <a:lnTo>
                      <a:pt x="0" y="153"/>
                    </a:lnTo>
                    <a:lnTo>
                      <a:pt x="43" y="153"/>
                    </a:lnTo>
                    <a:lnTo>
                      <a:pt x="43" y="20"/>
                    </a:lnTo>
                    <a:lnTo>
                      <a:pt x="30" y="1"/>
                    </a:lnTo>
                    <a:lnTo>
                      <a:pt x="43" y="20"/>
                    </a:lnTo>
                    <a:lnTo>
                      <a:pt x="42" y="16"/>
                    </a:lnTo>
                    <a:lnTo>
                      <a:pt x="41" y="11"/>
                    </a:lnTo>
                    <a:lnTo>
                      <a:pt x="39" y="8"/>
                    </a:lnTo>
                    <a:lnTo>
                      <a:pt x="36" y="5"/>
                    </a:lnTo>
                    <a:lnTo>
                      <a:pt x="33" y="3"/>
                    </a:lnTo>
                    <a:lnTo>
                      <a:pt x="30" y="1"/>
                    </a:lnTo>
                    <a:lnTo>
                      <a:pt x="25" y="0"/>
                    </a:lnTo>
                    <a:lnTo>
                      <a:pt x="21" y="0"/>
                    </a:lnTo>
                    <a:lnTo>
                      <a:pt x="17" y="0"/>
                    </a:lnTo>
                    <a:lnTo>
                      <a:pt x="14" y="1"/>
                    </a:lnTo>
                    <a:lnTo>
                      <a:pt x="10" y="3"/>
                    </a:lnTo>
                    <a:lnTo>
                      <a:pt x="6" y="5"/>
                    </a:lnTo>
                    <a:lnTo>
                      <a:pt x="3" y="8"/>
                    </a:lnTo>
                    <a:lnTo>
                      <a:pt x="1" y="11"/>
                    </a:lnTo>
                    <a:lnTo>
                      <a:pt x="0" y="16"/>
                    </a:lnTo>
                    <a:lnTo>
                      <a:pt x="0" y="20"/>
                    </a:lnTo>
                    <a:lnTo>
                      <a:pt x="30" y="1"/>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51"/>
              <p:cNvSpPr>
                <a:spLocks noChangeArrowheads="1"/>
              </p:cNvSpPr>
              <p:nvPr/>
            </p:nvSpPr>
            <p:spPr bwMode="auto">
              <a:xfrm>
                <a:off x="8237538" y="2762250"/>
                <a:ext cx="106363" cy="4762"/>
              </a:xfrm>
              <a:prstGeom prst="rect">
                <a:avLst/>
              </a:prstGeom>
              <a:solidFill>
                <a:srgbClr val="13151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2"/>
              <p:cNvSpPr>
                <a:spLocks/>
              </p:cNvSpPr>
              <p:nvPr/>
            </p:nvSpPr>
            <p:spPr bwMode="auto">
              <a:xfrm>
                <a:off x="8329613" y="2757488"/>
                <a:ext cx="14288" cy="12700"/>
              </a:xfrm>
              <a:custGeom>
                <a:avLst/>
                <a:gdLst/>
                <a:ahLst/>
                <a:cxnLst>
                  <a:cxn ang="0">
                    <a:pos x="0" y="0"/>
                  </a:cxn>
                  <a:cxn ang="0">
                    <a:pos x="172" y="67"/>
                  </a:cxn>
                  <a:cxn ang="0">
                    <a:pos x="0" y="132"/>
                  </a:cxn>
                  <a:cxn ang="0">
                    <a:pos x="0" y="0"/>
                  </a:cxn>
                </a:cxnLst>
                <a:rect l="0" t="0" r="r" b="b"/>
                <a:pathLst>
                  <a:path w="172" h="132">
                    <a:moveTo>
                      <a:pt x="0" y="0"/>
                    </a:moveTo>
                    <a:lnTo>
                      <a:pt x="172" y="67"/>
                    </a:lnTo>
                    <a:lnTo>
                      <a:pt x="0" y="132"/>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3"/>
              <p:cNvSpPr>
                <a:spLocks/>
              </p:cNvSpPr>
              <p:nvPr/>
            </p:nvSpPr>
            <p:spPr bwMode="auto">
              <a:xfrm>
                <a:off x="8328025" y="2755900"/>
                <a:ext cx="17463" cy="11112"/>
              </a:xfrm>
              <a:custGeom>
                <a:avLst/>
                <a:gdLst/>
                <a:ahLst/>
                <a:cxnLst>
                  <a:cxn ang="0">
                    <a:pos x="189" y="105"/>
                  </a:cxn>
                  <a:cxn ang="0">
                    <a:pos x="189" y="66"/>
                  </a:cxn>
                  <a:cxn ang="0">
                    <a:pos x="16" y="0"/>
                  </a:cxn>
                  <a:cxn ang="0">
                    <a:pos x="0" y="38"/>
                  </a:cxn>
                  <a:cxn ang="0">
                    <a:pos x="172" y="105"/>
                  </a:cxn>
                  <a:cxn ang="0">
                    <a:pos x="189" y="105"/>
                  </a:cxn>
                  <a:cxn ang="0">
                    <a:pos x="172" y="105"/>
                  </a:cxn>
                  <a:cxn ang="0">
                    <a:pos x="177" y="106"/>
                  </a:cxn>
                  <a:cxn ang="0">
                    <a:pos x="181" y="106"/>
                  </a:cxn>
                  <a:cxn ang="0">
                    <a:pos x="186" y="106"/>
                  </a:cxn>
                  <a:cxn ang="0">
                    <a:pos x="190" y="105"/>
                  </a:cxn>
                  <a:cxn ang="0">
                    <a:pos x="193" y="102"/>
                  </a:cxn>
                  <a:cxn ang="0">
                    <a:pos x="196" y="100"/>
                  </a:cxn>
                  <a:cxn ang="0">
                    <a:pos x="198" y="97"/>
                  </a:cxn>
                  <a:cxn ang="0">
                    <a:pos x="200" y="93"/>
                  </a:cxn>
                  <a:cxn ang="0">
                    <a:pos x="201" y="90"/>
                  </a:cxn>
                  <a:cxn ang="0">
                    <a:pos x="202" y="86"/>
                  </a:cxn>
                  <a:cxn ang="0">
                    <a:pos x="201" y="81"/>
                  </a:cxn>
                  <a:cxn ang="0">
                    <a:pos x="200" y="77"/>
                  </a:cxn>
                  <a:cxn ang="0">
                    <a:pos x="199" y="74"/>
                  </a:cxn>
                  <a:cxn ang="0">
                    <a:pos x="196" y="71"/>
                  </a:cxn>
                  <a:cxn ang="0">
                    <a:pos x="193" y="68"/>
                  </a:cxn>
                  <a:cxn ang="0">
                    <a:pos x="189" y="66"/>
                  </a:cxn>
                  <a:cxn ang="0">
                    <a:pos x="189" y="105"/>
                  </a:cxn>
                </a:cxnLst>
                <a:rect l="0" t="0" r="r" b="b"/>
                <a:pathLst>
                  <a:path w="202" h="106">
                    <a:moveTo>
                      <a:pt x="189" y="105"/>
                    </a:moveTo>
                    <a:lnTo>
                      <a:pt x="189" y="66"/>
                    </a:lnTo>
                    <a:lnTo>
                      <a:pt x="16" y="0"/>
                    </a:lnTo>
                    <a:lnTo>
                      <a:pt x="0" y="38"/>
                    </a:lnTo>
                    <a:lnTo>
                      <a:pt x="172" y="105"/>
                    </a:lnTo>
                    <a:lnTo>
                      <a:pt x="189" y="105"/>
                    </a:lnTo>
                    <a:lnTo>
                      <a:pt x="172" y="105"/>
                    </a:lnTo>
                    <a:lnTo>
                      <a:pt x="177" y="106"/>
                    </a:lnTo>
                    <a:lnTo>
                      <a:pt x="181" y="106"/>
                    </a:lnTo>
                    <a:lnTo>
                      <a:pt x="186" y="106"/>
                    </a:lnTo>
                    <a:lnTo>
                      <a:pt x="190" y="105"/>
                    </a:lnTo>
                    <a:lnTo>
                      <a:pt x="193" y="102"/>
                    </a:lnTo>
                    <a:lnTo>
                      <a:pt x="196" y="100"/>
                    </a:lnTo>
                    <a:lnTo>
                      <a:pt x="198" y="97"/>
                    </a:lnTo>
                    <a:lnTo>
                      <a:pt x="200" y="93"/>
                    </a:lnTo>
                    <a:lnTo>
                      <a:pt x="201" y="90"/>
                    </a:lnTo>
                    <a:lnTo>
                      <a:pt x="202" y="86"/>
                    </a:lnTo>
                    <a:lnTo>
                      <a:pt x="201" y="81"/>
                    </a:lnTo>
                    <a:lnTo>
                      <a:pt x="200" y="77"/>
                    </a:lnTo>
                    <a:lnTo>
                      <a:pt x="199" y="74"/>
                    </a:lnTo>
                    <a:lnTo>
                      <a:pt x="196" y="71"/>
                    </a:lnTo>
                    <a:lnTo>
                      <a:pt x="193" y="68"/>
                    </a:lnTo>
                    <a:lnTo>
                      <a:pt x="189" y="66"/>
                    </a:lnTo>
                    <a:lnTo>
                      <a:pt x="189" y="105"/>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4"/>
              <p:cNvSpPr>
                <a:spLocks/>
              </p:cNvSpPr>
              <p:nvPr/>
            </p:nvSpPr>
            <p:spPr bwMode="auto">
              <a:xfrm>
                <a:off x="8326438" y="2762250"/>
                <a:ext cx="17463" cy="11112"/>
              </a:xfrm>
              <a:custGeom>
                <a:avLst/>
                <a:gdLst/>
                <a:ahLst/>
                <a:cxnLst>
                  <a:cxn ang="0">
                    <a:pos x="0" y="85"/>
                  </a:cxn>
                  <a:cxn ang="0">
                    <a:pos x="29" y="104"/>
                  </a:cxn>
                  <a:cxn ang="0">
                    <a:pos x="202" y="39"/>
                  </a:cxn>
                  <a:cxn ang="0">
                    <a:pos x="185" y="0"/>
                  </a:cxn>
                  <a:cxn ang="0">
                    <a:pos x="13" y="66"/>
                  </a:cxn>
                  <a:cxn ang="0">
                    <a:pos x="0" y="85"/>
                  </a:cxn>
                  <a:cxn ang="0">
                    <a:pos x="13" y="66"/>
                  </a:cxn>
                  <a:cxn ang="0">
                    <a:pos x="8" y="69"/>
                  </a:cxn>
                  <a:cxn ang="0">
                    <a:pos x="5" y="71"/>
                  </a:cxn>
                  <a:cxn ang="0">
                    <a:pos x="3" y="75"/>
                  </a:cxn>
                  <a:cxn ang="0">
                    <a:pos x="1" y="78"/>
                  </a:cxn>
                  <a:cxn ang="0">
                    <a:pos x="0" y="82"/>
                  </a:cxn>
                  <a:cxn ang="0">
                    <a:pos x="0" y="86"/>
                  </a:cxn>
                  <a:cxn ang="0">
                    <a:pos x="0" y="89"/>
                  </a:cxn>
                  <a:cxn ang="0">
                    <a:pos x="1" y="93"/>
                  </a:cxn>
                  <a:cxn ang="0">
                    <a:pos x="3" y="97"/>
                  </a:cxn>
                  <a:cxn ang="0">
                    <a:pos x="5" y="100"/>
                  </a:cxn>
                  <a:cxn ang="0">
                    <a:pos x="8" y="102"/>
                  </a:cxn>
                  <a:cxn ang="0">
                    <a:pos x="11" y="104"/>
                  </a:cxn>
                  <a:cxn ang="0">
                    <a:pos x="15" y="106"/>
                  </a:cxn>
                  <a:cxn ang="0">
                    <a:pos x="20" y="106"/>
                  </a:cxn>
                  <a:cxn ang="0">
                    <a:pos x="24" y="106"/>
                  </a:cxn>
                  <a:cxn ang="0">
                    <a:pos x="29" y="104"/>
                  </a:cxn>
                  <a:cxn ang="0">
                    <a:pos x="0" y="85"/>
                  </a:cxn>
                </a:cxnLst>
                <a:rect l="0" t="0" r="r" b="b"/>
                <a:pathLst>
                  <a:path w="202" h="106">
                    <a:moveTo>
                      <a:pt x="0" y="85"/>
                    </a:moveTo>
                    <a:lnTo>
                      <a:pt x="29" y="104"/>
                    </a:lnTo>
                    <a:lnTo>
                      <a:pt x="202" y="39"/>
                    </a:lnTo>
                    <a:lnTo>
                      <a:pt x="185" y="0"/>
                    </a:lnTo>
                    <a:lnTo>
                      <a:pt x="13" y="66"/>
                    </a:lnTo>
                    <a:lnTo>
                      <a:pt x="0" y="85"/>
                    </a:lnTo>
                    <a:lnTo>
                      <a:pt x="13" y="66"/>
                    </a:lnTo>
                    <a:lnTo>
                      <a:pt x="8" y="69"/>
                    </a:lnTo>
                    <a:lnTo>
                      <a:pt x="5" y="71"/>
                    </a:lnTo>
                    <a:lnTo>
                      <a:pt x="3" y="75"/>
                    </a:lnTo>
                    <a:lnTo>
                      <a:pt x="1" y="78"/>
                    </a:lnTo>
                    <a:lnTo>
                      <a:pt x="0" y="82"/>
                    </a:lnTo>
                    <a:lnTo>
                      <a:pt x="0" y="86"/>
                    </a:lnTo>
                    <a:lnTo>
                      <a:pt x="0" y="89"/>
                    </a:lnTo>
                    <a:lnTo>
                      <a:pt x="1" y="93"/>
                    </a:lnTo>
                    <a:lnTo>
                      <a:pt x="3" y="97"/>
                    </a:lnTo>
                    <a:lnTo>
                      <a:pt x="5" y="100"/>
                    </a:lnTo>
                    <a:lnTo>
                      <a:pt x="8" y="102"/>
                    </a:lnTo>
                    <a:lnTo>
                      <a:pt x="11" y="104"/>
                    </a:lnTo>
                    <a:lnTo>
                      <a:pt x="15" y="106"/>
                    </a:lnTo>
                    <a:lnTo>
                      <a:pt x="20" y="106"/>
                    </a:lnTo>
                    <a:lnTo>
                      <a:pt x="24" y="106"/>
                    </a:lnTo>
                    <a:lnTo>
                      <a:pt x="29" y="104"/>
                    </a:lnTo>
                    <a:lnTo>
                      <a:pt x="0" y="85"/>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5"/>
              <p:cNvSpPr>
                <a:spLocks/>
              </p:cNvSpPr>
              <p:nvPr/>
            </p:nvSpPr>
            <p:spPr bwMode="auto">
              <a:xfrm>
                <a:off x="8326438" y="2755900"/>
                <a:ext cx="4763" cy="14287"/>
              </a:xfrm>
              <a:custGeom>
                <a:avLst/>
                <a:gdLst/>
                <a:ahLst/>
                <a:cxnLst>
                  <a:cxn ang="0">
                    <a:pos x="29" y="2"/>
                  </a:cxn>
                  <a:cxn ang="0">
                    <a:pos x="0" y="21"/>
                  </a:cxn>
                  <a:cxn ang="0">
                    <a:pos x="0" y="153"/>
                  </a:cxn>
                  <a:cxn ang="0">
                    <a:pos x="43" y="153"/>
                  </a:cxn>
                  <a:cxn ang="0">
                    <a:pos x="43" y="21"/>
                  </a:cxn>
                  <a:cxn ang="0">
                    <a:pos x="29" y="2"/>
                  </a:cxn>
                  <a:cxn ang="0">
                    <a:pos x="43" y="21"/>
                  </a:cxn>
                  <a:cxn ang="0">
                    <a:pos x="43" y="16"/>
                  </a:cxn>
                  <a:cxn ang="0">
                    <a:pos x="40" y="12"/>
                  </a:cxn>
                  <a:cxn ang="0">
                    <a:pos x="38" y="8"/>
                  </a:cxn>
                  <a:cxn ang="0">
                    <a:pos x="36" y="6"/>
                  </a:cxn>
                  <a:cxn ang="0">
                    <a:pos x="32" y="3"/>
                  </a:cxn>
                  <a:cxn ang="0">
                    <a:pos x="29" y="2"/>
                  </a:cxn>
                  <a:cxn ang="0">
                    <a:pos x="25" y="1"/>
                  </a:cxn>
                  <a:cxn ang="0">
                    <a:pos x="21" y="0"/>
                  </a:cxn>
                  <a:cxn ang="0">
                    <a:pos x="17" y="1"/>
                  </a:cxn>
                  <a:cxn ang="0">
                    <a:pos x="13" y="2"/>
                  </a:cxn>
                  <a:cxn ang="0">
                    <a:pos x="9" y="3"/>
                  </a:cxn>
                  <a:cxn ang="0">
                    <a:pos x="6" y="6"/>
                  </a:cxn>
                  <a:cxn ang="0">
                    <a:pos x="4" y="8"/>
                  </a:cxn>
                  <a:cxn ang="0">
                    <a:pos x="2" y="12"/>
                  </a:cxn>
                  <a:cxn ang="0">
                    <a:pos x="0" y="16"/>
                  </a:cxn>
                  <a:cxn ang="0">
                    <a:pos x="0" y="21"/>
                  </a:cxn>
                  <a:cxn ang="0">
                    <a:pos x="29" y="2"/>
                  </a:cxn>
                </a:cxnLst>
                <a:rect l="0" t="0" r="r" b="b"/>
                <a:pathLst>
                  <a:path w="43" h="153">
                    <a:moveTo>
                      <a:pt x="29" y="2"/>
                    </a:moveTo>
                    <a:lnTo>
                      <a:pt x="0" y="21"/>
                    </a:lnTo>
                    <a:lnTo>
                      <a:pt x="0" y="153"/>
                    </a:lnTo>
                    <a:lnTo>
                      <a:pt x="43" y="153"/>
                    </a:lnTo>
                    <a:lnTo>
                      <a:pt x="43" y="21"/>
                    </a:lnTo>
                    <a:lnTo>
                      <a:pt x="29" y="2"/>
                    </a:lnTo>
                    <a:lnTo>
                      <a:pt x="43" y="21"/>
                    </a:lnTo>
                    <a:lnTo>
                      <a:pt x="43" y="16"/>
                    </a:lnTo>
                    <a:lnTo>
                      <a:pt x="40" y="12"/>
                    </a:lnTo>
                    <a:lnTo>
                      <a:pt x="38" y="8"/>
                    </a:lnTo>
                    <a:lnTo>
                      <a:pt x="36" y="6"/>
                    </a:lnTo>
                    <a:lnTo>
                      <a:pt x="32" y="3"/>
                    </a:lnTo>
                    <a:lnTo>
                      <a:pt x="29" y="2"/>
                    </a:lnTo>
                    <a:lnTo>
                      <a:pt x="25" y="1"/>
                    </a:lnTo>
                    <a:lnTo>
                      <a:pt x="21" y="0"/>
                    </a:lnTo>
                    <a:lnTo>
                      <a:pt x="17" y="1"/>
                    </a:lnTo>
                    <a:lnTo>
                      <a:pt x="13" y="2"/>
                    </a:lnTo>
                    <a:lnTo>
                      <a:pt x="9" y="3"/>
                    </a:lnTo>
                    <a:lnTo>
                      <a:pt x="6" y="6"/>
                    </a:lnTo>
                    <a:lnTo>
                      <a:pt x="4" y="8"/>
                    </a:lnTo>
                    <a:lnTo>
                      <a:pt x="2" y="12"/>
                    </a:lnTo>
                    <a:lnTo>
                      <a:pt x="0" y="16"/>
                    </a:lnTo>
                    <a:lnTo>
                      <a:pt x="0" y="21"/>
                    </a:lnTo>
                    <a:lnTo>
                      <a:pt x="29" y="2"/>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6"/>
              <p:cNvSpPr>
                <a:spLocks/>
              </p:cNvSpPr>
              <p:nvPr/>
            </p:nvSpPr>
            <p:spPr bwMode="auto">
              <a:xfrm>
                <a:off x="7334250" y="2681288"/>
                <a:ext cx="122238" cy="52387"/>
              </a:xfrm>
              <a:custGeom>
                <a:avLst/>
                <a:gdLst/>
                <a:ahLst/>
                <a:cxnLst>
                  <a:cxn ang="0">
                    <a:pos x="1444" y="0"/>
                  </a:cxn>
                  <a:cxn ang="0">
                    <a:pos x="0" y="487"/>
                  </a:cxn>
                  <a:cxn ang="0">
                    <a:pos x="15" y="526"/>
                  </a:cxn>
                  <a:cxn ang="0">
                    <a:pos x="1458" y="40"/>
                  </a:cxn>
                  <a:cxn ang="0">
                    <a:pos x="1444" y="0"/>
                  </a:cxn>
                </a:cxnLst>
                <a:rect l="0" t="0" r="r" b="b"/>
                <a:pathLst>
                  <a:path w="1458" h="526">
                    <a:moveTo>
                      <a:pt x="1444" y="0"/>
                    </a:moveTo>
                    <a:lnTo>
                      <a:pt x="0" y="487"/>
                    </a:lnTo>
                    <a:lnTo>
                      <a:pt x="15" y="526"/>
                    </a:lnTo>
                    <a:lnTo>
                      <a:pt x="1458" y="40"/>
                    </a:lnTo>
                    <a:lnTo>
                      <a:pt x="1444"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7"/>
              <p:cNvSpPr>
                <a:spLocks/>
              </p:cNvSpPr>
              <p:nvPr/>
            </p:nvSpPr>
            <p:spPr bwMode="auto">
              <a:xfrm>
                <a:off x="7439025" y="2682875"/>
                <a:ext cx="17463" cy="11112"/>
              </a:xfrm>
              <a:custGeom>
                <a:avLst/>
                <a:gdLst/>
                <a:ahLst/>
                <a:cxnLst>
                  <a:cxn ang="0">
                    <a:pos x="0" y="0"/>
                  </a:cxn>
                  <a:cxn ang="0">
                    <a:pos x="194" y="0"/>
                  </a:cxn>
                  <a:cxn ang="0">
                    <a:pos x="43" y="110"/>
                  </a:cxn>
                  <a:cxn ang="0">
                    <a:pos x="0" y="0"/>
                  </a:cxn>
                </a:cxnLst>
                <a:rect l="0" t="0" r="r" b="b"/>
                <a:pathLst>
                  <a:path w="194" h="110">
                    <a:moveTo>
                      <a:pt x="0" y="0"/>
                    </a:moveTo>
                    <a:lnTo>
                      <a:pt x="194" y="0"/>
                    </a:lnTo>
                    <a:lnTo>
                      <a:pt x="43" y="110"/>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58"/>
              <p:cNvSpPr>
                <a:spLocks/>
              </p:cNvSpPr>
              <p:nvPr/>
            </p:nvSpPr>
            <p:spPr bwMode="auto">
              <a:xfrm>
                <a:off x="7439025" y="2681288"/>
                <a:ext cx="19050" cy="3175"/>
              </a:xfrm>
              <a:custGeom>
                <a:avLst/>
                <a:gdLst/>
                <a:ahLst/>
                <a:cxnLst>
                  <a:cxn ang="0">
                    <a:pos x="208" y="38"/>
                  </a:cxn>
                  <a:cxn ang="0">
                    <a:pos x="194" y="0"/>
                  </a:cxn>
                  <a:cxn ang="0">
                    <a:pos x="0" y="0"/>
                  </a:cxn>
                  <a:cxn ang="0">
                    <a:pos x="0" y="42"/>
                  </a:cxn>
                  <a:cxn ang="0">
                    <a:pos x="194" y="42"/>
                  </a:cxn>
                  <a:cxn ang="0">
                    <a:pos x="208" y="38"/>
                  </a:cxn>
                  <a:cxn ang="0">
                    <a:pos x="194" y="42"/>
                  </a:cxn>
                  <a:cxn ang="0">
                    <a:pos x="199" y="42"/>
                  </a:cxn>
                  <a:cxn ang="0">
                    <a:pos x="203" y="41"/>
                  </a:cxn>
                  <a:cxn ang="0">
                    <a:pos x="208" y="39"/>
                  </a:cxn>
                  <a:cxn ang="0">
                    <a:pos x="211" y="36"/>
                  </a:cxn>
                  <a:cxn ang="0">
                    <a:pos x="213" y="33"/>
                  </a:cxn>
                  <a:cxn ang="0">
                    <a:pos x="214" y="28"/>
                  </a:cxn>
                  <a:cxn ang="0">
                    <a:pos x="215" y="25"/>
                  </a:cxn>
                  <a:cxn ang="0">
                    <a:pos x="216" y="21"/>
                  </a:cxn>
                  <a:cxn ang="0">
                    <a:pos x="215" y="17"/>
                  </a:cxn>
                  <a:cxn ang="0">
                    <a:pos x="214" y="13"/>
                  </a:cxn>
                  <a:cxn ang="0">
                    <a:pos x="213" y="10"/>
                  </a:cxn>
                  <a:cxn ang="0">
                    <a:pos x="211" y="7"/>
                  </a:cxn>
                  <a:cxn ang="0">
                    <a:pos x="208" y="4"/>
                  </a:cxn>
                  <a:cxn ang="0">
                    <a:pos x="203" y="2"/>
                  </a:cxn>
                  <a:cxn ang="0">
                    <a:pos x="199" y="1"/>
                  </a:cxn>
                  <a:cxn ang="0">
                    <a:pos x="194" y="0"/>
                  </a:cxn>
                  <a:cxn ang="0">
                    <a:pos x="208" y="38"/>
                  </a:cxn>
                </a:cxnLst>
                <a:rect l="0" t="0" r="r" b="b"/>
                <a:pathLst>
                  <a:path w="216" h="42">
                    <a:moveTo>
                      <a:pt x="208" y="38"/>
                    </a:moveTo>
                    <a:lnTo>
                      <a:pt x="194" y="0"/>
                    </a:lnTo>
                    <a:lnTo>
                      <a:pt x="0" y="0"/>
                    </a:lnTo>
                    <a:lnTo>
                      <a:pt x="0" y="42"/>
                    </a:lnTo>
                    <a:lnTo>
                      <a:pt x="194" y="42"/>
                    </a:lnTo>
                    <a:lnTo>
                      <a:pt x="208" y="38"/>
                    </a:lnTo>
                    <a:lnTo>
                      <a:pt x="194" y="42"/>
                    </a:lnTo>
                    <a:lnTo>
                      <a:pt x="199" y="42"/>
                    </a:lnTo>
                    <a:lnTo>
                      <a:pt x="203" y="41"/>
                    </a:lnTo>
                    <a:lnTo>
                      <a:pt x="208" y="39"/>
                    </a:lnTo>
                    <a:lnTo>
                      <a:pt x="211" y="36"/>
                    </a:lnTo>
                    <a:lnTo>
                      <a:pt x="213" y="33"/>
                    </a:lnTo>
                    <a:lnTo>
                      <a:pt x="214" y="28"/>
                    </a:lnTo>
                    <a:lnTo>
                      <a:pt x="215" y="25"/>
                    </a:lnTo>
                    <a:lnTo>
                      <a:pt x="216" y="21"/>
                    </a:lnTo>
                    <a:lnTo>
                      <a:pt x="215" y="17"/>
                    </a:lnTo>
                    <a:lnTo>
                      <a:pt x="214" y="13"/>
                    </a:lnTo>
                    <a:lnTo>
                      <a:pt x="213" y="10"/>
                    </a:lnTo>
                    <a:lnTo>
                      <a:pt x="211" y="7"/>
                    </a:lnTo>
                    <a:lnTo>
                      <a:pt x="208" y="4"/>
                    </a:lnTo>
                    <a:lnTo>
                      <a:pt x="203" y="2"/>
                    </a:lnTo>
                    <a:lnTo>
                      <a:pt x="199" y="1"/>
                    </a:lnTo>
                    <a:lnTo>
                      <a:pt x="194" y="0"/>
                    </a:lnTo>
                    <a:lnTo>
                      <a:pt x="208" y="38"/>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59"/>
              <p:cNvSpPr>
                <a:spLocks/>
              </p:cNvSpPr>
              <p:nvPr/>
            </p:nvSpPr>
            <p:spPr bwMode="auto">
              <a:xfrm>
                <a:off x="7442200" y="2681288"/>
                <a:ext cx="14288" cy="14287"/>
              </a:xfrm>
              <a:custGeom>
                <a:avLst/>
                <a:gdLst/>
                <a:ahLst/>
                <a:cxnLst>
                  <a:cxn ang="0">
                    <a:pos x="2" y="134"/>
                  </a:cxn>
                  <a:cxn ang="0">
                    <a:pos x="36" y="144"/>
                  </a:cxn>
                  <a:cxn ang="0">
                    <a:pos x="187" y="33"/>
                  </a:cxn>
                  <a:cxn ang="0">
                    <a:pos x="160" y="0"/>
                  </a:cxn>
                  <a:cxn ang="0">
                    <a:pos x="10" y="110"/>
                  </a:cxn>
                  <a:cxn ang="0">
                    <a:pos x="2" y="134"/>
                  </a:cxn>
                  <a:cxn ang="0">
                    <a:pos x="10" y="110"/>
                  </a:cxn>
                  <a:cxn ang="0">
                    <a:pos x="5" y="113"/>
                  </a:cxn>
                  <a:cxn ang="0">
                    <a:pos x="3" y="117"/>
                  </a:cxn>
                  <a:cxn ang="0">
                    <a:pos x="1" y="121"/>
                  </a:cxn>
                  <a:cxn ang="0">
                    <a:pos x="0" y="125"/>
                  </a:cxn>
                  <a:cxn ang="0">
                    <a:pos x="0" y="128"/>
                  </a:cxn>
                  <a:cxn ang="0">
                    <a:pos x="1" y="132"/>
                  </a:cxn>
                  <a:cxn ang="0">
                    <a:pos x="3" y="136"/>
                  </a:cxn>
                  <a:cxn ang="0">
                    <a:pos x="5" y="139"/>
                  </a:cxn>
                  <a:cxn ang="0">
                    <a:pos x="8" y="143"/>
                  </a:cxn>
                  <a:cxn ang="0">
                    <a:pos x="11" y="145"/>
                  </a:cxn>
                  <a:cxn ang="0">
                    <a:pos x="15" y="147"/>
                  </a:cxn>
                  <a:cxn ang="0">
                    <a:pos x="18" y="148"/>
                  </a:cxn>
                  <a:cxn ang="0">
                    <a:pos x="22" y="148"/>
                  </a:cxn>
                  <a:cxn ang="0">
                    <a:pos x="26" y="148"/>
                  </a:cxn>
                  <a:cxn ang="0">
                    <a:pos x="31" y="146"/>
                  </a:cxn>
                  <a:cxn ang="0">
                    <a:pos x="36" y="144"/>
                  </a:cxn>
                  <a:cxn ang="0">
                    <a:pos x="2" y="134"/>
                  </a:cxn>
                </a:cxnLst>
                <a:rect l="0" t="0" r="r" b="b"/>
                <a:pathLst>
                  <a:path w="187" h="148">
                    <a:moveTo>
                      <a:pt x="2" y="134"/>
                    </a:moveTo>
                    <a:lnTo>
                      <a:pt x="36" y="144"/>
                    </a:lnTo>
                    <a:lnTo>
                      <a:pt x="187" y="33"/>
                    </a:lnTo>
                    <a:lnTo>
                      <a:pt x="160" y="0"/>
                    </a:lnTo>
                    <a:lnTo>
                      <a:pt x="10" y="110"/>
                    </a:lnTo>
                    <a:lnTo>
                      <a:pt x="2" y="134"/>
                    </a:lnTo>
                    <a:lnTo>
                      <a:pt x="10" y="110"/>
                    </a:lnTo>
                    <a:lnTo>
                      <a:pt x="5" y="113"/>
                    </a:lnTo>
                    <a:lnTo>
                      <a:pt x="3" y="117"/>
                    </a:lnTo>
                    <a:lnTo>
                      <a:pt x="1" y="121"/>
                    </a:lnTo>
                    <a:lnTo>
                      <a:pt x="0" y="125"/>
                    </a:lnTo>
                    <a:lnTo>
                      <a:pt x="0" y="128"/>
                    </a:lnTo>
                    <a:lnTo>
                      <a:pt x="1" y="132"/>
                    </a:lnTo>
                    <a:lnTo>
                      <a:pt x="3" y="136"/>
                    </a:lnTo>
                    <a:lnTo>
                      <a:pt x="5" y="139"/>
                    </a:lnTo>
                    <a:lnTo>
                      <a:pt x="8" y="143"/>
                    </a:lnTo>
                    <a:lnTo>
                      <a:pt x="11" y="145"/>
                    </a:lnTo>
                    <a:lnTo>
                      <a:pt x="15" y="147"/>
                    </a:lnTo>
                    <a:lnTo>
                      <a:pt x="18" y="148"/>
                    </a:lnTo>
                    <a:lnTo>
                      <a:pt x="22" y="148"/>
                    </a:lnTo>
                    <a:lnTo>
                      <a:pt x="26" y="148"/>
                    </a:lnTo>
                    <a:lnTo>
                      <a:pt x="31" y="146"/>
                    </a:lnTo>
                    <a:lnTo>
                      <a:pt x="36" y="144"/>
                    </a:lnTo>
                    <a:lnTo>
                      <a:pt x="2" y="13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0"/>
              <p:cNvSpPr>
                <a:spLocks/>
              </p:cNvSpPr>
              <p:nvPr/>
            </p:nvSpPr>
            <p:spPr bwMode="auto">
              <a:xfrm>
                <a:off x="7437438" y="2681288"/>
                <a:ext cx="7938" cy="14287"/>
              </a:xfrm>
              <a:custGeom>
                <a:avLst/>
                <a:gdLst/>
                <a:ahLst/>
                <a:cxnLst>
                  <a:cxn ang="0">
                    <a:pos x="22" y="0"/>
                  </a:cxn>
                  <a:cxn ang="0">
                    <a:pos x="2" y="28"/>
                  </a:cxn>
                  <a:cxn ang="0">
                    <a:pos x="45" y="139"/>
                  </a:cxn>
                  <a:cxn ang="0">
                    <a:pos x="85" y="124"/>
                  </a:cxn>
                  <a:cxn ang="0">
                    <a:pos x="42" y="14"/>
                  </a:cxn>
                  <a:cxn ang="0">
                    <a:pos x="22" y="0"/>
                  </a:cxn>
                  <a:cxn ang="0">
                    <a:pos x="42" y="14"/>
                  </a:cxn>
                  <a:cxn ang="0">
                    <a:pos x="40" y="9"/>
                  </a:cxn>
                  <a:cxn ang="0">
                    <a:pos x="37" y="6"/>
                  </a:cxn>
                  <a:cxn ang="0">
                    <a:pos x="34" y="3"/>
                  </a:cxn>
                  <a:cxn ang="0">
                    <a:pos x="31" y="2"/>
                  </a:cxn>
                  <a:cxn ang="0">
                    <a:pos x="26" y="0"/>
                  </a:cxn>
                  <a:cxn ang="0">
                    <a:pos x="22" y="0"/>
                  </a:cxn>
                  <a:cxn ang="0">
                    <a:pos x="19" y="1"/>
                  </a:cxn>
                  <a:cxn ang="0">
                    <a:pos x="15" y="2"/>
                  </a:cxn>
                  <a:cxn ang="0">
                    <a:pos x="11" y="3"/>
                  </a:cxn>
                  <a:cxn ang="0">
                    <a:pos x="8" y="5"/>
                  </a:cxn>
                  <a:cxn ang="0">
                    <a:pos x="6" y="8"/>
                  </a:cxn>
                  <a:cxn ang="0">
                    <a:pos x="2" y="11"/>
                  </a:cxn>
                  <a:cxn ang="0">
                    <a:pos x="1" y="15"/>
                  </a:cxn>
                  <a:cxn ang="0">
                    <a:pos x="0" y="19"/>
                  </a:cxn>
                  <a:cxn ang="0">
                    <a:pos x="1" y="23"/>
                  </a:cxn>
                  <a:cxn ang="0">
                    <a:pos x="2" y="28"/>
                  </a:cxn>
                  <a:cxn ang="0">
                    <a:pos x="22" y="0"/>
                  </a:cxn>
                </a:cxnLst>
                <a:rect l="0" t="0" r="r" b="b"/>
                <a:pathLst>
                  <a:path w="85" h="139">
                    <a:moveTo>
                      <a:pt x="22" y="0"/>
                    </a:moveTo>
                    <a:lnTo>
                      <a:pt x="2" y="28"/>
                    </a:lnTo>
                    <a:lnTo>
                      <a:pt x="45" y="139"/>
                    </a:lnTo>
                    <a:lnTo>
                      <a:pt x="85" y="124"/>
                    </a:lnTo>
                    <a:lnTo>
                      <a:pt x="42" y="14"/>
                    </a:lnTo>
                    <a:lnTo>
                      <a:pt x="22" y="0"/>
                    </a:lnTo>
                    <a:lnTo>
                      <a:pt x="42" y="14"/>
                    </a:lnTo>
                    <a:lnTo>
                      <a:pt x="40" y="9"/>
                    </a:lnTo>
                    <a:lnTo>
                      <a:pt x="37" y="6"/>
                    </a:lnTo>
                    <a:lnTo>
                      <a:pt x="34" y="3"/>
                    </a:lnTo>
                    <a:lnTo>
                      <a:pt x="31" y="2"/>
                    </a:lnTo>
                    <a:lnTo>
                      <a:pt x="26" y="0"/>
                    </a:lnTo>
                    <a:lnTo>
                      <a:pt x="22" y="0"/>
                    </a:lnTo>
                    <a:lnTo>
                      <a:pt x="19" y="1"/>
                    </a:lnTo>
                    <a:lnTo>
                      <a:pt x="15" y="2"/>
                    </a:lnTo>
                    <a:lnTo>
                      <a:pt x="11" y="3"/>
                    </a:lnTo>
                    <a:lnTo>
                      <a:pt x="8" y="5"/>
                    </a:lnTo>
                    <a:lnTo>
                      <a:pt x="6" y="8"/>
                    </a:lnTo>
                    <a:lnTo>
                      <a:pt x="2" y="11"/>
                    </a:lnTo>
                    <a:lnTo>
                      <a:pt x="1" y="15"/>
                    </a:lnTo>
                    <a:lnTo>
                      <a:pt x="0" y="19"/>
                    </a:lnTo>
                    <a:lnTo>
                      <a:pt x="1" y="23"/>
                    </a:lnTo>
                    <a:lnTo>
                      <a:pt x="2" y="28"/>
                    </a:lnTo>
                    <a:lnTo>
                      <a:pt x="22"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1"/>
              <p:cNvSpPr>
                <a:spLocks/>
              </p:cNvSpPr>
              <p:nvPr/>
            </p:nvSpPr>
            <p:spPr bwMode="auto">
              <a:xfrm>
                <a:off x="7318375" y="2487613"/>
                <a:ext cx="138113" cy="98425"/>
              </a:xfrm>
              <a:custGeom>
                <a:avLst/>
                <a:gdLst/>
                <a:ahLst/>
                <a:cxnLst>
                  <a:cxn ang="0">
                    <a:pos x="1659" y="951"/>
                  </a:cxn>
                  <a:cxn ang="0">
                    <a:pos x="22" y="0"/>
                  </a:cxn>
                  <a:cxn ang="0">
                    <a:pos x="0" y="36"/>
                  </a:cxn>
                  <a:cxn ang="0">
                    <a:pos x="1637" y="986"/>
                  </a:cxn>
                  <a:cxn ang="0">
                    <a:pos x="1659" y="951"/>
                  </a:cxn>
                </a:cxnLst>
                <a:rect l="0" t="0" r="r" b="b"/>
                <a:pathLst>
                  <a:path w="1659" h="986">
                    <a:moveTo>
                      <a:pt x="1659" y="951"/>
                    </a:moveTo>
                    <a:lnTo>
                      <a:pt x="22" y="0"/>
                    </a:lnTo>
                    <a:lnTo>
                      <a:pt x="0" y="36"/>
                    </a:lnTo>
                    <a:lnTo>
                      <a:pt x="1637" y="986"/>
                    </a:lnTo>
                    <a:lnTo>
                      <a:pt x="1659" y="951"/>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2"/>
              <p:cNvSpPr>
                <a:spLocks/>
              </p:cNvSpPr>
              <p:nvPr/>
            </p:nvSpPr>
            <p:spPr bwMode="auto">
              <a:xfrm>
                <a:off x="7439025" y="2568575"/>
                <a:ext cx="17463" cy="15875"/>
              </a:xfrm>
              <a:custGeom>
                <a:avLst/>
                <a:gdLst/>
                <a:ahLst/>
                <a:cxnLst>
                  <a:cxn ang="0">
                    <a:pos x="65" y="0"/>
                  </a:cxn>
                  <a:cxn ang="0">
                    <a:pos x="194" y="156"/>
                  </a:cxn>
                  <a:cxn ang="0">
                    <a:pos x="0" y="134"/>
                  </a:cxn>
                  <a:cxn ang="0">
                    <a:pos x="65" y="0"/>
                  </a:cxn>
                </a:cxnLst>
                <a:rect l="0" t="0" r="r" b="b"/>
                <a:pathLst>
                  <a:path w="194" h="156">
                    <a:moveTo>
                      <a:pt x="65" y="0"/>
                    </a:moveTo>
                    <a:lnTo>
                      <a:pt x="194" y="156"/>
                    </a:lnTo>
                    <a:lnTo>
                      <a:pt x="0" y="134"/>
                    </a:lnTo>
                    <a:lnTo>
                      <a:pt x="65"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3"/>
              <p:cNvSpPr>
                <a:spLocks/>
              </p:cNvSpPr>
              <p:nvPr/>
            </p:nvSpPr>
            <p:spPr bwMode="auto">
              <a:xfrm>
                <a:off x="7443788" y="2566988"/>
                <a:ext cx="14288" cy="19050"/>
              </a:xfrm>
              <a:custGeom>
                <a:avLst/>
                <a:gdLst/>
                <a:ahLst/>
                <a:cxnLst>
                  <a:cxn ang="0">
                    <a:pos x="144" y="189"/>
                  </a:cxn>
                  <a:cxn ang="0">
                    <a:pos x="163" y="156"/>
                  </a:cxn>
                  <a:cxn ang="0">
                    <a:pos x="34" y="0"/>
                  </a:cxn>
                  <a:cxn ang="0">
                    <a:pos x="0" y="27"/>
                  </a:cxn>
                  <a:cxn ang="0">
                    <a:pos x="129" y="181"/>
                  </a:cxn>
                  <a:cxn ang="0">
                    <a:pos x="144" y="189"/>
                  </a:cxn>
                  <a:cxn ang="0">
                    <a:pos x="129" y="181"/>
                  </a:cxn>
                  <a:cxn ang="0">
                    <a:pos x="132" y="185"/>
                  </a:cxn>
                  <a:cxn ang="0">
                    <a:pos x="137" y="187"/>
                  </a:cxn>
                  <a:cxn ang="0">
                    <a:pos x="141" y="189"/>
                  </a:cxn>
                  <a:cxn ang="0">
                    <a:pos x="145" y="189"/>
                  </a:cxn>
                  <a:cxn ang="0">
                    <a:pos x="149" y="189"/>
                  </a:cxn>
                  <a:cxn ang="0">
                    <a:pos x="152" y="188"/>
                  </a:cxn>
                  <a:cxn ang="0">
                    <a:pos x="157" y="187"/>
                  </a:cxn>
                  <a:cxn ang="0">
                    <a:pos x="160" y="185"/>
                  </a:cxn>
                  <a:cxn ang="0">
                    <a:pos x="163" y="182"/>
                  </a:cxn>
                  <a:cxn ang="0">
                    <a:pos x="165" y="179"/>
                  </a:cxn>
                  <a:cxn ang="0">
                    <a:pos x="167" y="175"/>
                  </a:cxn>
                  <a:cxn ang="0">
                    <a:pos x="168" y="172"/>
                  </a:cxn>
                  <a:cxn ang="0">
                    <a:pos x="168" y="168"/>
                  </a:cxn>
                  <a:cxn ang="0">
                    <a:pos x="167" y="164"/>
                  </a:cxn>
                  <a:cxn ang="0">
                    <a:pos x="166" y="160"/>
                  </a:cxn>
                  <a:cxn ang="0">
                    <a:pos x="163" y="156"/>
                  </a:cxn>
                  <a:cxn ang="0">
                    <a:pos x="144" y="189"/>
                  </a:cxn>
                </a:cxnLst>
                <a:rect l="0" t="0" r="r" b="b"/>
                <a:pathLst>
                  <a:path w="168" h="189">
                    <a:moveTo>
                      <a:pt x="144" y="189"/>
                    </a:moveTo>
                    <a:lnTo>
                      <a:pt x="163" y="156"/>
                    </a:lnTo>
                    <a:lnTo>
                      <a:pt x="34" y="0"/>
                    </a:lnTo>
                    <a:lnTo>
                      <a:pt x="0" y="27"/>
                    </a:lnTo>
                    <a:lnTo>
                      <a:pt x="129" y="181"/>
                    </a:lnTo>
                    <a:lnTo>
                      <a:pt x="144" y="189"/>
                    </a:lnTo>
                    <a:lnTo>
                      <a:pt x="129" y="181"/>
                    </a:lnTo>
                    <a:lnTo>
                      <a:pt x="132" y="185"/>
                    </a:lnTo>
                    <a:lnTo>
                      <a:pt x="137" y="187"/>
                    </a:lnTo>
                    <a:lnTo>
                      <a:pt x="141" y="189"/>
                    </a:lnTo>
                    <a:lnTo>
                      <a:pt x="145" y="189"/>
                    </a:lnTo>
                    <a:lnTo>
                      <a:pt x="149" y="189"/>
                    </a:lnTo>
                    <a:lnTo>
                      <a:pt x="152" y="188"/>
                    </a:lnTo>
                    <a:lnTo>
                      <a:pt x="157" y="187"/>
                    </a:lnTo>
                    <a:lnTo>
                      <a:pt x="160" y="185"/>
                    </a:lnTo>
                    <a:lnTo>
                      <a:pt x="163" y="182"/>
                    </a:lnTo>
                    <a:lnTo>
                      <a:pt x="165" y="179"/>
                    </a:lnTo>
                    <a:lnTo>
                      <a:pt x="167" y="175"/>
                    </a:lnTo>
                    <a:lnTo>
                      <a:pt x="168" y="172"/>
                    </a:lnTo>
                    <a:lnTo>
                      <a:pt x="168" y="168"/>
                    </a:lnTo>
                    <a:lnTo>
                      <a:pt x="167" y="164"/>
                    </a:lnTo>
                    <a:lnTo>
                      <a:pt x="166" y="160"/>
                    </a:lnTo>
                    <a:lnTo>
                      <a:pt x="163" y="156"/>
                    </a:lnTo>
                    <a:lnTo>
                      <a:pt x="144" y="189"/>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4"/>
              <p:cNvSpPr>
                <a:spLocks/>
              </p:cNvSpPr>
              <p:nvPr/>
            </p:nvSpPr>
            <p:spPr bwMode="auto">
              <a:xfrm>
                <a:off x="7437438" y="2579688"/>
                <a:ext cx="19050" cy="6350"/>
              </a:xfrm>
              <a:custGeom>
                <a:avLst/>
                <a:gdLst/>
                <a:ahLst/>
                <a:cxnLst>
                  <a:cxn ang="0">
                    <a:pos x="2" y="13"/>
                  </a:cxn>
                  <a:cxn ang="0">
                    <a:pos x="20" y="42"/>
                  </a:cxn>
                  <a:cxn ang="0">
                    <a:pos x="214" y="64"/>
                  </a:cxn>
                  <a:cxn ang="0">
                    <a:pos x="219" y="23"/>
                  </a:cxn>
                  <a:cxn ang="0">
                    <a:pos x="24" y="0"/>
                  </a:cxn>
                  <a:cxn ang="0">
                    <a:pos x="2" y="13"/>
                  </a:cxn>
                  <a:cxn ang="0">
                    <a:pos x="24" y="0"/>
                  </a:cxn>
                  <a:cxn ang="0">
                    <a:pos x="20" y="0"/>
                  </a:cxn>
                  <a:cxn ang="0">
                    <a:pos x="15" y="1"/>
                  </a:cxn>
                  <a:cxn ang="0">
                    <a:pos x="12" y="3"/>
                  </a:cxn>
                  <a:cxn ang="0">
                    <a:pos x="8" y="5"/>
                  </a:cxn>
                  <a:cxn ang="0">
                    <a:pos x="6" y="9"/>
                  </a:cxn>
                  <a:cxn ang="0">
                    <a:pos x="3" y="12"/>
                  </a:cxn>
                  <a:cxn ang="0">
                    <a:pos x="1" y="16"/>
                  </a:cxn>
                  <a:cxn ang="0">
                    <a:pos x="1" y="19"/>
                  </a:cxn>
                  <a:cxn ang="0">
                    <a:pos x="0" y="23"/>
                  </a:cxn>
                  <a:cxn ang="0">
                    <a:pos x="1" y="27"/>
                  </a:cxn>
                  <a:cxn ang="0">
                    <a:pos x="2" y="31"/>
                  </a:cxn>
                  <a:cxn ang="0">
                    <a:pos x="4" y="34"/>
                  </a:cxn>
                  <a:cxn ang="0">
                    <a:pos x="8" y="37"/>
                  </a:cxn>
                  <a:cxn ang="0">
                    <a:pos x="11" y="39"/>
                  </a:cxn>
                  <a:cxn ang="0">
                    <a:pos x="15" y="41"/>
                  </a:cxn>
                  <a:cxn ang="0">
                    <a:pos x="20" y="42"/>
                  </a:cxn>
                  <a:cxn ang="0">
                    <a:pos x="2" y="13"/>
                  </a:cxn>
                </a:cxnLst>
                <a:rect l="0" t="0" r="r" b="b"/>
                <a:pathLst>
                  <a:path w="219" h="64">
                    <a:moveTo>
                      <a:pt x="2" y="13"/>
                    </a:moveTo>
                    <a:lnTo>
                      <a:pt x="20" y="42"/>
                    </a:lnTo>
                    <a:lnTo>
                      <a:pt x="214" y="64"/>
                    </a:lnTo>
                    <a:lnTo>
                      <a:pt x="219" y="23"/>
                    </a:lnTo>
                    <a:lnTo>
                      <a:pt x="24" y="0"/>
                    </a:lnTo>
                    <a:lnTo>
                      <a:pt x="2" y="13"/>
                    </a:lnTo>
                    <a:lnTo>
                      <a:pt x="24" y="0"/>
                    </a:lnTo>
                    <a:lnTo>
                      <a:pt x="20" y="0"/>
                    </a:lnTo>
                    <a:lnTo>
                      <a:pt x="15" y="1"/>
                    </a:lnTo>
                    <a:lnTo>
                      <a:pt x="12" y="3"/>
                    </a:lnTo>
                    <a:lnTo>
                      <a:pt x="8" y="5"/>
                    </a:lnTo>
                    <a:lnTo>
                      <a:pt x="6" y="9"/>
                    </a:lnTo>
                    <a:lnTo>
                      <a:pt x="3" y="12"/>
                    </a:lnTo>
                    <a:lnTo>
                      <a:pt x="1" y="16"/>
                    </a:lnTo>
                    <a:lnTo>
                      <a:pt x="1" y="19"/>
                    </a:lnTo>
                    <a:lnTo>
                      <a:pt x="0" y="23"/>
                    </a:lnTo>
                    <a:lnTo>
                      <a:pt x="1" y="27"/>
                    </a:lnTo>
                    <a:lnTo>
                      <a:pt x="2" y="31"/>
                    </a:lnTo>
                    <a:lnTo>
                      <a:pt x="4" y="34"/>
                    </a:lnTo>
                    <a:lnTo>
                      <a:pt x="8" y="37"/>
                    </a:lnTo>
                    <a:lnTo>
                      <a:pt x="11" y="39"/>
                    </a:lnTo>
                    <a:lnTo>
                      <a:pt x="15" y="41"/>
                    </a:lnTo>
                    <a:lnTo>
                      <a:pt x="20" y="42"/>
                    </a:lnTo>
                    <a:lnTo>
                      <a:pt x="2" y="13"/>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5"/>
              <p:cNvSpPr>
                <a:spLocks/>
              </p:cNvSpPr>
              <p:nvPr/>
            </p:nvSpPr>
            <p:spPr bwMode="auto">
              <a:xfrm>
                <a:off x="7437438" y="2566988"/>
                <a:ext cx="9525" cy="15875"/>
              </a:xfrm>
              <a:custGeom>
                <a:avLst/>
                <a:gdLst/>
                <a:ahLst/>
                <a:cxnLst>
                  <a:cxn ang="0">
                    <a:pos x="102" y="7"/>
                  </a:cxn>
                  <a:cxn ang="0">
                    <a:pos x="65" y="12"/>
                  </a:cxn>
                  <a:cxn ang="0">
                    <a:pos x="0" y="145"/>
                  </a:cxn>
                  <a:cxn ang="0">
                    <a:pos x="40" y="162"/>
                  </a:cxn>
                  <a:cxn ang="0">
                    <a:pos x="104" y="30"/>
                  </a:cxn>
                  <a:cxn ang="0">
                    <a:pos x="102" y="7"/>
                  </a:cxn>
                  <a:cxn ang="0">
                    <a:pos x="104" y="30"/>
                  </a:cxn>
                  <a:cxn ang="0">
                    <a:pos x="106" y="25"/>
                  </a:cxn>
                  <a:cxn ang="0">
                    <a:pos x="106" y="20"/>
                  </a:cxn>
                  <a:cxn ang="0">
                    <a:pos x="106" y="16"/>
                  </a:cxn>
                  <a:cxn ang="0">
                    <a:pos x="105" y="12"/>
                  </a:cxn>
                  <a:cxn ang="0">
                    <a:pos x="103" y="9"/>
                  </a:cxn>
                  <a:cxn ang="0">
                    <a:pos x="101" y="6"/>
                  </a:cxn>
                  <a:cxn ang="0">
                    <a:pos x="98" y="4"/>
                  </a:cxn>
                  <a:cxn ang="0">
                    <a:pos x="94" y="2"/>
                  </a:cxn>
                  <a:cxn ang="0">
                    <a:pos x="90" y="0"/>
                  </a:cxn>
                  <a:cxn ang="0">
                    <a:pos x="86" y="0"/>
                  </a:cxn>
                  <a:cxn ang="0">
                    <a:pos x="82" y="0"/>
                  </a:cxn>
                  <a:cxn ang="0">
                    <a:pos x="78" y="0"/>
                  </a:cxn>
                  <a:cxn ang="0">
                    <a:pos x="75" y="2"/>
                  </a:cxn>
                  <a:cxn ang="0">
                    <a:pos x="72" y="4"/>
                  </a:cxn>
                  <a:cxn ang="0">
                    <a:pos x="68" y="7"/>
                  </a:cxn>
                  <a:cxn ang="0">
                    <a:pos x="65" y="12"/>
                  </a:cxn>
                  <a:cxn ang="0">
                    <a:pos x="102" y="7"/>
                  </a:cxn>
                </a:cxnLst>
                <a:rect l="0" t="0" r="r" b="b"/>
                <a:pathLst>
                  <a:path w="106" h="162">
                    <a:moveTo>
                      <a:pt x="102" y="7"/>
                    </a:moveTo>
                    <a:lnTo>
                      <a:pt x="65" y="12"/>
                    </a:lnTo>
                    <a:lnTo>
                      <a:pt x="0" y="145"/>
                    </a:lnTo>
                    <a:lnTo>
                      <a:pt x="40" y="162"/>
                    </a:lnTo>
                    <a:lnTo>
                      <a:pt x="104" y="30"/>
                    </a:lnTo>
                    <a:lnTo>
                      <a:pt x="102" y="7"/>
                    </a:lnTo>
                    <a:lnTo>
                      <a:pt x="104" y="30"/>
                    </a:lnTo>
                    <a:lnTo>
                      <a:pt x="106" y="25"/>
                    </a:lnTo>
                    <a:lnTo>
                      <a:pt x="106" y="20"/>
                    </a:lnTo>
                    <a:lnTo>
                      <a:pt x="106" y="16"/>
                    </a:lnTo>
                    <a:lnTo>
                      <a:pt x="105" y="12"/>
                    </a:lnTo>
                    <a:lnTo>
                      <a:pt x="103" y="9"/>
                    </a:lnTo>
                    <a:lnTo>
                      <a:pt x="101" y="6"/>
                    </a:lnTo>
                    <a:lnTo>
                      <a:pt x="98" y="4"/>
                    </a:lnTo>
                    <a:lnTo>
                      <a:pt x="94" y="2"/>
                    </a:lnTo>
                    <a:lnTo>
                      <a:pt x="90" y="0"/>
                    </a:lnTo>
                    <a:lnTo>
                      <a:pt x="86" y="0"/>
                    </a:lnTo>
                    <a:lnTo>
                      <a:pt x="82" y="0"/>
                    </a:lnTo>
                    <a:lnTo>
                      <a:pt x="78" y="0"/>
                    </a:lnTo>
                    <a:lnTo>
                      <a:pt x="75" y="2"/>
                    </a:lnTo>
                    <a:lnTo>
                      <a:pt x="72" y="4"/>
                    </a:lnTo>
                    <a:lnTo>
                      <a:pt x="68" y="7"/>
                    </a:lnTo>
                    <a:lnTo>
                      <a:pt x="65" y="12"/>
                    </a:lnTo>
                    <a:lnTo>
                      <a:pt x="102" y="7"/>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6"/>
              <p:cNvSpPr>
                <a:spLocks/>
              </p:cNvSpPr>
              <p:nvPr/>
            </p:nvSpPr>
            <p:spPr bwMode="auto">
              <a:xfrm>
                <a:off x="7934325" y="2681288"/>
                <a:ext cx="122238" cy="52387"/>
              </a:xfrm>
              <a:custGeom>
                <a:avLst/>
                <a:gdLst/>
                <a:ahLst/>
                <a:cxnLst>
                  <a:cxn ang="0">
                    <a:pos x="1457" y="487"/>
                  </a:cxn>
                  <a:cxn ang="0">
                    <a:pos x="14" y="0"/>
                  </a:cxn>
                  <a:cxn ang="0">
                    <a:pos x="0" y="40"/>
                  </a:cxn>
                  <a:cxn ang="0">
                    <a:pos x="1443" y="526"/>
                  </a:cxn>
                  <a:cxn ang="0">
                    <a:pos x="1457" y="487"/>
                  </a:cxn>
                </a:cxnLst>
                <a:rect l="0" t="0" r="r" b="b"/>
                <a:pathLst>
                  <a:path w="1457" h="526">
                    <a:moveTo>
                      <a:pt x="1457" y="487"/>
                    </a:moveTo>
                    <a:lnTo>
                      <a:pt x="14" y="0"/>
                    </a:lnTo>
                    <a:lnTo>
                      <a:pt x="0" y="40"/>
                    </a:lnTo>
                    <a:lnTo>
                      <a:pt x="1443" y="526"/>
                    </a:lnTo>
                    <a:lnTo>
                      <a:pt x="1457" y="487"/>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7"/>
              <p:cNvSpPr>
                <a:spLocks/>
              </p:cNvSpPr>
              <p:nvPr/>
            </p:nvSpPr>
            <p:spPr bwMode="auto">
              <a:xfrm>
                <a:off x="8039100" y="2720975"/>
                <a:ext cx="15875" cy="11112"/>
              </a:xfrm>
              <a:custGeom>
                <a:avLst/>
                <a:gdLst/>
                <a:ahLst/>
                <a:cxnLst>
                  <a:cxn ang="0">
                    <a:pos x="43" y="0"/>
                  </a:cxn>
                  <a:cxn ang="0">
                    <a:pos x="193" y="111"/>
                  </a:cxn>
                  <a:cxn ang="0">
                    <a:pos x="0" y="111"/>
                  </a:cxn>
                  <a:cxn ang="0">
                    <a:pos x="43" y="0"/>
                  </a:cxn>
                </a:cxnLst>
                <a:rect l="0" t="0" r="r" b="b"/>
                <a:pathLst>
                  <a:path w="193" h="111">
                    <a:moveTo>
                      <a:pt x="43" y="0"/>
                    </a:moveTo>
                    <a:lnTo>
                      <a:pt x="193" y="111"/>
                    </a:lnTo>
                    <a:lnTo>
                      <a:pt x="0" y="111"/>
                    </a:lnTo>
                    <a:lnTo>
                      <a:pt x="43"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68"/>
              <p:cNvSpPr>
                <a:spLocks/>
              </p:cNvSpPr>
              <p:nvPr/>
            </p:nvSpPr>
            <p:spPr bwMode="auto">
              <a:xfrm>
                <a:off x="8042275" y="2719388"/>
                <a:ext cx="14288" cy="14287"/>
              </a:xfrm>
              <a:custGeom>
                <a:avLst/>
                <a:gdLst/>
                <a:ahLst/>
                <a:cxnLst>
                  <a:cxn ang="0">
                    <a:pos x="163" y="148"/>
                  </a:cxn>
                  <a:cxn ang="0">
                    <a:pos x="177" y="111"/>
                  </a:cxn>
                  <a:cxn ang="0">
                    <a:pos x="26" y="0"/>
                  </a:cxn>
                  <a:cxn ang="0">
                    <a:pos x="0" y="33"/>
                  </a:cxn>
                  <a:cxn ang="0">
                    <a:pos x="151" y="143"/>
                  </a:cxn>
                  <a:cxn ang="0">
                    <a:pos x="163" y="148"/>
                  </a:cxn>
                  <a:cxn ang="0">
                    <a:pos x="151" y="143"/>
                  </a:cxn>
                  <a:cxn ang="0">
                    <a:pos x="155" y="146"/>
                  </a:cxn>
                  <a:cxn ang="0">
                    <a:pos x="159" y="147"/>
                  </a:cxn>
                  <a:cxn ang="0">
                    <a:pos x="163" y="148"/>
                  </a:cxn>
                  <a:cxn ang="0">
                    <a:pos x="168" y="148"/>
                  </a:cxn>
                  <a:cxn ang="0">
                    <a:pos x="172" y="146"/>
                  </a:cxn>
                  <a:cxn ang="0">
                    <a:pos x="175" y="145"/>
                  </a:cxn>
                  <a:cxn ang="0">
                    <a:pos x="178" y="142"/>
                  </a:cxn>
                  <a:cxn ang="0">
                    <a:pos x="181" y="139"/>
                  </a:cxn>
                  <a:cxn ang="0">
                    <a:pos x="183" y="136"/>
                  </a:cxn>
                  <a:cxn ang="0">
                    <a:pos x="184" y="133"/>
                  </a:cxn>
                  <a:cxn ang="0">
                    <a:pos x="185" y="129"/>
                  </a:cxn>
                  <a:cxn ang="0">
                    <a:pos x="185" y="125"/>
                  </a:cxn>
                  <a:cxn ang="0">
                    <a:pos x="185" y="121"/>
                  </a:cxn>
                  <a:cxn ang="0">
                    <a:pos x="183" y="118"/>
                  </a:cxn>
                  <a:cxn ang="0">
                    <a:pos x="180" y="114"/>
                  </a:cxn>
                  <a:cxn ang="0">
                    <a:pos x="177" y="111"/>
                  </a:cxn>
                  <a:cxn ang="0">
                    <a:pos x="163" y="148"/>
                  </a:cxn>
                </a:cxnLst>
                <a:rect l="0" t="0" r="r" b="b"/>
                <a:pathLst>
                  <a:path w="185" h="148">
                    <a:moveTo>
                      <a:pt x="163" y="148"/>
                    </a:moveTo>
                    <a:lnTo>
                      <a:pt x="177" y="111"/>
                    </a:lnTo>
                    <a:lnTo>
                      <a:pt x="26" y="0"/>
                    </a:lnTo>
                    <a:lnTo>
                      <a:pt x="0" y="33"/>
                    </a:lnTo>
                    <a:lnTo>
                      <a:pt x="151" y="143"/>
                    </a:lnTo>
                    <a:lnTo>
                      <a:pt x="163" y="148"/>
                    </a:lnTo>
                    <a:lnTo>
                      <a:pt x="151" y="143"/>
                    </a:lnTo>
                    <a:lnTo>
                      <a:pt x="155" y="146"/>
                    </a:lnTo>
                    <a:lnTo>
                      <a:pt x="159" y="147"/>
                    </a:lnTo>
                    <a:lnTo>
                      <a:pt x="163" y="148"/>
                    </a:lnTo>
                    <a:lnTo>
                      <a:pt x="168" y="148"/>
                    </a:lnTo>
                    <a:lnTo>
                      <a:pt x="172" y="146"/>
                    </a:lnTo>
                    <a:lnTo>
                      <a:pt x="175" y="145"/>
                    </a:lnTo>
                    <a:lnTo>
                      <a:pt x="178" y="142"/>
                    </a:lnTo>
                    <a:lnTo>
                      <a:pt x="181" y="139"/>
                    </a:lnTo>
                    <a:lnTo>
                      <a:pt x="183" y="136"/>
                    </a:lnTo>
                    <a:lnTo>
                      <a:pt x="184" y="133"/>
                    </a:lnTo>
                    <a:lnTo>
                      <a:pt x="185" y="129"/>
                    </a:lnTo>
                    <a:lnTo>
                      <a:pt x="185" y="125"/>
                    </a:lnTo>
                    <a:lnTo>
                      <a:pt x="185" y="121"/>
                    </a:lnTo>
                    <a:lnTo>
                      <a:pt x="183" y="118"/>
                    </a:lnTo>
                    <a:lnTo>
                      <a:pt x="180" y="114"/>
                    </a:lnTo>
                    <a:lnTo>
                      <a:pt x="177" y="111"/>
                    </a:lnTo>
                    <a:lnTo>
                      <a:pt x="163" y="148"/>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9"/>
              <p:cNvSpPr>
                <a:spLocks/>
              </p:cNvSpPr>
              <p:nvPr/>
            </p:nvSpPr>
            <p:spPr bwMode="auto">
              <a:xfrm>
                <a:off x="8037513" y="2728913"/>
                <a:ext cx="17463" cy="4762"/>
              </a:xfrm>
              <a:custGeom>
                <a:avLst/>
                <a:gdLst/>
                <a:ahLst/>
                <a:cxnLst>
                  <a:cxn ang="0">
                    <a:pos x="1" y="15"/>
                  </a:cxn>
                  <a:cxn ang="0">
                    <a:pos x="21" y="43"/>
                  </a:cxn>
                  <a:cxn ang="0">
                    <a:pos x="214" y="43"/>
                  </a:cxn>
                  <a:cxn ang="0">
                    <a:pos x="214" y="0"/>
                  </a:cxn>
                  <a:cxn ang="0">
                    <a:pos x="21" y="0"/>
                  </a:cxn>
                  <a:cxn ang="0">
                    <a:pos x="1" y="15"/>
                  </a:cxn>
                  <a:cxn ang="0">
                    <a:pos x="21" y="0"/>
                  </a:cxn>
                  <a:cxn ang="0">
                    <a:pos x="17" y="1"/>
                  </a:cxn>
                  <a:cxn ang="0">
                    <a:pos x="11" y="2"/>
                  </a:cxn>
                  <a:cxn ang="0">
                    <a:pos x="8" y="4"/>
                  </a:cxn>
                  <a:cxn ang="0">
                    <a:pos x="5" y="8"/>
                  </a:cxn>
                  <a:cxn ang="0">
                    <a:pos x="3" y="11"/>
                  </a:cxn>
                  <a:cxn ang="0">
                    <a:pos x="1" y="14"/>
                  </a:cxn>
                  <a:cxn ang="0">
                    <a:pos x="0" y="18"/>
                  </a:cxn>
                  <a:cxn ang="0">
                    <a:pos x="0" y="22"/>
                  </a:cxn>
                  <a:cxn ang="0">
                    <a:pos x="0" y="26"/>
                  </a:cxn>
                  <a:cxn ang="0">
                    <a:pos x="1" y="30"/>
                  </a:cxn>
                  <a:cxn ang="0">
                    <a:pos x="3" y="33"/>
                  </a:cxn>
                  <a:cxn ang="0">
                    <a:pos x="5" y="36"/>
                  </a:cxn>
                  <a:cxn ang="0">
                    <a:pos x="8" y="39"/>
                  </a:cxn>
                  <a:cxn ang="0">
                    <a:pos x="11" y="41"/>
                  </a:cxn>
                  <a:cxn ang="0">
                    <a:pos x="17" y="42"/>
                  </a:cxn>
                  <a:cxn ang="0">
                    <a:pos x="21" y="43"/>
                  </a:cxn>
                  <a:cxn ang="0">
                    <a:pos x="1" y="15"/>
                  </a:cxn>
                </a:cxnLst>
                <a:rect l="0" t="0" r="r" b="b"/>
                <a:pathLst>
                  <a:path w="214" h="43">
                    <a:moveTo>
                      <a:pt x="1" y="15"/>
                    </a:moveTo>
                    <a:lnTo>
                      <a:pt x="21" y="43"/>
                    </a:lnTo>
                    <a:lnTo>
                      <a:pt x="214" y="43"/>
                    </a:lnTo>
                    <a:lnTo>
                      <a:pt x="214" y="0"/>
                    </a:lnTo>
                    <a:lnTo>
                      <a:pt x="21" y="0"/>
                    </a:lnTo>
                    <a:lnTo>
                      <a:pt x="1" y="15"/>
                    </a:lnTo>
                    <a:lnTo>
                      <a:pt x="21" y="0"/>
                    </a:lnTo>
                    <a:lnTo>
                      <a:pt x="17" y="1"/>
                    </a:lnTo>
                    <a:lnTo>
                      <a:pt x="11" y="2"/>
                    </a:lnTo>
                    <a:lnTo>
                      <a:pt x="8" y="4"/>
                    </a:lnTo>
                    <a:lnTo>
                      <a:pt x="5" y="8"/>
                    </a:lnTo>
                    <a:lnTo>
                      <a:pt x="3" y="11"/>
                    </a:lnTo>
                    <a:lnTo>
                      <a:pt x="1" y="14"/>
                    </a:lnTo>
                    <a:lnTo>
                      <a:pt x="0" y="18"/>
                    </a:lnTo>
                    <a:lnTo>
                      <a:pt x="0" y="22"/>
                    </a:lnTo>
                    <a:lnTo>
                      <a:pt x="0" y="26"/>
                    </a:lnTo>
                    <a:lnTo>
                      <a:pt x="1" y="30"/>
                    </a:lnTo>
                    <a:lnTo>
                      <a:pt x="3" y="33"/>
                    </a:lnTo>
                    <a:lnTo>
                      <a:pt x="5" y="36"/>
                    </a:lnTo>
                    <a:lnTo>
                      <a:pt x="8" y="39"/>
                    </a:lnTo>
                    <a:lnTo>
                      <a:pt x="11" y="41"/>
                    </a:lnTo>
                    <a:lnTo>
                      <a:pt x="17" y="42"/>
                    </a:lnTo>
                    <a:lnTo>
                      <a:pt x="21" y="43"/>
                    </a:lnTo>
                    <a:lnTo>
                      <a:pt x="1" y="15"/>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0"/>
              <p:cNvSpPr>
                <a:spLocks/>
              </p:cNvSpPr>
              <p:nvPr/>
            </p:nvSpPr>
            <p:spPr bwMode="auto">
              <a:xfrm>
                <a:off x="8037513" y="2717800"/>
                <a:ext cx="6350" cy="14287"/>
              </a:xfrm>
              <a:custGeom>
                <a:avLst/>
                <a:gdLst/>
                <a:ahLst/>
                <a:cxnLst>
                  <a:cxn ang="0">
                    <a:pos x="76" y="4"/>
                  </a:cxn>
                  <a:cxn ang="0">
                    <a:pos x="43" y="13"/>
                  </a:cxn>
                  <a:cxn ang="0">
                    <a:pos x="0" y="124"/>
                  </a:cxn>
                  <a:cxn ang="0">
                    <a:pos x="41" y="138"/>
                  </a:cxn>
                  <a:cxn ang="0">
                    <a:pos x="84" y="28"/>
                  </a:cxn>
                  <a:cxn ang="0">
                    <a:pos x="76" y="4"/>
                  </a:cxn>
                  <a:cxn ang="0">
                    <a:pos x="84" y="28"/>
                  </a:cxn>
                  <a:cxn ang="0">
                    <a:pos x="85" y="23"/>
                  </a:cxn>
                  <a:cxn ang="0">
                    <a:pos x="85" y="19"/>
                  </a:cxn>
                  <a:cxn ang="0">
                    <a:pos x="84" y="15"/>
                  </a:cxn>
                  <a:cxn ang="0">
                    <a:pos x="83" y="11"/>
                  </a:cxn>
                  <a:cxn ang="0">
                    <a:pos x="80" y="8"/>
                  </a:cxn>
                  <a:cxn ang="0">
                    <a:pos x="77" y="5"/>
                  </a:cxn>
                  <a:cxn ang="0">
                    <a:pos x="74" y="3"/>
                  </a:cxn>
                  <a:cxn ang="0">
                    <a:pos x="71" y="1"/>
                  </a:cxn>
                  <a:cxn ang="0">
                    <a:pos x="67" y="0"/>
                  </a:cxn>
                  <a:cxn ang="0">
                    <a:pos x="63" y="0"/>
                  </a:cxn>
                  <a:cxn ang="0">
                    <a:pos x="58" y="0"/>
                  </a:cxn>
                  <a:cxn ang="0">
                    <a:pos x="55" y="1"/>
                  </a:cxn>
                  <a:cxn ang="0">
                    <a:pos x="51" y="3"/>
                  </a:cxn>
                  <a:cxn ang="0">
                    <a:pos x="48" y="5"/>
                  </a:cxn>
                  <a:cxn ang="0">
                    <a:pos x="45" y="9"/>
                  </a:cxn>
                  <a:cxn ang="0">
                    <a:pos x="43" y="13"/>
                  </a:cxn>
                  <a:cxn ang="0">
                    <a:pos x="76" y="4"/>
                  </a:cxn>
                </a:cxnLst>
                <a:rect l="0" t="0" r="r" b="b"/>
                <a:pathLst>
                  <a:path w="85" h="138">
                    <a:moveTo>
                      <a:pt x="76" y="4"/>
                    </a:moveTo>
                    <a:lnTo>
                      <a:pt x="43" y="13"/>
                    </a:lnTo>
                    <a:lnTo>
                      <a:pt x="0" y="124"/>
                    </a:lnTo>
                    <a:lnTo>
                      <a:pt x="41" y="138"/>
                    </a:lnTo>
                    <a:lnTo>
                      <a:pt x="84" y="28"/>
                    </a:lnTo>
                    <a:lnTo>
                      <a:pt x="76" y="4"/>
                    </a:lnTo>
                    <a:lnTo>
                      <a:pt x="84" y="28"/>
                    </a:lnTo>
                    <a:lnTo>
                      <a:pt x="85" y="23"/>
                    </a:lnTo>
                    <a:lnTo>
                      <a:pt x="85" y="19"/>
                    </a:lnTo>
                    <a:lnTo>
                      <a:pt x="84" y="15"/>
                    </a:lnTo>
                    <a:lnTo>
                      <a:pt x="83" y="11"/>
                    </a:lnTo>
                    <a:lnTo>
                      <a:pt x="80" y="8"/>
                    </a:lnTo>
                    <a:lnTo>
                      <a:pt x="77" y="5"/>
                    </a:lnTo>
                    <a:lnTo>
                      <a:pt x="74" y="3"/>
                    </a:lnTo>
                    <a:lnTo>
                      <a:pt x="71" y="1"/>
                    </a:lnTo>
                    <a:lnTo>
                      <a:pt x="67" y="0"/>
                    </a:lnTo>
                    <a:lnTo>
                      <a:pt x="63" y="0"/>
                    </a:lnTo>
                    <a:lnTo>
                      <a:pt x="58" y="0"/>
                    </a:lnTo>
                    <a:lnTo>
                      <a:pt x="55" y="1"/>
                    </a:lnTo>
                    <a:lnTo>
                      <a:pt x="51" y="3"/>
                    </a:lnTo>
                    <a:lnTo>
                      <a:pt x="48" y="5"/>
                    </a:lnTo>
                    <a:lnTo>
                      <a:pt x="45" y="9"/>
                    </a:lnTo>
                    <a:lnTo>
                      <a:pt x="43" y="13"/>
                    </a:lnTo>
                    <a:lnTo>
                      <a:pt x="76" y="4"/>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1"/>
              <p:cNvSpPr>
                <a:spLocks/>
              </p:cNvSpPr>
              <p:nvPr/>
            </p:nvSpPr>
            <p:spPr bwMode="auto">
              <a:xfrm>
                <a:off x="7334250" y="2797175"/>
                <a:ext cx="212725" cy="85725"/>
              </a:xfrm>
              <a:custGeom>
                <a:avLst/>
                <a:gdLst/>
                <a:ahLst/>
                <a:cxnLst>
                  <a:cxn ang="0">
                    <a:pos x="2527" y="859"/>
                  </a:cxn>
                  <a:cxn ang="0">
                    <a:pos x="2534" y="818"/>
                  </a:cxn>
                  <a:cxn ang="0">
                    <a:pos x="14" y="0"/>
                  </a:cxn>
                  <a:cxn ang="0">
                    <a:pos x="0" y="40"/>
                  </a:cxn>
                  <a:cxn ang="0">
                    <a:pos x="2520" y="858"/>
                  </a:cxn>
                  <a:cxn ang="0">
                    <a:pos x="2527" y="859"/>
                  </a:cxn>
                </a:cxnLst>
                <a:rect l="0" t="0" r="r" b="b"/>
                <a:pathLst>
                  <a:path w="2534" h="859">
                    <a:moveTo>
                      <a:pt x="2527" y="859"/>
                    </a:moveTo>
                    <a:lnTo>
                      <a:pt x="2534" y="818"/>
                    </a:lnTo>
                    <a:lnTo>
                      <a:pt x="14" y="0"/>
                    </a:lnTo>
                    <a:lnTo>
                      <a:pt x="0" y="40"/>
                    </a:lnTo>
                    <a:lnTo>
                      <a:pt x="2520" y="858"/>
                    </a:lnTo>
                    <a:lnTo>
                      <a:pt x="2527" y="859"/>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2"/>
              <p:cNvSpPr>
                <a:spLocks/>
              </p:cNvSpPr>
              <p:nvPr/>
            </p:nvSpPr>
            <p:spPr bwMode="auto">
              <a:xfrm>
                <a:off x="7545388" y="2879725"/>
                <a:ext cx="1588" cy="3175"/>
              </a:xfrm>
              <a:custGeom>
                <a:avLst/>
                <a:gdLst/>
                <a:ahLst/>
                <a:cxnLst>
                  <a:cxn ang="0">
                    <a:pos x="0" y="21"/>
                  </a:cxn>
                  <a:cxn ang="0">
                    <a:pos x="0" y="0"/>
                  </a:cxn>
                  <a:cxn ang="0">
                    <a:pos x="0" y="0"/>
                  </a:cxn>
                  <a:cxn ang="0">
                    <a:pos x="0" y="0"/>
                  </a:cxn>
                  <a:cxn ang="0">
                    <a:pos x="0" y="0"/>
                  </a:cxn>
                  <a:cxn ang="0">
                    <a:pos x="0" y="21"/>
                  </a:cxn>
                </a:cxnLst>
                <a:rect l="0" t="0" r="r" b="b"/>
                <a:pathLst>
                  <a:path h="21">
                    <a:moveTo>
                      <a:pt x="0" y="21"/>
                    </a:moveTo>
                    <a:lnTo>
                      <a:pt x="0" y="0"/>
                    </a:lnTo>
                    <a:lnTo>
                      <a:pt x="0" y="0"/>
                    </a:lnTo>
                    <a:lnTo>
                      <a:pt x="0" y="0"/>
                    </a:lnTo>
                    <a:lnTo>
                      <a:pt x="0" y="0"/>
                    </a:lnTo>
                    <a:lnTo>
                      <a:pt x="0" y="21"/>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3"/>
              <p:cNvSpPr>
                <a:spLocks/>
              </p:cNvSpPr>
              <p:nvPr/>
            </p:nvSpPr>
            <p:spPr bwMode="auto">
              <a:xfrm>
                <a:off x="7545388" y="2878138"/>
                <a:ext cx="300038" cy="4762"/>
              </a:xfrm>
              <a:custGeom>
                <a:avLst/>
                <a:gdLst/>
                <a:ahLst/>
                <a:cxnLst>
                  <a:cxn ang="0">
                    <a:pos x="3583" y="41"/>
                  </a:cxn>
                  <a:cxn ang="0">
                    <a:pos x="3575" y="0"/>
                  </a:cxn>
                  <a:cxn ang="0">
                    <a:pos x="0" y="0"/>
                  </a:cxn>
                  <a:cxn ang="0">
                    <a:pos x="0" y="42"/>
                  </a:cxn>
                  <a:cxn ang="0">
                    <a:pos x="3575" y="42"/>
                  </a:cxn>
                  <a:cxn ang="0">
                    <a:pos x="3583" y="41"/>
                  </a:cxn>
                </a:cxnLst>
                <a:rect l="0" t="0" r="r" b="b"/>
                <a:pathLst>
                  <a:path w="3583" h="42">
                    <a:moveTo>
                      <a:pt x="3583" y="41"/>
                    </a:moveTo>
                    <a:lnTo>
                      <a:pt x="3575" y="0"/>
                    </a:lnTo>
                    <a:lnTo>
                      <a:pt x="0" y="0"/>
                    </a:lnTo>
                    <a:lnTo>
                      <a:pt x="0" y="42"/>
                    </a:lnTo>
                    <a:lnTo>
                      <a:pt x="3575" y="42"/>
                    </a:lnTo>
                    <a:lnTo>
                      <a:pt x="3583" y="41"/>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4"/>
              <p:cNvSpPr>
                <a:spLocks/>
              </p:cNvSpPr>
              <p:nvPr/>
            </p:nvSpPr>
            <p:spPr bwMode="auto">
              <a:xfrm>
                <a:off x="7845425" y="2879725"/>
                <a:ext cx="1588" cy="3175"/>
              </a:xfrm>
              <a:custGeom>
                <a:avLst/>
                <a:gdLst/>
                <a:ahLst/>
                <a:cxnLst>
                  <a:cxn ang="0">
                    <a:pos x="8" y="20"/>
                  </a:cxn>
                  <a:cxn ang="0">
                    <a:pos x="0" y="0"/>
                  </a:cxn>
                  <a:cxn ang="0">
                    <a:pos x="0" y="0"/>
                  </a:cxn>
                  <a:cxn ang="0">
                    <a:pos x="0" y="0"/>
                  </a:cxn>
                  <a:cxn ang="0">
                    <a:pos x="0" y="0"/>
                  </a:cxn>
                  <a:cxn ang="0">
                    <a:pos x="8" y="20"/>
                  </a:cxn>
                </a:cxnLst>
                <a:rect l="0" t="0" r="r" b="b"/>
                <a:pathLst>
                  <a:path w="8" h="20">
                    <a:moveTo>
                      <a:pt x="8" y="20"/>
                    </a:moveTo>
                    <a:lnTo>
                      <a:pt x="0" y="0"/>
                    </a:lnTo>
                    <a:lnTo>
                      <a:pt x="0" y="0"/>
                    </a:lnTo>
                    <a:lnTo>
                      <a:pt x="0" y="0"/>
                    </a:lnTo>
                    <a:lnTo>
                      <a:pt x="0" y="0"/>
                    </a:lnTo>
                    <a:lnTo>
                      <a:pt x="8" y="2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75"/>
              <p:cNvSpPr>
                <a:spLocks/>
              </p:cNvSpPr>
              <p:nvPr/>
            </p:nvSpPr>
            <p:spPr bwMode="auto">
              <a:xfrm>
                <a:off x="7843838" y="2797175"/>
                <a:ext cx="212725" cy="85725"/>
              </a:xfrm>
              <a:custGeom>
                <a:avLst/>
                <a:gdLst/>
                <a:ahLst/>
                <a:cxnLst>
                  <a:cxn ang="0">
                    <a:pos x="2520" y="0"/>
                  </a:cxn>
                  <a:cxn ang="0">
                    <a:pos x="0" y="818"/>
                  </a:cxn>
                  <a:cxn ang="0">
                    <a:pos x="14" y="858"/>
                  </a:cxn>
                  <a:cxn ang="0">
                    <a:pos x="2534" y="40"/>
                  </a:cxn>
                  <a:cxn ang="0">
                    <a:pos x="2520" y="0"/>
                  </a:cxn>
                </a:cxnLst>
                <a:rect l="0" t="0" r="r" b="b"/>
                <a:pathLst>
                  <a:path w="2534" h="858">
                    <a:moveTo>
                      <a:pt x="2520" y="0"/>
                    </a:moveTo>
                    <a:lnTo>
                      <a:pt x="0" y="818"/>
                    </a:lnTo>
                    <a:lnTo>
                      <a:pt x="14" y="858"/>
                    </a:lnTo>
                    <a:lnTo>
                      <a:pt x="2534" y="40"/>
                    </a:lnTo>
                    <a:lnTo>
                      <a:pt x="252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6"/>
              <p:cNvSpPr>
                <a:spLocks/>
              </p:cNvSpPr>
              <p:nvPr/>
            </p:nvSpPr>
            <p:spPr bwMode="auto">
              <a:xfrm>
                <a:off x="8039100" y="2798763"/>
                <a:ext cx="15875" cy="11112"/>
              </a:xfrm>
              <a:custGeom>
                <a:avLst/>
                <a:gdLst/>
                <a:ahLst/>
                <a:cxnLst>
                  <a:cxn ang="0">
                    <a:pos x="0" y="0"/>
                  </a:cxn>
                  <a:cxn ang="0">
                    <a:pos x="193" y="0"/>
                  </a:cxn>
                  <a:cxn ang="0">
                    <a:pos x="43" y="111"/>
                  </a:cxn>
                  <a:cxn ang="0">
                    <a:pos x="0" y="0"/>
                  </a:cxn>
                </a:cxnLst>
                <a:rect l="0" t="0" r="r" b="b"/>
                <a:pathLst>
                  <a:path w="193" h="111">
                    <a:moveTo>
                      <a:pt x="0" y="0"/>
                    </a:moveTo>
                    <a:lnTo>
                      <a:pt x="193" y="0"/>
                    </a:lnTo>
                    <a:lnTo>
                      <a:pt x="43" y="111"/>
                    </a:lnTo>
                    <a:lnTo>
                      <a:pt x="0"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77"/>
              <p:cNvSpPr>
                <a:spLocks/>
              </p:cNvSpPr>
              <p:nvPr/>
            </p:nvSpPr>
            <p:spPr bwMode="auto">
              <a:xfrm>
                <a:off x="8039100" y="2797175"/>
                <a:ext cx="17463" cy="4762"/>
              </a:xfrm>
              <a:custGeom>
                <a:avLst/>
                <a:gdLst/>
                <a:ahLst/>
                <a:cxnLst>
                  <a:cxn ang="0">
                    <a:pos x="207" y="38"/>
                  </a:cxn>
                  <a:cxn ang="0">
                    <a:pos x="193" y="0"/>
                  </a:cxn>
                  <a:cxn ang="0">
                    <a:pos x="0" y="0"/>
                  </a:cxn>
                  <a:cxn ang="0">
                    <a:pos x="0" y="42"/>
                  </a:cxn>
                  <a:cxn ang="0">
                    <a:pos x="193" y="42"/>
                  </a:cxn>
                  <a:cxn ang="0">
                    <a:pos x="207" y="38"/>
                  </a:cxn>
                  <a:cxn ang="0">
                    <a:pos x="193" y="42"/>
                  </a:cxn>
                  <a:cxn ang="0">
                    <a:pos x="199" y="41"/>
                  </a:cxn>
                  <a:cxn ang="0">
                    <a:pos x="203" y="40"/>
                  </a:cxn>
                  <a:cxn ang="0">
                    <a:pos x="207" y="38"/>
                  </a:cxn>
                  <a:cxn ang="0">
                    <a:pos x="210" y="35"/>
                  </a:cxn>
                  <a:cxn ang="0">
                    <a:pos x="212" y="32"/>
                  </a:cxn>
                  <a:cxn ang="0">
                    <a:pos x="214" y="29"/>
                  </a:cxn>
                  <a:cxn ang="0">
                    <a:pos x="215" y="25"/>
                  </a:cxn>
                  <a:cxn ang="0">
                    <a:pos x="215" y="21"/>
                  </a:cxn>
                  <a:cxn ang="0">
                    <a:pos x="215" y="18"/>
                  </a:cxn>
                  <a:cxn ang="0">
                    <a:pos x="214" y="14"/>
                  </a:cxn>
                  <a:cxn ang="0">
                    <a:pos x="212" y="9"/>
                  </a:cxn>
                  <a:cxn ang="0">
                    <a:pos x="210" y="6"/>
                  </a:cxn>
                  <a:cxn ang="0">
                    <a:pos x="207" y="4"/>
                  </a:cxn>
                  <a:cxn ang="0">
                    <a:pos x="203" y="2"/>
                  </a:cxn>
                  <a:cxn ang="0">
                    <a:pos x="199" y="0"/>
                  </a:cxn>
                  <a:cxn ang="0">
                    <a:pos x="193" y="0"/>
                  </a:cxn>
                  <a:cxn ang="0">
                    <a:pos x="207" y="38"/>
                  </a:cxn>
                </a:cxnLst>
                <a:rect l="0" t="0" r="r" b="b"/>
                <a:pathLst>
                  <a:path w="215" h="42">
                    <a:moveTo>
                      <a:pt x="207" y="38"/>
                    </a:moveTo>
                    <a:lnTo>
                      <a:pt x="193" y="0"/>
                    </a:lnTo>
                    <a:lnTo>
                      <a:pt x="0" y="0"/>
                    </a:lnTo>
                    <a:lnTo>
                      <a:pt x="0" y="42"/>
                    </a:lnTo>
                    <a:lnTo>
                      <a:pt x="193" y="42"/>
                    </a:lnTo>
                    <a:lnTo>
                      <a:pt x="207" y="38"/>
                    </a:lnTo>
                    <a:lnTo>
                      <a:pt x="193" y="42"/>
                    </a:lnTo>
                    <a:lnTo>
                      <a:pt x="199" y="41"/>
                    </a:lnTo>
                    <a:lnTo>
                      <a:pt x="203" y="40"/>
                    </a:lnTo>
                    <a:lnTo>
                      <a:pt x="207" y="38"/>
                    </a:lnTo>
                    <a:lnTo>
                      <a:pt x="210" y="35"/>
                    </a:lnTo>
                    <a:lnTo>
                      <a:pt x="212" y="32"/>
                    </a:lnTo>
                    <a:lnTo>
                      <a:pt x="214" y="29"/>
                    </a:lnTo>
                    <a:lnTo>
                      <a:pt x="215" y="25"/>
                    </a:lnTo>
                    <a:lnTo>
                      <a:pt x="215" y="21"/>
                    </a:lnTo>
                    <a:lnTo>
                      <a:pt x="215" y="18"/>
                    </a:lnTo>
                    <a:lnTo>
                      <a:pt x="214" y="14"/>
                    </a:lnTo>
                    <a:lnTo>
                      <a:pt x="212" y="9"/>
                    </a:lnTo>
                    <a:lnTo>
                      <a:pt x="210" y="6"/>
                    </a:lnTo>
                    <a:lnTo>
                      <a:pt x="207" y="4"/>
                    </a:lnTo>
                    <a:lnTo>
                      <a:pt x="203" y="2"/>
                    </a:lnTo>
                    <a:lnTo>
                      <a:pt x="199" y="0"/>
                    </a:lnTo>
                    <a:lnTo>
                      <a:pt x="193" y="0"/>
                    </a:lnTo>
                    <a:lnTo>
                      <a:pt x="207" y="38"/>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8"/>
              <p:cNvSpPr>
                <a:spLocks/>
              </p:cNvSpPr>
              <p:nvPr/>
            </p:nvSpPr>
            <p:spPr bwMode="auto">
              <a:xfrm>
                <a:off x="8040688" y="2797175"/>
                <a:ext cx="15875" cy="15875"/>
              </a:xfrm>
              <a:custGeom>
                <a:avLst/>
                <a:gdLst/>
                <a:ahLst/>
                <a:cxnLst>
                  <a:cxn ang="0">
                    <a:pos x="1" y="135"/>
                  </a:cxn>
                  <a:cxn ang="0">
                    <a:pos x="34" y="144"/>
                  </a:cxn>
                  <a:cxn ang="0">
                    <a:pos x="185" y="34"/>
                  </a:cxn>
                  <a:cxn ang="0">
                    <a:pos x="159" y="0"/>
                  </a:cxn>
                  <a:cxn ang="0">
                    <a:pos x="8" y="111"/>
                  </a:cxn>
                  <a:cxn ang="0">
                    <a:pos x="1" y="135"/>
                  </a:cxn>
                  <a:cxn ang="0">
                    <a:pos x="8" y="111"/>
                  </a:cxn>
                  <a:cxn ang="0">
                    <a:pos x="4" y="114"/>
                  </a:cxn>
                  <a:cxn ang="0">
                    <a:pos x="2" y="117"/>
                  </a:cxn>
                  <a:cxn ang="0">
                    <a:pos x="0" y="121"/>
                  </a:cxn>
                  <a:cxn ang="0">
                    <a:pos x="0" y="126"/>
                  </a:cxn>
                  <a:cxn ang="0">
                    <a:pos x="0" y="130"/>
                  </a:cxn>
                  <a:cxn ang="0">
                    <a:pos x="1" y="134"/>
                  </a:cxn>
                  <a:cxn ang="0">
                    <a:pos x="2" y="137"/>
                  </a:cxn>
                  <a:cxn ang="0">
                    <a:pos x="4" y="140"/>
                  </a:cxn>
                  <a:cxn ang="0">
                    <a:pos x="7" y="143"/>
                  </a:cxn>
                  <a:cxn ang="0">
                    <a:pos x="10" y="146"/>
                  </a:cxn>
                  <a:cxn ang="0">
                    <a:pos x="13" y="147"/>
                  </a:cxn>
                  <a:cxn ang="0">
                    <a:pos x="17" y="148"/>
                  </a:cxn>
                  <a:cxn ang="0">
                    <a:pos x="22" y="149"/>
                  </a:cxn>
                  <a:cxn ang="0">
                    <a:pos x="26" y="148"/>
                  </a:cxn>
                  <a:cxn ang="0">
                    <a:pos x="30" y="147"/>
                  </a:cxn>
                  <a:cxn ang="0">
                    <a:pos x="34" y="144"/>
                  </a:cxn>
                  <a:cxn ang="0">
                    <a:pos x="1" y="135"/>
                  </a:cxn>
                </a:cxnLst>
                <a:rect l="0" t="0" r="r" b="b"/>
                <a:pathLst>
                  <a:path w="185" h="149">
                    <a:moveTo>
                      <a:pt x="1" y="135"/>
                    </a:moveTo>
                    <a:lnTo>
                      <a:pt x="34" y="144"/>
                    </a:lnTo>
                    <a:lnTo>
                      <a:pt x="185" y="34"/>
                    </a:lnTo>
                    <a:lnTo>
                      <a:pt x="159" y="0"/>
                    </a:lnTo>
                    <a:lnTo>
                      <a:pt x="8" y="111"/>
                    </a:lnTo>
                    <a:lnTo>
                      <a:pt x="1" y="135"/>
                    </a:lnTo>
                    <a:lnTo>
                      <a:pt x="8" y="111"/>
                    </a:lnTo>
                    <a:lnTo>
                      <a:pt x="4" y="114"/>
                    </a:lnTo>
                    <a:lnTo>
                      <a:pt x="2" y="117"/>
                    </a:lnTo>
                    <a:lnTo>
                      <a:pt x="0" y="121"/>
                    </a:lnTo>
                    <a:lnTo>
                      <a:pt x="0" y="126"/>
                    </a:lnTo>
                    <a:lnTo>
                      <a:pt x="0" y="130"/>
                    </a:lnTo>
                    <a:lnTo>
                      <a:pt x="1" y="134"/>
                    </a:lnTo>
                    <a:lnTo>
                      <a:pt x="2" y="137"/>
                    </a:lnTo>
                    <a:lnTo>
                      <a:pt x="4" y="140"/>
                    </a:lnTo>
                    <a:lnTo>
                      <a:pt x="7" y="143"/>
                    </a:lnTo>
                    <a:lnTo>
                      <a:pt x="10" y="146"/>
                    </a:lnTo>
                    <a:lnTo>
                      <a:pt x="13" y="147"/>
                    </a:lnTo>
                    <a:lnTo>
                      <a:pt x="17" y="148"/>
                    </a:lnTo>
                    <a:lnTo>
                      <a:pt x="22" y="149"/>
                    </a:lnTo>
                    <a:lnTo>
                      <a:pt x="26" y="148"/>
                    </a:lnTo>
                    <a:lnTo>
                      <a:pt x="30" y="147"/>
                    </a:lnTo>
                    <a:lnTo>
                      <a:pt x="34" y="144"/>
                    </a:lnTo>
                    <a:lnTo>
                      <a:pt x="1" y="135"/>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79"/>
              <p:cNvSpPr>
                <a:spLocks/>
              </p:cNvSpPr>
              <p:nvPr/>
            </p:nvSpPr>
            <p:spPr bwMode="auto">
              <a:xfrm>
                <a:off x="8037513" y="2797175"/>
                <a:ext cx="6350" cy="14287"/>
              </a:xfrm>
              <a:custGeom>
                <a:avLst/>
                <a:gdLst/>
                <a:ahLst/>
                <a:cxnLst>
                  <a:cxn ang="0">
                    <a:pos x="21" y="0"/>
                  </a:cxn>
                  <a:cxn ang="0">
                    <a:pos x="1" y="28"/>
                  </a:cxn>
                  <a:cxn ang="0">
                    <a:pos x="44" y="139"/>
                  </a:cxn>
                  <a:cxn ang="0">
                    <a:pos x="85" y="124"/>
                  </a:cxn>
                  <a:cxn ang="0">
                    <a:pos x="42" y="14"/>
                  </a:cxn>
                  <a:cxn ang="0">
                    <a:pos x="21" y="0"/>
                  </a:cxn>
                  <a:cxn ang="0">
                    <a:pos x="42" y="14"/>
                  </a:cxn>
                  <a:cxn ang="0">
                    <a:pos x="38" y="9"/>
                  </a:cxn>
                  <a:cxn ang="0">
                    <a:pos x="36" y="5"/>
                  </a:cxn>
                  <a:cxn ang="0">
                    <a:pos x="33" y="3"/>
                  </a:cxn>
                  <a:cxn ang="0">
                    <a:pos x="29" y="1"/>
                  </a:cxn>
                  <a:cxn ang="0">
                    <a:pos x="25" y="0"/>
                  </a:cxn>
                  <a:cxn ang="0">
                    <a:pos x="22" y="0"/>
                  </a:cxn>
                  <a:cxn ang="0">
                    <a:pos x="18" y="0"/>
                  </a:cxn>
                  <a:cxn ang="0">
                    <a:pos x="13" y="1"/>
                  </a:cxn>
                  <a:cxn ang="0">
                    <a:pos x="10" y="3"/>
                  </a:cxn>
                  <a:cxn ang="0">
                    <a:pos x="7" y="5"/>
                  </a:cxn>
                  <a:cxn ang="0">
                    <a:pos x="4" y="8"/>
                  </a:cxn>
                  <a:cxn ang="0">
                    <a:pos x="2" y="11"/>
                  </a:cxn>
                  <a:cxn ang="0">
                    <a:pos x="0" y="15"/>
                  </a:cxn>
                  <a:cxn ang="0">
                    <a:pos x="0" y="19"/>
                  </a:cxn>
                  <a:cxn ang="0">
                    <a:pos x="0" y="24"/>
                  </a:cxn>
                  <a:cxn ang="0">
                    <a:pos x="1" y="28"/>
                  </a:cxn>
                  <a:cxn ang="0">
                    <a:pos x="21" y="0"/>
                  </a:cxn>
                </a:cxnLst>
                <a:rect l="0" t="0" r="r" b="b"/>
                <a:pathLst>
                  <a:path w="85" h="139">
                    <a:moveTo>
                      <a:pt x="21" y="0"/>
                    </a:moveTo>
                    <a:lnTo>
                      <a:pt x="1" y="28"/>
                    </a:lnTo>
                    <a:lnTo>
                      <a:pt x="44" y="139"/>
                    </a:lnTo>
                    <a:lnTo>
                      <a:pt x="85" y="124"/>
                    </a:lnTo>
                    <a:lnTo>
                      <a:pt x="42" y="14"/>
                    </a:lnTo>
                    <a:lnTo>
                      <a:pt x="21" y="0"/>
                    </a:lnTo>
                    <a:lnTo>
                      <a:pt x="42" y="14"/>
                    </a:lnTo>
                    <a:lnTo>
                      <a:pt x="38" y="9"/>
                    </a:lnTo>
                    <a:lnTo>
                      <a:pt x="36" y="5"/>
                    </a:lnTo>
                    <a:lnTo>
                      <a:pt x="33" y="3"/>
                    </a:lnTo>
                    <a:lnTo>
                      <a:pt x="29" y="1"/>
                    </a:lnTo>
                    <a:lnTo>
                      <a:pt x="25" y="0"/>
                    </a:lnTo>
                    <a:lnTo>
                      <a:pt x="22" y="0"/>
                    </a:lnTo>
                    <a:lnTo>
                      <a:pt x="18" y="0"/>
                    </a:lnTo>
                    <a:lnTo>
                      <a:pt x="13" y="1"/>
                    </a:lnTo>
                    <a:lnTo>
                      <a:pt x="10" y="3"/>
                    </a:lnTo>
                    <a:lnTo>
                      <a:pt x="7" y="5"/>
                    </a:lnTo>
                    <a:lnTo>
                      <a:pt x="4" y="8"/>
                    </a:lnTo>
                    <a:lnTo>
                      <a:pt x="2" y="11"/>
                    </a:lnTo>
                    <a:lnTo>
                      <a:pt x="0" y="15"/>
                    </a:lnTo>
                    <a:lnTo>
                      <a:pt x="0" y="19"/>
                    </a:lnTo>
                    <a:lnTo>
                      <a:pt x="0" y="24"/>
                    </a:lnTo>
                    <a:lnTo>
                      <a:pt x="1" y="28"/>
                    </a:lnTo>
                    <a:lnTo>
                      <a:pt x="21" y="0"/>
                    </a:lnTo>
                    <a:close/>
                  </a:path>
                </a:pathLst>
              </a:custGeom>
              <a:solidFill>
                <a:srgbClr val="13151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Realizace GmIS</a:t>
            </a:r>
            <a:endParaRPr lang="cs-CZ" dirty="0"/>
          </a:p>
        </p:txBody>
      </p:sp>
      <p:sp>
        <p:nvSpPr>
          <p:cNvPr id="88" name="Zástupný symbol pro obsah 2"/>
          <p:cNvSpPr>
            <a:spLocks noGrp="1"/>
          </p:cNvSpPr>
          <p:nvPr>
            <p:ph idx="1"/>
          </p:nvPr>
        </p:nvSpPr>
        <p:spPr>
          <a:xfrm>
            <a:off x="457200" y="1268760"/>
            <a:ext cx="8229600" cy="5589240"/>
          </a:xfrm>
        </p:spPr>
        <p:txBody>
          <a:bodyPr>
            <a:normAutofit fontScale="77500" lnSpcReduction="20000"/>
          </a:bodyPr>
          <a:lstStyle/>
          <a:p>
            <a:r>
              <a:rPr lang="cs-CZ" dirty="0" smtClean="0"/>
              <a:t>GmIS musí podporovat následující činnosti:</a:t>
            </a:r>
          </a:p>
          <a:p>
            <a:pPr lvl="1"/>
            <a:r>
              <a:rPr lang="cs-CZ" dirty="0" smtClean="0"/>
              <a:t>Vytvoření vzorové zdrojové geomorfologické databáze (GmDB)</a:t>
            </a:r>
          </a:p>
          <a:p>
            <a:pPr lvl="2"/>
            <a:r>
              <a:rPr lang="cs-CZ" dirty="0" smtClean="0">
                <a:hlinkClick r:id="rId3" action="ppaction://hlinksldjump"/>
              </a:rPr>
              <a:t>Import převzatých datových vrstev</a:t>
            </a:r>
            <a:r>
              <a:rPr lang="cs-CZ" dirty="0" smtClean="0"/>
              <a:t>.</a:t>
            </a:r>
          </a:p>
          <a:p>
            <a:pPr lvl="2"/>
            <a:r>
              <a:rPr lang="cs-CZ" dirty="0" smtClean="0">
                <a:hlinkClick r:id="rId4" action="ppaction://hlinksldjump"/>
              </a:rPr>
              <a:t>Tvorba DMR a odvozených povrchů</a:t>
            </a:r>
            <a:r>
              <a:rPr lang="cs-CZ" dirty="0" smtClean="0"/>
              <a:t>.</a:t>
            </a:r>
          </a:p>
          <a:p>
            <a:pPr lvl="2"/>
            <a:r>
              <a:rPr lang="cs-CZ" dirty="0" smtClean="0">
                <a:effectLst>
                  <a:outerShdw blurRad="38100" dist="38100" dir="2700000" algn="tl">
                    <a:srgbClr val="000000">
                      <a:alpha val="43137"/>
                    </a:srgbClr>
                  </a:outerShdw>
                </a:effectLst>
                <a:hlinkClick r:id="rId5" action="ppaction://hlinksldjump"/>
              </a:rPr>
              <a:t>Elementarizace reliéfu zájmové oblasti</a:t>
            </a:r>
            <a:r>
              <a:rPr lang="cs-CZ" dirty="0" smtClean="0"/>
              <a:t>.</a:t>
            </a:r>
          </a:p>
          <a:p>
            <a:pPr lvl="2"/>
            <a:endParaRPr lang="cs-CZ" dirty="0" smtClean="0"/>
          </a:p>
          <a:p>
            <a:pPr lvl="1"/>
            <a:r>
              <a:rPr lang="cs-CZ" dirty="0" smtClean="0"/>
              <a:t>Podpora geomorfologického výzkumu</a:t>
            </a:r>
          </a:p>
          <a:p>
            <a:pPr lvl="2"/>
            <a:r>
              <a:rPr lang="cs-CZ" dirty="0" smtClean="0">
                <a:hlinkClick r:id="rId6" action="ppaction://hlinksldjump"/>
              </a:rPr>
              <a:t>Terénní mapování</a:t>
            </a:r>
            <a:r>
              <a:rPr lang="cs-CZ" dirty="0" smtClean="0"/>
              <a:t>.</a:t>
            </a:r>
          </a:p>
          <a:p>
            <a:pPr lvl="2"/>
            <a:r>
              <a:rPr lang="cs-CZ" dirty="0" smtClean="0">
                <a:hlinkClick r:id="rId7" action="ppaction://hlinksldjump"/>
              </a:rPr>
              <a:t>Výpočet morfometrických charakteristik areálů elementárních forem</a:t>
            </a:r>
            <a:r>
              <a:rPr lang="cs-CZ" dirty="0" smtClean="0"/>
              <a:t>.</a:t>
            </a:r>
          </a:p>
          <a:p>
            <a:pPr lvl="2"/>
            <a:r>
              <a:rPr lang="cs-CZ" dirty="0" smtClean="0">
                <a:effectLst>
                  <a:outerShdw blurRad="38100" dist="38100" dir="2700000" algn="tl">
                    <a:srgbClr val="000000">
                      <a:alpha val="43137"/>
                    </a:srgbClr>
                  </a:outerShdw>
                </a:effectLst>
                <a:hlinkClick r:id="rId8" action="ppaction://hlinksldjump"/>
              </a:rPr>
              <a:t>Výpočet morfometrických charakteristik hranic elementárních forem</a:t>
            </a:r>
            <a:r>
              <a:rPr lang="cs-CZ" dirty="0" smtClean="0"/>
              <a:t>.</a:t>
            </a:r>
          </a:p>
          <a:p>
            <a:pPr lvl="2"/>
            <a:r>
              <a:rPr lang="cs-CZ" dirty="0" smtClean="0">
                <a:hlinkClick r:id="rId9" action="ppaction://hlinksldjump"/>
              </a:rPr>
              <a:t>Určení morfogenetických vlastností elementárních forem</a:t>
            </a:r>
            <a:r>
              <a:rPr lang="cs-CZ" dirty="0" smtClean="0"/>
              <a:t>.</a:t>
            </a:r>
          </a:p>
          <a:p>
            <a:pPr lvl="2"/>
            <a:r>
              <a:rPr lang="cs-CZ" dirty="0" smtClean="0">
                <a:hlinkClick r:id="rId10" action="ppaction://hlinksldjump"/>
              </a:rPr>
              <a:t>Tvorba vyšších hierarchických úrovní</a:t>
            </a:r>
            <a:r>
              <a:rPr lang="cs-CZ" dirty="0" smtClean="0"/>
              <a:t> (hierarchická regionalizace).</a:t>
            </a:r>
          </a:p>
          <a:p>
            <a:pPr lvl="2"/>
            <a:r>
              <a:rPr lang="cs-CZ" dirty="0" smtClean="0">
                <a:hlinkClick r:id="rId11" action="ppaction://hlinksldjump"/>
              </a:rPr>
              <a:t>Vymezení povodí a výpočet členitostí pro </a:t>
            </a:r>
            <a:r>
              <a:rPr lang="cs-CZ" i="1" dirty="0" smtClean="0">
                <a:hlinkClick r:id="rId11" action="ppaction://hlinksldjump"/>
              </a:rPr>
              <a:t>(polo)</a:t>
            </a:r>
            <a:r>
              <a:rPr lang="cs-CZ" dirty="0" smtClean="0">
                <a:hlinkClick r:id="rId11" action="ppaction://hlinksldjump"/>
              </a:rPr>
              <a:t>povodí</a:t>
            </a:r>
            <a:r>
              <a:rPr lang="cs-CZ" i="1" dirty="0" smtClean="0"/>
              <a:t>.</a:t>
            </a:r>
          </a:p>
          <a:p>
            <a:pPr lvl="2"/>
            <a:r>
              <a:rPr lang="cs-CZ" dirty="0" smtClean="0">
                <a:effectLst>
                  <a:outerShdw blurRad="38100" dist="38100" dir="2700000" algn="tl">
                    <a:srgbClr val="000000">
                      <a:alpha val="43137"/>
                    </a:srgbClr>
                  </a:outerShdw>
                </a:effectLst>
                <a:hlinkClick r:id="rId12" action="ppaction://hlinksldjump"/>
              </a:rPr>
              <a:t>Tvorba geomorfologické mřížky</a:t>
            </a:r>
            <a:r>
              <a:rPr lang="cs-CZ" dirty="0" smtClean="0"/>
              <a:t>.</a:t>
            </a:r>
          </a:p>
          <a:p>
            <a:pPr lvl="2"/>
            <a:endParaRPr lang="cs-CZ" dirty="0" smtClean="0"/>
          </a:p>
          <a:p>
            <a:pPr lvl="2"/>
            <a:r>
              <a:rPr lang="cs-CZ" i="1" dirty="0" smtClean="0">
                <a:hlinkClick r:id="rId13" action="ppaction://hlinksldjump"/>
              </a:rPr>
              <a:t>Vymezení bázových povrchů</a:t>
            </a:r>
            <a:r>
              <a:rPr lang="cs-CZ" dirty="0" smtClean="0"/>
              <a:t>.</a:t>
            </a:r>
          </a:p>
        </p:txBody>
      </p:sp>
      <p:sp>
        <p:nvSpPr>
          <p:cNvPr id="89" name="Šipka doprava 88"/>
          <p:cNvSpPr/>
          <p:nvPr/>
        </p:nvSpPr>
        <p:spPr>
          <a:xfrm>
            <a:off x="8388424" y="6093296"/>
            <a:ext cx="504056" cy="576064"/>
          </a:xfrm>
          <a:prstGeom prst="rightArrow">
            <a:avLst/>
          </a:prstGeom>
          <a:solidFill>
            <a:srgbClr val="006600">
              <a:alpha val="5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rojekty\PhD-Smrk\Disertace\Obrazky\UC_ImportPrevzatychVrstev.emf"/>
          <p:cNvPicPr>
            <a:picLocks noChangeAspect="1" noChangeArrowheads="1"/>
          </p:cNvPicPr>
          <p:nvPr/>
        </p:nvPicPr>
        <p:blipFill>
          <a:blip r:embed="rId2" cstate="print"/>
          <a:srcRect/>
          <a:stretch>
            <a:fillRect/>
          </a:stretch>
        </p:blipFill>
        <p:spPr bwMode="auto">
          <a:xfrm>
            <a:off x="72008" y="1268760"/>
            <a:ext cx="4968552" cy="2903497"/>
          </a:xfrm>
          <a:prstGeom prst="rect">
            <a:avLst/>
          </a:prstGeom>
          <a:ln>
            <a:noFill/>
          </a:ln>
          <a:effectLst>
            <a:outerShdw blurRad="292100" dist="139700" dir="2700000" algn="tl" rotWithShape="0">
              <a:srgbClr val="333333">
                <a:alpha val="65000"/>
              </a:srgbClr>
            </a:outerShdw>
          </a:effectLst>
        </p:spPr>
      </p:pic>
      <p:sp>
        <p:nvSpPr>
          <p:cNvPr id="11" name="Šipka doprava 10"/>
          <p:cNvSpPr/>
          <p:nvPr/>
        </p:nvSpPr>
        <p:spPr>
          <a:xfrm>
            <a:off x="1187624" y="1484784"/>
            <a:ext cx="432048" cy="432048"/>
          </a:xfrm>
          <a:prstGeom prst="rightArrow">
            <a:avLst/>
          </a:prstGeom>
          <a:solidFill>
            <a:srgbClr val="006600">
              <a:alpha val="5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sz="3600" dirty="0" smtClean="0"/>
              <a:t>Import převzatých vrstev do GmDB</a:t>
            </a:r>
            <a:endParaRPr lang="cs-CZ" sz="3600" dirty="0"/>
          </a:p>
        </p:txBody>
      </p:sp>
      <p:graphicFrame>
        <p:nvGraphicFramePr>
          <p:cNvPr id="8" name="Tabulka 7"/>
          <p:cNvGraphicFramePr>
            <a:graphicFrameLocks noGrp="1"/>
          </p:cNvGraphicFramePr>
          <p:nvPr/>
        </p:nvGraphicFramePr>
        <p:xfrm>
          <a:off x="971600" y="2060848"/>
          <a:ext cx="4129461" cy="4064001"/>
        </p:xfrm>
        <a:graphic>
          <a:graphicData uri="http://schemas.openxmlformats.org/drawingml/2006/table">
            <a:tbl>
              <a:tblPr>
                <a:effectLst>
                  <a:outerShdw blurRad="292100" dist="139700" dir="2700000" algn="tl" rotWithShape="0">
                    <a:prstClr val="black">
                      <a:alpha val="65000"/>
                    </a:prstClr>
                  </a:outerShdw>
                </a:effectLst>
              </a:tblPr>
              <a:tblGrid>
                <a:gridCol w="1180826"/>
                <a:gridCol w="82806"/>
                <a:gridCol w="2152924"/>
                <a:gridCol w="712905"/>
              </a:tblGrid>
              <a:tr h="508000">
                <a:tc gridSpan="2">
                  <a:txBody>
                    <a:bodyPr/>
                    <a:lstStyle/>
                    <a:p>
                      <a:pPr algn="l">
                        <a:lnSpc>
                          <a:spcPct val="120000"/>
                        </a:lnSpc>
                        <a:spcAft>
                          <a:spcPts val="0"/>
                        </a:spcAft>
                      </a:pPr>
                      <a:r>
                        <a:rPr lang="cs-CZ" sz="900" b="1" dirty="0">
                          <a:solidFill>
                            <a:srgbClr val="FFFFFF"/>
                          </a:solidFill>
                          <a:latin typeface="Times New Roman"/>
                          <a:ea typeface="Times New Roman"/>
                        </a:rPr>
                        <a:t>Specifikace případu užití:</a:t>
                      </a:r>
                      <a:endParaRPr lang="cs-CZ" sz="900" dirty="0">
                        <a:latin typeface="Times New Roman"/>
                        <a:ea typeface="Times New Roman"/>
                      </a:endParaRPr>
                    </a:p>
                    <a:p>
                      <a:pPr algn="l">
                        <a:lnSpc>
                          <a:spcPct val="120000"/>
                        </a:lnSpc>
                        <a:spcAft>
                          <a:spcPts val="0"/>
                        </a:spcAft>
                      </a:pPr>
                      <a:r>
                        <a:rPr lang="cs-CZ" sz="900" b="1" dirty="0">
                          <a:solidFill>
                            <a:srgbClr val="FFFFFF"/>
                          </a:solidFill>
                          <a:latin typeface="Times New Roman"/>
                          <a:ea typeface="Times New Roman"/>
                        </a:rPr>
                        <a:t>ID: UC 2</a:t>
                      </a:r>
                      <a:endParaRPr lang="cs-CZ" sz="900" dirty="0">
                        <a:latin typeface="Times New Roman"/>
                        <a:ea typeface="Times New Roman"/>
                      </a:endParaRPr>
                    </a:p>
                  </a:txBody>
                  <a:tcPr marL="52917" marR="5291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dirty="0">
                          <a:solidFill>
                            <a:srgbClr val="FFFFFF"/>
                          </a:solidFill>
                          <a:latin typeface="Times New Roman"/>
                          <a:ea typeface="Times New Roman"/>
                        </a:rPr>
                        <a:t>Import datové vrstvy do geomorfologické databáze</a:t>
                      </a:r>
                      <a:endParaRPr lang="cs-CZ" sz="900" dirty="0">
                        <a:latin typeface="Times New Roman"/>
                        <a:ea typeface="Times New Roman"/>
                      </a:endParaRPr>
                    </a:p>
                  </a:txBody>
                  <a:tcPr marL="52917" marR="5291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38667">
                <a:tc>
                  <a:txBody>
                    <a:bodyPr/>
                    <a:lstStyle/>
                    <a:p>
                      <a:pPr algn="l">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52917" marR="5291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Importovat zdrojová data do struktury geomorfologické databáze.</a:t>
                      </a:r>
                    </a:p>
                  </a:txBody>
                  <a:tcPr marL="52917" marR="5291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69333">
                <a:tc>
                  <a:txBody>
                    <a:bodyPr/>
                    <a:lstStyle/>
                    <a:p>
                      <a:pPr algn="l">
                        <a:lnSpc>
                          <a:spcPct val="120000"/>
                        </a:lnSpc>
                        <a:spcAft>
                          <a:spcPts val="0"/>
                        </a:spcAft>
                      </a:pPr>
                      <a:r>
                        <a:rPr lang="cs-CZ" sz="900" b="1" dirty="0">
                          <a:latin typeface="Times New Roman"/>
                          <a:ea typeface="Times New Roman"/>
                        </a:rPr>
                        <a:t>Hlavní aktér:</a:t>
                      </a:r>
                      <a:endParaRPr lang="cs-CZ" sz="900" dirty="0">
                        <a:latin typeface="Times New Roman"/>
                        <a:ea typeface="Times New Roman"/>
                      </a:endParaRPr>
                    </a:p>
                  </a:txBody>
                  <a:tcPr marL="52917" marR="5291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Správce</a:t>
                      </a:r>
                    </a:p>
                  </a:txBody>
                  <a:tcPr marL="52917" marR="5291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69333">
                <a:tc>
                  <a:txBody>
                    <a:bodyPr/>
                    <a:lstStyle/>
                    <a:p>
                      <a:pPr algn="l">
                        <a:lnSpc>
                          <a:spcPct val="120000"/>
                        </a:lnSpc>
                        <a:spcAft>
                          <a:spcPts val="0"/>
                        </a:spcAft>
                      </a:pPr>
                      <a:r>
                        <a:rPr lang="cs-CZ" sz="900" b="1" dirty="0">
                          <a:latin typeface="Times New Roman"/>
                          <a:ea typeface="Times New Roman"/>
                        </a:rPr>
                        <a:t>Vedlejší aktéři:</a:t>
                      </a:r>
                      <a:endParaRPr lang="cs-CZ" sz="900" dirty="0">
                        <a:latin typeface="Times New Roman"/>
                        <a:ea typeface="Times New Roman"/>
                      </a:endParaRPr>
                    </a:p>
                  </a:txBody>
                  <a:tcPr marL="52917" marR="5291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  </a:t>
                      </a:r>
                    </a:p>
                  </a:txBody>
                  <a:tcPr marL="52917" marR="5291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338667">
                <a:tc>
                  <a:txBody>
                    <a:bodyPr/>
                    <a:lstStyle/>
                    <a:p>
                      <a:pPr algn="l">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52917" marR="5291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Existují vstupní data a je založena prázdná (případně částečně naplněná) geomorfologická databáze.</a:t>
                      </a:r>
                    </a:p>
                  </a:txBody>
                  <a:tcPr marL="52917" marR="5291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862667">
                <a:tc>
                  <a:txBody>
                    <a:bodyPr/>
                    <a:lstStyle/>
                    <a:p>
                      <a:pPr algn="l">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52917" marR="5291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Případ užití začíná, když správce otevře nástroj pro import datové vrstvy do geomorfologické databáze.</a:t>
                      </a:r>
                    </a:p>
                    <a:p>
                      <a:pPr marL="342900" lvl="0" indent="-342900" algn="l">
                        <a:lnSpc>
                          <a:spcPct val="120000"/>
                        </a:lnSpc>
                        <a:spcAft>
                          <a:spcPts val="0"/>
                        </a:spcAft>
                        <a:buFont typeface="+mj-lt"/>
                        <a:buAutoNum type="arabicPeriod"/>
                      </a:pPr>
                      <a:r>
                        <a:rPr lang="cs-CZ" sz="900" dirty="0">
                          <a:latin typeface="Times New Roman"/>
                          <a:ea typeface="Calibri"/>
                        </a:rPr>
                        <a:t>Systém požádá správce o:</a:t>
                      </a:r>
                    </a:p>
                    <a:p>
                      <a:pPr marL="742950" lvl="1" indent="-285750" algn="l">
                        <a:lnSpc>
                          <a:spcPct val="120000"/>
                        </a:lnSpc>
                        <a:spcAft>
                          <a:spcPts val="0"/>
                        </a:spcAft>
                        <a:buFont typeface="Symbol"/>
                        <a:buChar char=""/>
                      </a:pPr>
                      <a:r>
                        <a:rPr lang="cs-CZ" sz="900" dirty="0">
                          <a:latin typeface="Times New Roman"/>
                          <a:ea typeface="Calibri"/>
                        </a:rPr>
                        <a:t>cestu ke zdrojové datové vrstvě pro import,</a:t>
                      </a:r>
                    </a:p>
                    <a:p>
                      <a:pPr marL="742950" lvl="1" indent="-285750" algn="l">
                        <a:lnSpc>
                          <a:spcPct val="120000"/>
                        </a:lnSpc>
                        <a:spcAft>
                          <a:spcPts val="0"/>
                        </a:spcAft>
                        <a:buFont typeface="Symbol"/>
                        <a:buChar char=""/>
                      </a:pPr>
                      <a:r>
                        <a:rPr lang="cs-CZ" sz="900" dirty="0">
                          <a:latin typeface="Times New Roman"/>
                          <a:ea typeface="Calibri"/>
                        </a:rPr>
                        <a:t>informaci o vstupním formátu dat,</a:t>
                      </a:r>
                    </a:p>
                    <a:p>
                      <a:pPr marL="742950" lvl="1" indent="-285750" algn="l">
                        <a:lnSpc>
                          <a:spcPct val="120000"/>
                        </a:lnSpc>
                        <a:spcAft>
                          <a:spcPts val="0"/>
                        </a:spcAft>
                        <a:buFont typeface="Symbol"/>
                        <a:buChar char=""/>
                      </a:pPr>
                      <a:r>
                        <a:rPr lang="cs-CZ" sz="900" dirty="0">
                          <a:latin typeface="Times New Roman"/>
                          <a:ea typeface="Calibri"/>
                        </a:rPr>
                        <a:t>umístění a název cílové vrstvy (v GmDB).</a:t>
                      </a:r>
                    </a:p>
                    <a:p>
                      <a:pPr marL="342900" lvl="0" indent="-342900" algn="l">
                        <a:lnSpc>
                          <a:spcPct val="120000"/>
                        </a:lnSpc>
                        <a:spcAft>
                          <a:spcPts val="0"/>
                        </a:spcAft>
                        <a:buFont typeface="+mj-lt"/>
                        <a:buAutoNum type="arabicPeriod"/>
                      </a:pPr>
                      <a:r>
                        <a:rPr lang="cs-CZ" sz="900" dirty="0">
                          <a:latin typeface="Times New Roman"/>
                          <a:ea typeface="Calibri"/>
                        </a:rPr>
                        <a:t>Správce zadá požadované vstupy a spustí nástroj.</a:t>
                      </a:r>
                    </a:p>
                    <a:p>
                      <a:pPr marL="342900" lvl="0" indent="-342900" algn="l">
                        <a:lnSpc>
                          <a:spcPct val="120000"/>
                        </a:lnSpc>
                        <a:spcAft>
                          <a:spcPts val="0"/>
                        </a:spcAft>
                        <a:buFont typeface="+mj-lt"/>
                        <a:buAutoNum type="arabicPeriod"/>
                      </a:pPr>
                      <a:r>
                        <a:rPr lang="cs-CZ" sz="900" dirty="0">
                          <a:latin typeface="Times New Roman"/>
                          <a:ea typeface="Calibri"/>
                        </a:rPr>
                        <a:t>&lt;&lt;</a:t>
                      </a:r>
                      <a:r>
                        <a:rPr lang="cs-CZ" sz="900" dirty="0" err="1">
                          <a:latin typeface="Times New Roman"/>
                          <a:ea typeface="Calibri"/>
                        </a:rPr>
                        <a:t>extend</a:t>
                      </a:r>
                      <a:r>
                        <a:rPr lang="cs-CZ" sz="900" dirty="0">
                          <a:latin typeface="Times New Roman"/>
                          <a:ea typeface="Calibri"/>
                        </a:rPr>
                        <a:t>&gt;&gt; : převést datový formát.</a:t>
                      </a:r>
                    </a:p>
                    <a:p>
                      <a:pPr marL="342900" lvl="0" indent="-342900" algn="l">
                        <a:lnSpc>
                          <a:spcPct val="120000"/>
                        </a:lnSpc>
                        <a:spcAft>
                          <a:spcPts val="0"/>
                        </a:spcAft>
                        <a:buFont typeface="+mj-lt"/>
                        <a:buAutoNum type="arabicPeriod"/>
                      </a:pPr>
                      <a:r>
                        <a:rPr lang="cs-CZ" sz="900" dirty="0">
                          <a:latin typeface="Times New Roman"/>
                          <a:ea typeface="Calibri"/>
                        </a:rPr>
                        <a:t>&lt;&lt;</a:t>
                      </a:r>
                      <a:r>
                        <a:rPr lang="cs-CZ" sz="900" dirty="0" err="1">
                          <a:latin typeface="Times New Roman"/>
                          <a:ea typeface="Calibri"/>
                        </a:rPr>
                        <a:t>extend</a:t>
                      </a:r>
                      <a:r>
                        <a:rPr lang="cs-CZ" sz="900" dirty="0">
                          <a:latin typeface="Times New Roman"/>
                          <a:ea typeface="Calibri"/>
                        </a:rPr>
                        <a:t>&gt;&gt; : transformovat souřadnicový systém.</a:t>
                      </a:r>
                    </a:p>
                    <a:p>
                      <a:pPr marL="342900" lvl="0" indent="-342900" algn="l">
                        <a:lnSpc>
                          <a:spcPct val="120000"/>
                        </a:lnSpc>
                        <a:spcAft>
                          <a:spcPts val="0"/>
                        </a:spcAft>
                        <a:buFont typeface="+mj-lt"/>
                        <a:buAutoNum type="arabicPeriod"/>
                      </a:pPr>
                      <a:r>
                        <a:rPr lang="cs-CZ" sz="900" dirty="0">
                          <a:latin typeface="Times New Roman"/>
                          <a:ea typeface="Calibri"/>
                        </a:rPr>
                        <a:t>Systém importuje data (a uloží je do geomorfologické databáze).</a:t>
                      </a:r>
                    </a:p>
                  </a:txBody>
                  <a:tcPr marL="52917" marR="5291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338667">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52917" marR="5291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Byla importována datová vrstva geomorfologické databáze.</a:t>
                      </a:r>
                    </a:p>
                  </a:txBody>
                  <a:tcPr marL="52917" marR="5291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338667">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52917" marR="5291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Exportovat data z geomorfologické databáze do vybraného formátu.</a:t>
                      </a:r>
                    </a:p>
                  </a:txBody>
                  <a:tcPr marL="52917" marR="5291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graphicFrame>
        <p:nvGraphicFramePr>
          <p:cNvPr id="9" name="Tabulka 8"/>
          <p:cNvGraphicFramePr>
            <a:graphicFrameLocks noGrp="1"/>
          </p:cNvGraphicFramePr>
          <p:nvPr/>
        </p:nvGraphicFramePr>
        <p:xfrm>
          <a:off x="2915816" y="2492896"/>
          <a:ext cx="4680520" cy="3526064"/>
        </p:xfrm>
        <a:graphic>
          <a:graphicData uri="http://schemas.openxmlformats.org/drawingml/2006/table">
            <a:tbl>
              <a:tblPr>
                <a:effectLst>
                  <a:outerShdw blurRad="292100" dist="139700" dir="2700000" algn="tl" rotWithShape="0">
                    <a:prstClr val="black">
                      <a:alpha val="65000"/>
                    </a:prstClr>
                  </a:outerShdw>
                </a:effectLst>
              </a:tblPr>
              <a:tblGrid>
                <a:gridCol w="1338402"/>
                <a:gridCol w="93855"/>
                <a:gridCol w="2440223"/>
                <a:gridCol w="808040"/>
              </a:tblGrid>
              <a:tr h="459496">
                <a:tc gridSpan="2">
                  <a:txBody>
                    <a:bodyPr/>
                    <a:lstStyle/>
                    <a:p>
                      <a:pPr algn="l">
                        <a:lnSpc>
                          <a:spcPct val="120000"/>
                        </a:lnSpc>
                        <a:spcAft>
                          <a:spcPts val="0"/>
                        </a:spcAft>
                      </a:pPr>
                      <a:r>
                        <a:rPr lang="cs-CZ" sz="900" b="1" dirty="0">
                          <a:solidFill>
                            <a:srgbClr val="FFFFFF"/>
                          </a:solidFill>
                          <a:latin typeface="Times New Roman"/>
                          <a:ea typeface="Times New Roman"/>
                        </a:rPr>
                        <a:t>Specifikace případu užití:</a:t>
                      </a:r>
                      <a:endParaRPr lang="cs-CZ" sz="900" dirty="0">
                        <a:latin typeface="Times New Roman"/>
                        <a:ea typeface="Times New Roman"/>
                      </a:endParaRPr>
                    </a:p>
                    <a:p>
                      <a:pPr algn="l">
                        <a:lnSpc>
                          <a:spcPct val="120000"/>
                        </a:lnSpc>
                        <a:spcAft>
                          <a:spcPts val="0"/>
                        </a:spcAft>
                      </a:pPr>
                      <a:r>
                        <a:rPr lang="cs-CZ" sz="900" b="1" dirty="0">
                          <a:solidFill>
                            <a:srgbClr val="FFFFFF"/>
                          </a:solidFill>
                          <a:latin typeface="Times New Roman"/>
                          <a:ea typeface="Times New Roman"/>
                        </a:rPr>
                        <a:t>ID: UC 3 </a:t>
                      </a:r>
                      <a:endParaRPr lang="cs-CZ" sz="900" dirty="0">
                        <a:latin typeface="Times New Roman"/>
                        <a:ea typeface="Times New Roman"/>
                      </a:endParaRPr>
                    </a:p>
                  </a:txBody>
                  <a:tcPr marL="66842" marR="668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dirty="0">
                          <a:solidFill>
                            <a:srgbClr val="FFFFFF"/>
                          </a:solidFill>
                          <a:latin typeface="Times New Roman"/>
                          <a:ea typeface="Times New Roman"/>
                        </a:rPr>
                        <a:t>Převést data do požadovaného datového formátu </a:t>
                      </a:r>
                      <a:endParaRPr lang="cs-CZ" sz="900" dirty="0">
                        <a:latin typeface="Times New Roman"/>
                        <a:ea typeface="Times New Roman"/>
                      </a:endParaRPr>
                    </a:p>
                  </a:txBody>
                  <a:tcPr marL="66842" marR="6684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412197">
                <a:tc>
                  <a:txBody>
                    <a:bodyPr/>
                    <a:lstStyle/>
                    <a:p>
                      <a:pPr algn="l">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66842" marR="668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Převést data ze zdrojového formátu do požadovaného cílového datového formátu.</a:t>
                      </a:r>
                    </a:p>
                  </a:txBody>
                  <a:tcPr marL="66842" marR="6684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06099">
                <a:tc>
                  <a:txBody>
                    <a:bodyPr/>
                    <a:lstStyle/>
                    <a:p>
                      <a:pPr algn="l">
                        <a:lnSpc>
                          <a:spcPct val="120000"/>
                        </a:lnSpc>
                        <a:spcAft>
                          <a:spcPts val="0"/>
                        </a:spcAft>
                      </a:pPr>
                      <a:r>
                        <a:rPr lang="cs-CZ" sz="900" b="1" dirty="0">
                          <a:latin typeface="Times New Roman"/>
                          <a:ea typeface="Times New Roman"/>
                        </a:rPr>
                        <a:t>Hlavní aktér:</a:t>
                      </a:r>
                      <a:endParaRPr lang="cs-CZ" sz="900" dirty="0">
                        <a:latin typeface="Times New Roman"/>
                        <a:ea typeface="Times New Roman"/>
                      </a:endParaRPr>
                    </a:p>
                  </a:txBody>
                  <a:tcPr marL="66842" marR="668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Správce</a:t>
                      </a:r>
                    </a:p>
                  </a:txBody>
                  <a:tcPr marL="66842" marR="6684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06099">
                <a:tc>
                  <a:txBody>
                    <a:bodyPr/>
                    <a:lstStyle/>
                    <a:p>
                      <a:pPr algn="l">
                        <a:lnSpc>
                          <a:spcPct val="120000"/>
                        </a:lnSpc>
                        <a:spcAft>
                          <a:spcPts val="0"/>
                        </a:spcAft>
                      </a:pPr>
                      <a:r>
                        <a:rPr lang="cs-CZ" sz="900" b="1">
                          <a:latin typeface="Times New Roman"/>
                          <a:ea typeface="Times New Roman"/>
                        </a:rPr>
                        <a:t>Vedlejší aktéři:</a:t>
                      </a:r>
                      <a:endParaRPr lang="cs-CZ" sz="900">
                        <a:latin typeface="Times New Roman"/>
                        <a:ea typeface="Times New Roman"/>
                      </a:endParaRPr>
                    </a:p>
                  </a:txBody>
                  <a:tcPr marL="66842" marR="668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  </a:t>
                      </a:r>
                    </a:p>
                  </a:txBody>
                  <a:tcPr marL="66842" marR="6684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06099">
                <a:tc>
                  <a:txBody>
                    <a:bodyPr/>
                    <a:lstStyle/>
                    <a:p>
                      <a:pPr algn="l">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66842" marR="668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Existují vstupní data.</a:t>
                      </a:r>
                    </a:p>
                  </a:txBody>
                  <a:tcPr marL="66842" marR="6684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417778">
                <a:tc>
                  <a:txBody>
                    <a:bodyPr/>
                    <a:lstStyle/>
                    <a:p>
                      <a:pPr algn="l">
                        <a:lnSpc>
                          <a:spcPct val="120000"/>
                        </a:lnSpc>
                        <a:spcAft>
                          <a:spcPts val="0"/>
                        </a:spcAft>
                      </a:pPr>
                      <a:r>
                        <a:rPr lang="cs-CZ" sz="900" b="1" dirty="0">
                          <a:latin typeface="Times New Roman"/>
                          <a:ea typeface="Times New Roman"/>
                        </a:rPr>
                        <a:t>Hlavní scénář:</a:t>
                      </a:r>
                      <a:endParaRPr lang="cs-CZ" sz="900" dirty="0">
                        <a:latin typeface="Times New Roman"/>
                        <a:ea typeface="Times New Roman"/>
                      </a:endParaRPr>
                    </a:p>
                  </a:txBody>
                  <a:tcPr marL="66842" marR="668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Případ užití začíná, když správce otevře nástroj pro převod dat z jednoho datového formátu do jiného.</a:t>
                      </a:r>
                    </a:p>
                    <a:p>
                      <a:pPr marL="342900" lvl="0" indent="-342900" algn="l">
                        <a:lnSpc>
                          <a:spcPct val="120000"/>
                        </a:lnSpc>
                        <a:spcAft>
                          <a:spcPts val="0"/>
                        </a:spcAft>
                        <a:buFont typeface="+mj-lt"/>
                        <a:buAutoNum type="arabicPeriod"/>
                      </a:pPr>
                      <a:r>
                        <a:rPr lang="cs-CZ" sz="900" dirty="0">
                          <a:latin typeface="Times New Roman"/>
                          <a:ea typeface="Calibri"/>
                        </a:rPr>
                        <a:t>Systém požádá správce o:</a:t>
                      </a:r>
                    </a:p>
                    <a:p>
                      <a:pPr marL="742950" lvl="1" indent="-285750" algn="l">
                        <a:lnSpc>
                          <a:spcPct val="120000"/>
                        </a:lnSpc>
                        <a:spcAft>
                          <a:spcPts val="0"/>
                        </a:spcAft>
                        <a:buFont typeface="Symbol"/>
                        <a:buChar char=""/>
                      </a:pPr>
                      <a:r>
                        <a:rPr lang="cs-CZ" sz="900" dirty="0">
                          <a:latin typeface="Times New Roman"/>
                          <a:ea typeface="Calibri"/>
                        </a:rPr>
                        <a:t>cestu ke zdrojové datové vrstvě,</a:t>
                      </a:r>
                    </a:p>
                    <a:p>
                      <a:pPr marL="742950" lvl="1" indent="-285750" algn="l">
                        <a:lnSpc>
                          <a:spcPct val="120000"/>
                        </a:lnSpc>
                        <a:spcAft>
                          <a:spcPts val="0"/>
                        </a:spcAft>
                        <a:buFont typeface="Symbol"/>
                        <a:buChar char=""/>
                      </a:pPr>
                      <a:r>
                        <a:rPr lang="cs-CZ" sz="900" dirty="0">
                          <a:latin typeface="Times New Roman"/>
                          <a:ea typeface="Calibri"/>
                        </a:rPr>
                        <a:t>informaci o vstupním a výstupním formátu dat,</a:t>
                      </a:r>
                    </a:p>
                    <a:p>
                      <a:pPr marL="742950" lvl="1" indent="-285750" algn="l">
                        <a:lnSpc>
                          <a:spcPct val="120000"/>
                        </a:lnSpc>
                        <a:spcAft>
                          <a:spcPts val="0"/>
                        </a:spcAft>
                        <a:buFont typeface="Symbol"/>
                        <a:buChar char=""/>
                      </a:pPr>
                      <a:r>
                        <a:rPr lang="cs-CZ" sz="900" dirty="0">
                          <a:latin typeface="Times New Roman"/>
                          <a:ea typeface="Calibri"/>
                        </a:rPr>
                        <a:t>umístění a název cílové vrstvy.</a:t>
                      </a:r>
                    </a:p>
                    <a:p>
                      <a:pPr marL="342900" lvl="0" indent="-342900" algn="l">
                        <a:lnSpc>
                          <a:spcPct val="120000"/>
                        </a:lnSpc>
                        <a:spcAft>
                          <a:spcPts val="0"/>
                        </a:spcAft>
                        <a:buFont typeface="+mj-lt"/>
                        <a:buAutoNum type="arabicPeriod"/>
                      </a:pPr>
                      <a:r>
                        <a:rPr lang="cs-CZ" sz="900" dirty="0">
                          <a:latin typeface="Times New Roman"/>
                          <a:ea typeface="Calibri"/>
                        </a:rPr>
                        <a:t>Správce zadá požadované vstupy a spustí nástroj.</a:t>
                      </a:r>
                    </a:p>
                    <a:p>
                      <a:pPr marL="342900" lvl="0" indent="-342900" algn="l">
                        <a:lnSpc>
                          <a:spcPct val="120000"/>
                        </a:lnSpc>
                        <a:spcAft>
                          <a:spcPts val="0"/>
                        </a:spcAft>
                        <a:buFont typeface="+mj-lt"/>
                        <a:buAutoNum type="arabicPeriod"/>
                      </a:pPr>
                      <a:r>
                        <a:rPr lang="cs-CZ" sz="900" dirty="0">
                          <a:latin typeface="Times New Roman"/>
                          <a:ea typeface="Calibri"/>
                        </a:rPr>
                        <a:t>Systém změní datový formát a uloží data.</a:t>
                      </a:r>
                    </a:p>
                  </a:txBody>
                  <a:tcPr marL="66842" marR="6684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412197">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66842" marR="668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Byla vytvořena datová vrstva v požadovaném formátu.</a:t>
                      </a:r>
                    </a:p>
                  </a:txBody>
                  <a:tcPr marL="66842" marR="6684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06099">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66842" marR="6684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a:t>
                      </a:r>
                    </a:p>
                  </a:txBody>
                  <a:tcPr marL="66842" marR="6684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graphicFrame>
        <p:nvGraphicFramePr>
          <p:cNvPr id="10" name="Tabulka 9"/>
          <p:cNvGraphicFramePr>
            <a:graphicFrameLocks noGrp="1"/>
          </p:cNvGraphicFramePr>
          <p:nvPr/>
        </p:nvGraphicFramePr>
        <p:xfrm>
          <a:off x="4992976" y="1060782"/>
          <a:ext cx="4043520" cy="5925312"/>
        </p:xfrm>
        <a:graphic>
          <a:graphicData uri="http://schemas.openxmlformats.org/drawingml/2006/table">
            <a:tbl>
              <a:tblPr>
                <a:effectLst>
                  <a:outerShdw blurRad="292100" dist="139700" dir="2700000" algn="tl" rotWithShape="0">
                    <a:prstClr val="black">
                      <a:alpha val="65000"/>
                    </a:prstClr>
                  </a:outerShdw>
                </a:effectLst>
              </a:tblPr>
              <a:tblGrid>
                <a:gridCol w="1153956"/>
                <a:gridCol w="88946"/>
                <a:gridCol w="2103935"/>
                <a:gridCol w="696683"/>
              </a:tblGrid>
              <a:tr h="338667">
                <a:tc gridSpan="2">
                  <a:txBody>
                    <a:bodyPr/>
                    <a:lstStyle/>
                    <a:p>
                      <a:pPr algn="l">
                        <a:lnSpc>
                          <a:spcPct val="120000"/>
                        </a:lnSpc>
                        <a:spcAft>
                          <a:spcPts val="0"/>
                        </a:spcAft>
                      </a:pPr>
                      <a:r>
                        <a:rPr lang="cs-CZ" sz="900" b="1" dirty="0">
                          <a:solidFill>
                            <a:srgbClr val="FFFFFF"/>
                          </a:solidFill>
                          <a:latin typeface="Times New Roman"/>
                          <a:ea typeface="Times New Roman"/>
                        </a:rPr>
                        <a:t>Specifikace případu užití:</a:t>
                      </a:r>
                      <a:endParaRPr lang="cs-CZ" sz="900" dirty="0">
                        <a:latin typeface="Times New Roman"/>
                        <a:ea typeface="Times New Roman"/>
                      </a:endParaRPr>
                    </a:p>
                    <a:p>
                      <a:pPr algn="l">
                        <a:lnSpc>
                          <a:spcPct val="120000"/>
                        </a:lnSpc>
                        <a:spcAft>
                          <a:spcPts val="0"/>
                        </a:spcAft>
                      </a:pPr>
                      <a:r>
                        <a:rPr lang="cs-CZ" sz="900" b="1" dirty="0">
                          <a:solidFill>
                            <a:srgbClr val="FFFFFF"/>
                          </a:solidFill>
                          <a:latin typeface="Times New Roman"/>
                          <a:ea typeface="Times New Roman"/>
                        </a:rPr>
                        <a:t>ID: UC 4</a:t>
                      </a:r>
                      <a:endParaRPr lang="cs-CZ" sz="900" dirty="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dirty="0">
                          <a:solidFill>
                            <a:srgbClr val="FFFFFF"/>
                          </a:solidFill>
                          <a:latin typeface="Times New Roman"/>
                          <a:ea typeface="Times New Roman"/>
                        </a:rPr>
                        <a:t>Transformovat data do požadovaného souřadnicového systému </a:t>
                      </a:r>
                      <a:endParaRPr lang="cs-CZ" sz="900" dirty="0">
                        <a:latin typeface="Times New Roman"/>
                        <a:ea typeface="Times New Roman"/>
                      </a:endParaRP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25778">
                <a:tc>
                  <a:txBody>
                    <a:bodyPr/>
                    <a:lstStyle/>
                    <a:p>
                      <a:pPr algn="l">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Transformovat data ze zdrojového souřadnicového systému do požadovaného souřadnicového systému.</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12889">
                <a:tc>
                  <a:txBody>
                    <a:bodyPr/>
                    <a:lstStyle/>
                    <a:p>
                      <a:pPr algn="l">
                        <a:lnSpc>
                          <a:spcPct val="120000"/>
                        </a:lnSpc>
                        <a:spcAft>
                          <a:spcPts val="0"/>
                        </a:spcAft>
                      </a:pPr>
                      <a:r>
                        <a:rPr lang="cs-CZ" sz="900" b="1" dirty="0">
                          <a:latin typeface="Times New Roman"/>
                          <a:ea typeface="Times New Roman"/>
                        </a:rPr>
                        <a:t>Hlavní aktér:</a:t>
                      </a:r>
                      <a:endParaRPr lang="cs-CZ" sz="900" dirty="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Správce</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12889">
                <a:tc>
                  <a:txBody>
                    <a:bodyPr/>
                    <a:lstStyle/>
                    <a:p>
                      <a:pPr algn="l">
                        <a:lnSpc>
                          <a:spcPct val="120000"/>
                        </a:lnSpc>
                        <a:spcAft>
                          <a:spcPts val="0"/>
                        </a:spcAft>
                      </a:pPr>
                      <a:r>
                        <a:rPr lang="cs-CZ" sz="900" b="1" dirty="0">
                          <a:latin typeface="Times New Roman"/>
                          <a:ea typeface="Times New Roman"/>
                        </a:rPr>
                        <a:t>Vedlejší aktéři:</a:t>
                      </a:r>
                      <a:endParaRPr lang="cs-CZ" sz="900" dirty="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  </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12889">
                <a:tc>
                  <a:txBody>
                    <a:bodyPr/>
                    <a:lstStyle/>
                    <a:p>
                      <a:pPr algn="l">
                        <a:lnSpc>
                          <a:spcPct val="120000"/>
                        </a:lnSpc>
                        <a:spcAft>
                          <a:spcPts val="0"/>
                        </a:spcAft>
                      </a:pPr>
                      <a:r>
                        <a:rPr lang="cs-CZ" sz="900" b="1" dirty="0">
                          <a:latin typeface="Times New Roman"/>
                          <a:ea typeface="Times New Roman"/>
                        </a:rPr>
                        <a:t>Vstupní podmínky:</a:t>
                      </a:r>
                      <a:endParaRPr lang="cs-CZ" sz="900" dirty="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Existují vstupní data.</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032000">
                <a:tc>
                  <a:txBody>
                    <a:bodyPr/>
                    <a:lstStyle/>
                    <a:p>
                      <a:pPr algn="l">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Případ užití začíná, když správce otevře dialogové okno nástroje pro transformaci dat mezi souřadnicovými systémy</a:t>
                      </a:r>
                    </a:p>
                    <a:p>
                      <a:pPr marL="342900" lvl="0" indent="-342900" algn="l">
                        <a:lnSpc>
                          <a:spcPct val="120000"/>
                        </a:lnSpc>
                        <a:spcAft>
                          <a:spcPts val="0"/>
                        </a:spcAft>
                        <a:buFont typeface="+mj-lt"/>
                        <a:buAutoNum type="arabicPeriod"/>
                      </a:pPr>
                      <a:r>
                        <a:rPr lang="cs-CZ" sz="900" dirty="0">
                          <a:latin typeface="Times New Roman"/>
                          <a:ea typeface="Calibri"/>
                        </a:rPr>
                        <a:t>Systém požádá správce o:</a:t>
                      </a:r>
                    </a:p>
                    <a:p>
                      <a:pPr marL="742950" lvl="1" indent="-285750" algn="l">
                        <a:lnSpc>
                          <a:spcPct val="120000"/>
                        </a:lnSpc>
                        <a:spcAft>
                          <a:spcPts val="0"/>
                        </a:spcAft>
                        <a:buFont typeface="Symbol"/>
                        <a:buChar char=""/>
                      </a:pPr>
                      <a:r>
                        <a:rPr lang="cs-CZ" sz="900" dirty="0">
                          <a:latin typeface="Times New Roman"/>
                          <a:ea typeface="Calibri"/>
                        </a:rPr>
                        <a:t>cestu k zdrojové datové vrstvě pro transformaci,</a:t>
                      </a:r>
                    </a:p>
                    <a:p>
                      <a:pPr marL="742950" lvl="1" indent="-285750" algn="l">
                        <a:lnSpc>
                          <a:spcPct val="120000"/>
                        </a:lnSpc>
                        <a:spcAft>
                          <a:spcPts val="0"/>
                        </a:spcAft>
                        <a:buFont typeface="Symbol"/>
                        <a:buChar char=""/>
                      </a:pPr>
                      <a:r>
                        <a:rPr lang="cs-CZ" sz="900" dirty="0">
                          <a:latin typeface="Times New Roman"/>
                          <a:ea typeface="Calibri"/>
                        </a:rPr>
                        <a:t>souřadnicový systém zdrojové datové vrstvy (pokud není obsažen v metadatech),</a:t>
                      </a:r>
                    </a:p>
                    <a:p>
                      <a:pPr marL="742950" lvl="1" indent="-285750" algn="l">
                        <a:lnSpc>
                          <a:spcPct val="120000"/>
                        </a:lnSpc>
                        <a:spcAft>
                          <a:spcPts val="0"/>
                        </a:spcAft>
                        <a:buFont typeface="Symbol"/>
                        <a:buChar char=""/>
                      </a:pPr>
                      <a:r>
                        <a:rPr lang="cs-CZ" sz="900" dirty="0">
                          <a:latin typeface="Times New Roman"/>
                          <a:ea typeface="Calibri"/>
                        </a:rPr>
                        <a:t>cestu k umístění transformovaných dat (vrstva v geomorfologické databázi),</a:t>
                      </a:r>
                    </a:p>
                    <a:p>
                      <a:pPr marL="742950" lvl="1" indent="-285750" algn="l">
                        <a:lnSpc>
                          <a:spcPct val="120000"/>
                        </a:lnSpc>
                        <a:spcAft>
                          <a:spcPts val="0"/>
                        </a:spcAft>
                        <a:buFont typeface="Symbol"/>
                        <a:buChar char=""/>
                      </a:pPr>
                      <a:r>
                        <a:rPr lang="cs-CZ" sz="900" dirty="0">
                          <a:latin typeface="Times New Roman"/>
                          <a:ea typeface="Calibri"/>
                        </a:rPr>
                        <a:t>požadovaný výstupní souřadnicový systém,</a:t>
                      </a:r>
                    </a:p>
                    <a:p>
                      <a:pPr marL="742950" lvl="1" indent="-285750" algn="l">
                        <a:lnSpc>
                          <a:spcPct val="120000"/>
                        </a:lnSpc>
                        <a:spcAft>
                          <a:spcPts val="0"/>
                        </a:spcAft>
                        <a:buFont typeface="Symbol"/>
                        <a:buChar char=""/>
                      </a:pPr>
                      <a:r>
                        <a:rPr lang="cs-CZ" sz="900" dirty="0">
                          <a:latin typeface="Times New Roman"/>
                          <a:ea typeface="Calibri"/>
                        </a:rPr>
                        <a:t>sadu zpřesňujících parametrů Helmertovy 3D transformace mezi elipsoidy (volitelný parametr),</a:t>
                      </a:r>
                    </a:p>
                    <a:p>
                      <a:pPr marL="742950" lvl="1" indent="-285750" algn="l">
                        <a:lnSpc>
                          <a:spcPct val="120000"/>
                        </a:lnSpc>
                        <a:spcAft>
                          <a:spcPts val="0"/>
                        </a:spcAft>
                        <a:buFont typeface="Symbol"/>
                        <a:buChar char=""/>
                      </a:pPr>
                      <a:r>
                        <a:rPr lang="cs-CZ" sz="900" dirty="0">
                          <a:latin typeface="Times New Roman"/>
                          <a:ea typeface="Calibri"/>
                        </a:rPr>
                        <a:t>umístění a název cílové vrstvy.</a:t>
                      </a:r>
                    </a:p>
                    <a:p>
                      <a:pPr marL="342900" lvl="0" indent="-342900" algn="l">
                        <a:lnSpc>
                          <a:spcPct val="120000"/>
                        </a:lnSpc>
                        <a:spcAft>
                          <a:spcPts val="0"/>
                        </a:spcAft>
                        <a:buFont typeface="+mj-lt"/>
                        <a:buAutoNum type="arabicPeriod"/>
                      </a:pPr>
                      <a:r>
                        <a:rPr lang="cs-CZ" sz="900" dirty="0">
                          <a:latin typeface="Times New Roman"/>
                          <a:ea typeface="Calibri"/>
                        </a:rPr>
                        <a:t>Správce zadá požadované vstupy a spustí nástroj.</a:t>
                      </a:r>
                    </a:p>
                    <a:p>
                      <a:pPr marL="342900" lvl="0" indent="-342900" algn="l">
                        <a:lnSpc>
                          <a:spcPct val="120000"/>
                        </a:lnSpc>
                        <a:spcAft>
                          <a:spcPts val="0"/>
                        </a:spcAft>
                        <a:buFont typeface="+mj-lt"/>
                        <a:buAutoNum type="arabicPeriod"/>
                      </a:pPr>
                      <a:r>
                        <a:rPr lang="cs-CZ" sz="900" dirty="0">
                          <a:latin typeface="Times New Roman"/>
                          <a:ea typeface="Calibri"/>
                        </a:rPr>
                        <a:t>Systém přetransformuje data a uloží je (do geomorfologické databáze).</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25778">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Byla transformována datová vrstva do požadovaného souřadnicového systému.</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903111">
                <a:tc>
                  <a:txBody>
                    <a:bodyPr/>
                    <a:lstStyle/>
                    <a:p>
                      <a:pPr algn="l">
                        <a:lnSpc>
                          <a:spcPct val="120000"/>
                        </a:lnSpc>
                        <a:spcAft>
                          <a:spcPts val="0"/>
                        </a:spcAft>
                      </a:pPr>
                      <a:r>
                        <a:rPr lang="cs-CZ" sz="900" b="1" dirty="0">
                          <a:latin typeface="Times New Roman"/>
                          <a:ea typeface="Times New Roman"/>
                        </a:rPr>
                        <a:t>Alternativní scénáře:</a:t>
                      </a:r>
                      <a:endParaRPr lang="cs-CZ" sz="900" dirty="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Transformovat data ze zdrojového souřadnicového systému S-JTSK do souřadnicového systému WGS-84 (pro účely přípravy podkladových dat pro terénní sběr s pomocí GNSS).</a:t>
                      </a:r>
                    </a:p>
                    <a:p>
                      <a:pPr marL="342900" lvl="0" indent="-342900" algn="l">
                        <a:lnSpc>
                          <a:spcPct val="120000"/>
                        </a:lnSpc>
                        <a:spcAft>
                          <a:spcPts val="0"/>
                        </a:spcAft>
                        <a:buFont typeface="+mj-lt"/>
                        <a:buAutoNum type="arabicPeriod"/>
                      </a:pPr>
                      <a:r>
                        <a:rPr lang="cs-CZ" sz="900" dirty="0">
                          <a:latin typeface="Times New Roman"/>
                          <a:ea typeface="Calibri"/>
                        </a:rPr>
                        <a:t>Transformovat data ze zdrojového souřadnicového systému WGS-84 do souřadnicového systému S-JTSK (pro import dat naměřených pomocí GNSS do GmDB).</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par>
                          <p:cTn id="17" fill="hold">
                            <p:stCondLst>
                              <p:cond delay="0"/>
                            </p:stCondLst>
                            <p:childTnLst>
                              <p:par>
                                <p:cTn id="18" presetID="0" presetClass="path" presetSubtype="0" accel="50000" decel="50000" fill="hold" grpId="0" nodeType="afterEffect">
                                  <p:stCondLst>
                                    <p:cond delay="0"/>
                                  </p:stCondLst>
                                  <p:childTnLst>
                                    <p:animMotion origin="layout" path="M 0 0 L -0.05503 0.13651 " pathEditMode="relative" ptsTypes="AA">
                                      <p:cBhvr>
                                        <p:cTn id="19" dur="500" fill="hold"/>
                                        <p:tgtEl>
                                          <p:spTgt spid="11"/>
                                        </p:tgtEl>
                                        <p:attrNameLst>
                                          <p:attrName>ppt_x</p:attrName>
                                          <p:attrName>ppt_y</p:attrName>
                                        </p:attrNameLst>
                                      </p:cBhvr>
                                    </p:animMotion>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par>
                          <p:cTn id="27" fill="hold">
                            <p:stCondLst>
                              <p:cond delay="0"/>
                            </p:stCondLst>
                            <p:childTnLst>
                              <p:par>
                                <p:cTn id="28" presetID="0" presetClass="path" presetSubtype="0" accel="50000" decel="50000" fill="hold" grpId="1" nodeType="afterEffect">
                                  <p:stCondLst>
                                    <p:cond delay="0"/>
                                  </p:stCondLst>
                                  <p:childTnLst>
                                    <p:animMotion origin="layout" path="M -0.05503 0.13651 L 0.18108 0.14692 " pathEditMode="relative" rAng="0" ptsTypes="AA">
                                      <p:cBhvr>
                                        <p:cTn id="29" dur="500" fill="hold"/>
                                        <p:tgtEl>
                                          <p:spTgt spid="11"/>
                                        </p:tgtEl>
                                        <p:attrNameLst>
                                          <p:attrName>ppt_x</p:attrName>
                                          <p:attrName>ppt_y</p:attrName>
                                        </p:attrNameLst>
                                      </p:cBhvr>
                                      <p:rCtr x="118" y="5"/>
                                    </p:animMotion>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293688" y="815975"/>
            <a:ext cx="8494712" cy="5807075"/>
          </a:xfrm>
          <a:prstGeom prst="rect">
            <a:avLst/>
          </a:prstGeom>
          <a:noFill/>
          <a:ln w="9525">
            <a:noFill/>
            <a:round/>
            <a:headEnd/>
            <a:tailEnd/>
          </a:ln>
        </p:spPr>
      </p:pic>
      <p:sp>
        <p:nvSpPr>
          <p:cNvPr id="16" name="Obdélník 15"/>
          <p:cNvSpPr/>
          <p:nvPr/>
        </p:nvSpPr>
        <p:spPr>
          <a:xfrm>
            <a:off x="0" y="785794"/>
            <a:ext cx="8786842" cy="58579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2"/>
          <p:cNvPicPr>
            <a:picLocks noChangeAspect="1" noChangeArrowheads="1"/>
          </p:cNvPicPr>
          <p:nvPr/>
        </p:nvPicPr>
        <p:blipFill>
          <a:blip r:embed="rId4" cstate="print"/>
          <a:srcRect/>
          <a:stretch>
            <a:fillRect/>
          </a:stretch>
        </p:blipFill>
        <p:spPr bwMode="auto">
          <a:xfrm>
            <a:off x="293688" y="815975"/>
            <a:ext cx="2963862" cy="1841500"/>
          </a:xfrm>
          <a:prstGeom prst="rect">
            <a:avLst/>
          </a:prstGeom>
          <a:noFill/>
          <a:ln w="9525">
            <a:noFill/>
            <a:round/>
            <a:headEnd/>
            <a:tailEnd/>
          </a:ln>
        </p:spPr>
      </p:pic>
      <p:sp>
        <p:nvSpPr>
          <p:cNvPr id="13316" name="Text Box 3"/>
          <p:cNvSpPr txBox="1">
            <a:spLocks noChangeArrowheads="1"/>
          </p:cNvSpPr>
          <p:nvPr/>
        </p:nvSpPr>
        <p:spPr bwMode="auto">
          <a:xfrm>
            <a:off x="902989" y="158750"/>
            <a:ext cx="6837363" cy="495300"/>
          </a:xfrm>
          <a:prstGeom prst="rect">
            <a:avLst/>
          </a:prstGeom>
          <a:noFill/>
          <a:ln w="9525">
            <a:noFill/>
            <a:round/>
            <a:headEnd/>
            <a:tailEnd/>
          </a:ln>
        </p:spPr>
        <p:txBody>
          <a:bodyPr lIns="81639" tIns="40820" rIns="81639" bIns="40820"/>
          <a:lstStyle/>
          <a:p>
            <a:pPr>
              <a:tabLst>
                <a:tab pos="655638" algn="l"/>
              </a:tabLst>
            </a:pPr>
            <a:r>
              <a:rPr lang="cs-CZ" sz="2900" b="1" dirty="0" smtClean="0">
                <a:solidFill>
                  <a:srgbClr val="006600"/>
                </a:solidFill>
                <a:effectLst>
                  <a:outerShdw blurRad="38100" dist="38100" dir="2700000" algn="tl">
                    <a:srgbClr val="000000">
                      <a:alpha val="43137"/>
                    </a:srgbClr>
                  </a:outerShdw>
                </a:effectLst>
              </a:rPr>
              <a:t>Import převzatých vrstev do GmDB</a:t>
            </a:r>
            <a:endParaRPr lang="en-GB" sz="2900" b="1" dirty="0">
              <a:solidFill>
                <a:srgbClr val="006600"/>
              </a:solidFill>
              <a:effectLst>
                <a:outerShdw blurRad="38100" dist="38100" dir="2700000" algn="tl">
                  <a:srgbClr val="000000">
                    <a:alpha val="43137"/>
                  </a:srgbClr>
                </a:outerShdw>
              </a:effectLst>
            </a:endParaRPr>
          </a:p>
        </p:txBody>
      </p:sp>
      <p:sp>
        <p:nvSpPr>
          <p:cNvPr id="6" name="Obdélník 5"/>
          <p:cNvSpPr/>
          <p:nvPr/>
        </p:nvSpPr>
        <p:spPr>
          <a:xfrm>
            <a:off x="214282" y="714356"/>
            <a:ext cx="3143272" cy="2000264"/>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Skupina 14"/>
          <p:cNvGrpSpPr/>
          <p:nvPr/>
        </p:nvGrpSpPr>
        <p:grpSpPr>
          <a:xfrm>
            <a:off x="214282" y="714356"/>
            <a:ext cx="7871985" cy="6000792"/>
            <a:chOff x="214282" y="714356"/>
            <a:chExt cx="7871985" cy="6000792"/>
          </a:xfrm>
        </p:grpSpPr>
        <p:pic>
          <p:nvPicPr>
            <p:cNvPr id="31745" name="Picture 1" descr="D:\Projekty\PhD-Smrk\Disertace\Obrazky\ProjectWGS2S-JTSK.emf"/>
            <p:cNvPicPr>
              <a:picLocks noChangeAspect="1" noChangeArrowheads="1"/>
            </p:cNvPicPr>
            <p:nvPr/>
          </p:nvPicPr>
          <p:blipFill>
            <a:blip r:embed="rId5" cstate="print"/>
            <a:srcRect/>
            <a:stretch>
              <a:fillRect/>
            </a:stretch>
          </p:blipFill>
          <p:spPr bwMode="auto">
            <a:xfrm>
              <a:off x="1285852" y="3571876"/>
              <a:ext cx="2951186" cy="2207342"/>
            </a:xfrm>
            <a:prstGeom prst="rect">
              <a:avLst/>
            </a:prstGeom>
            <a:solidFill>
              <a:schemeClr val="bg1"/>
            </a:solidFill>
            <a:ln w="19050">
              <a:solidFill>
                <a:srgbClr val="008000"/>
              </a:solidFill>
            </a:ln>
            <a:effectLst>
              <a:outerShdw blurRad="292100" dist="139700" dir="2700000" algn="tl" rotWithShape="0">
                <a:srgbClr val="333333">
                  <a:alpha val="65000"/>
                </a:srgbClr>
              </a:outerShdw>
            </a:effectLst>
          </p:spPr>
        </p:pic>
        <p:pic>
          <p:nvPicPr>
            <p:cNvPr id="5" name="Obrázek 4" descr="D:\Projekty\PhD-Smrk\Disertace\Obrazky\GmT_Conversion.png"/>
            <p:cNvPicPr>
              <a:picLocks noChangeAspect="1"/>
            </p:cNvPicPr>
            <p:nvPr/>
          </p:nvPicPr>
          <p:blipFill>
            <a:blip r:embed="rId6" cstate="print"/>
            <a:srcRect b="991"/>
            <a:stretch>
              <a:fillRect/>
            </a:stretch>
          </p:blipFill>
          <p:spPr bwMode="auto">
            <a:xfrm>
              <a:off x="4429124" y="1071546"/>
              <a:ext cx="3657143" cy="5555820"/>
            </a:xfrm>
            <a:prstGeom prst="rect">
              <a:avLst/>
            </a:prstGeom>
            <a:ln>
              <a:solidFill>
                <a:srgbClr val="008000"/>
              </a:solidFill>
            </a:ln>
            <a:effectLst>
              <a:outerShdw blurRad="292100" dist="139700" dir="2700000" algn="tl" rotWithShape="0">
                <a:srgbClr val="333333">
                  <a:alpha val="65000"/>
                </a:srgbClr>
              </a:outerShdw>
            </a:effectLst>
          </p:spPr>
        </p:pic>
        <p:pic>
          <p:nvPicPr>
            <p:cNvPr id="7" name="Obrázek 6" descr="D:\Projekty\PhD-Smrk\Disertace\Obrazky\GmT_CoordinateTransformation.png"/>
            <p:cNvPicPr>
              <a:picLocks noChangeAspect="1"/>
            </p:cNvPicPr>
            <p:nvPr/>
          </p:nvPicPr>
          <p:blipFill>
            <a:blip r:embed="rId7" cstate="print"/>
            <a:srcRect/>
            <a:stretch>
              <a:fillRect/>
            </a:stretch>
          </p:blipFill>
          <p:spPr bwMode="auto">
            <a:xfrm>
              <a:off x="642910" y="4908340"/>
              <a:ext cx="3000396" cy="1806808"/>
            </a:xfrm>
            <a:prstGeom prst="rect">
              <a:avLst/>
            </a:prstGeom>
            <a:ln>
              <a:solidFill>
                <a:srgbClr val="008000"/>
              </a:solidFill>
            </a:ln>
            <a:effectLst>
              <a:outerShdw blurRad="292100" dist="139700" dir="2700000" algn="tl" rotWithShape="0">
                <a:srgbClr val="333333">
                  <a:alpha val="65000"/>
                </a:srgbClr>
              </a:outerShdw>
            </a:effectLst>
          </p:spPr>
        </p:pic>
        <p:cxnSp>
          <p:nvCxnSpPr>
            <p:cNvPr id="9" name="Přímá spojovací čára 8"/>
            <p:cNvCxnSpPr/>
            <p:nvPr/>
          </p:nvCxnSpPr>
          <p:spPr>
            <a:xfrm rot="16200000" flipH="1">
              <a:off x="-1500230" y="4500570"/>
              <a:ext cx="3786214" cy="35719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0" name="Přímá spojovací čára 9"/>
            <p:cNvCxnSpPr/>
            <p:nvPr/>
          </p:nvCxnSpPr>
          <p:spPr>
            <a:xfrm>
              <a:off x="3428992" y="714356"/>
              <a:ext cx="4429156" cy="285752"/>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grpSp>
      <p:pic>
        <p:nvPicPr>
          <p:cNvPr id="19458" name="Picture 2"/>
          <p:cNvPicPr>
            <a:picLocks noChangeAspect="1" noChangeArrowheads="1"/>
          </p:cNvPicPr>
          <p:nvPr/>
        </p:nvPicPr>
        <p:blipFill>
          <a:blip r:embed="rId8" cstate="print"/>
          <a:srcRect/>
          <a:stretch>
            <a:fillRect/>
          </a:stretch>
        </p:blipFill>
        <p:spPr bwMode="auto">
          <a:xfrm>
            <a:off x="142844" y="676274"/>
            <a:ext cx="3381375" cy="2609850"/>
          </a:xfrm>
          <a:prstGeom prst="rect">
            <a:avLst/>
          </a:prstGeom>
          <a:ln>
            <a:solidFill>
              <a:srgbClr val="008000"/>
            </a:solidFill>
          </a:ln>
          <a:effectLst>
            <a:outerShdw blurRad="292100" dist="139700" dir="2700000" algn="tl" rotWithShape="0">
              <a:srgbClr val="333333">
                <a:alpha val="65000"/>
              </a:srgbClr>
            </a:outerShdw>
          </a:effectLst>
        </p:spPr>
      </p:pic>
      <p:sp>
        <p:nvSpPr>
          <p:cNvPr id="14" name="Šipka ve tvaru U 13">
            <a:hlinkClick r:id="rId9" action="ppaction://hlinksldjump"/>
          </p:cNvPr>
          <p:cNvSpPr/>
          <p:nvPr/>
        </p:nvSpPr>
        <p:spPr>
          <a:xfrm rot="5400000" flipH="1">
            <a:off x="8383860" y="6097860"/>
            <a:ext cx="692696" cy="683568"/>
          </a:xfrm>
          <a:prstGeom prst="uturnArrow">
            <a:avLst>
              <a:gd name="adj1" fmla="val 39014"/>
              <a:gd name="adj2" fmla="val 25000"/>
              <a:gd name="adj3" fmla="val 25000"/>
              <a:gd name="adj4" fmla="val 43750"/>
              <a:gd name="adj5" fmla="val 75000"/>
            </a:avLst>
          </a:prstGeom>
          <a:solidFill>
            <a:srgbClr val="006600">
              <a:alpha val="5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trips(downRigh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9458"/>
                                        </p:tgtEl>
                                        <p:attrNameLst>
                                          <p:attrName>style.visibility</p:attrName>
                                        </p:attrNameLst>
                                      </p:cBhvr>
                                      <p:to>
                                        <p:strVal val="visible"/>
                                      </p:to>
                                    </p:set>
                                    <p:anim calcmode="lin" valueType="num">
                                      <p:cBhvr>
                                        <p:cTn id="21" dur="500" fill="hold"/>
                                        <p:tgtEl>
                                          <p:spTgt spid="19458"/>
                                        </p:tgtEl>
                                        <p:attrNameLst>
                                          <p:attrName>ppt_w</p:attrName>
                                        </p:attrNameLst>
                                      </p:cBhvr>
                                      <p:tavLst>
                                        <p:tav tm="0">
                                          <p:val>
                                            <p:fltVal val="0"/>
                                          </p:val>
                                        </p:tav>
                                        <p:tav tm="100000">
                                          <p:val>
                                            <p:strVal val="#ppt_w"/>
                                          </p:val>
                                        </p:tav>
                                      </p:tavLst>
                                    </p:anim>
                                    <p:anim calcmode="lin" valueType="num">
                                      <p:cBhvr>
                                        <p:cTn id="22" dur="500" fill="hold"/>
                                        <p:tgtEl>
                                          <p:spTgt spid="19458"/>
                                        </p:tgtEl>
                                        <p:attrNameLst>
                                          <p:attrName>ppt_h</p:attrName>
                                        </p:attrNameLst>
                                      </p:cBhvr>
                                      <p:tavLst>
                                        <p:tav tm="0">
                                          <p:val>
                                            <p:fltVal val="0"/>
                                          </p:val>
                                        </p:tav>
                                        <p:tav tm="100000">
                                          <p:val>
                                            <p:strVal val="#ppt_h"/>
                                          </p:val>
                                        </p:tav>
                                      </p:tavLst>
                                    </p:anim>
                                    <p:animEffect transition="in" filter="fade">
                                      <p:cBhvr>
                                        <p:cTn id="23"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t>Tvorba DMR a odvozených rastrů</a:t>
            </a:r>
            <a:endParaRPr lang="cs-CZ" sz="3600" dirty="0"/>
          </a:p>
        </p:txBody>
      </p:sp>
      <p:pic>
        <p:nvPicPr>
          <p:cNvPr id="5" name="Picture 11" descr="D:\Projekty\PhD-Smrk\Disertace\Obrazky\UC_TvorbaDMRaOdvozenychPovrchu.emf"/>
          <p:cNvPicPr>
            <a:picLocks noChangeAspect="1" noChangeArrowheads="1"/>
          </p:cNvPicPr>
          <p:nvPr/>
        </p:nvPicPr>
        <p:blipFill>
          <a:blip r:embed="rId2" cstate="print"/>
          <a:srcRect/>
          <a:stretch>
            <a:fillRect/>
          </a:stretch>
        </p:blipFill>
        <p:spPr bwMode="auto">
          <a:xfrm>
            <a:off x="539552" y="1196751"/>
            <a:ext cx="3628283" cy="1728193"/>
          </a:xfrm>
          <a:prstGeom prst="rect">
            <a:avLst/>
          </a:prstGeom>
          <a:ln>
            <a:noFill/>
          </a:ln>
          <a:effectLst>
            <a:outerShdw blurRad="292100" dist="139700" dir="2700000" algn="tl" rotWithShape="0">
              <a:srgbClr val="333333">
                <a:alpha val="65000"/>
              </a:srgbClr>
            </a:outerShdw>
          </a:effectLst>
        </p:spPr>
      </p:pic>
      <p:graphicFrame>
        <p:nvGraphicFramePr>
          <p:cNvPr id="7" name="Tabulka 6"/>
          <p:cNvGraphicFramePr>
            <a:graphicFrameLocks noGrp="1"/>
          </p:cNvGraphicFramePr>
          <p:nvPr/>
        </p:nvGraphicFramePr>
        <p:xfrm>
          <a:off x="4932040" y="1124744"/>
          <a:ext cx="4023733" cy="5596128"/>
        </p:xfrm>
        <a:graphic>
          <a:graphicData uri="http://schemas.openxmlformats.org/drawingml/2006/table">
            <a:tbl>
              <a:tblPr>
                <a:effectLst>
                  <a:outerShdw blurRad="292100" dist="139700" dir="2700000" algn="tl" rotWithShape="0">
                    <a:prstClr val="black">
                      <a:alpha val="65000"/>
                    </a:prstClr>
                  </a:outerShdw>
                </a:effectLst>
              </a:tblPr>
              <a:tblGrid>
                <a:gridCol w="1149191"/>
                <a:gridCol w="85489"/>
                <a:gridCol w="2095247"/>
                <a:gridCol w="693806"/>
              </a:tblGrid>
              <a:tr h="369455">
                <a:tc gridSpan="2">
                  <a:txBody>
                    <a:bodyPr/>
                    <a:lstStyle/>
                    <a:p>
                      <a:pPr algn="l">
                        <a:lnSpc>
                          <a:spcPct val="120000"/>
                        </a:lnSpc>
                        <a:spcAft>
                          <a:spcPts val="0"/>
                        </a:spcAft>
                      </a:pPr>
                      <a:r>
                        <a:rPr lang="cs-CZ" sz="900" b="1" dirty="0">
                          <a:solidFill>
                            <a:srgbClr val="FFFFFF"/>
                          </a:solidFill>
                          <a:latin typeface="Times New Roman"/>
                          <a:ea typeface="Times New Roman"/>
                        </a:rPr>
                        <a:t>Specifikace případu užití:</a:t>
                      </a:r>
                      <a:endParaRPr lang="cs-CZ" sz="900" dirty="0">
                        <a:latin typeface="Times New Roman"/>
                        <a:ea typeface="Times New Roman"/>
                      </a:endParaRPr>
                    </a:p>
                    <a:p>
                      <a:pPr algn="l">
                        <a:lnSpc>
                          <a:spcPct val="120000"/>
                        </a:lnSpc>
                        <a:spcAft>
                          <a:spcPts val="0"/>
                        </a:spcAft>
                      </a:pPr>
                      <a:r>
                        <a:rPr lang="cs-CZ" sz="900" b="1" dirty="0">
                          <a:solidFill>
                            <a:srgbClr val="FFFFFF"/>
                          </a:solidFill>
                          <a:latin typeface="Times New Roman"/>
                          <a:ea typeface="Times New Roman"/>
                        </a:rPr>
                        <a:t>ID: UC 5</a:t>
                      </a:r>
                      <a:endParaRPr lang="cs-CZ" sz="900" dirty="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dirty="0">
                          <a:solidFill>
                            <a:srgbClr val="FFFFFF"/>
                          </a:solidFill>
                          <a:latin typeface="Times New Roman"/>
                          <a:ea typeface="Times New Roman"/>
                        </a:rPr>
                        <a:t>Vytvořit digitální model reliéfu</a:t>
                      </a:r>
                      <a:endParaRPr lang="cs-CZ" sz="900" dirty="0">
                        <a:latin typeface="Times New Roman"/>
                        <a:ea typeface="Times New Roman"/>
                      </a:endParaRP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69455">
                <a:tc>
                  <a:txBody>
                    <a:bodyPr/>
                    <a:lstStyle/>
                    <a:p>
                      <a:pPr algn="l">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Z dostupných vstupních dat vytvořit digitální model reliéfu (DMR) v rastrovém formátu, vhodný pro geomorfologické analýzy.</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23152">
                <a:tc>
                  <a:txBody>
                    <a:bodyPr/>
                    <a:lstStyle/>
                    <a:p>
                      <a:pPr algn="l">
                        <a:lnSpc>
                          <a:spcPct val="120000"/>
                        </a:lnSpc>
                        <a:spcAft>
                          <a:spcPts val="0"/>
                        </a:spcAft>
                      </a:pPr>
                      <a:r>
                        <a:rPr lang="cs-CZ" sz="900" b="1" dirty="0">
                          <a:latin typeface="Times New Roman"/>
                          <a:ea typeface="Times New Roman"/>
                        </a:rPr>
                        <a:t>Hlavní aktér:</a:t>
                      </a:r>
                      <a:endParaRPr lang="cs-CZ" sz="900" dirty="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Uživatel</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23152">
                <a:tc>
                  <a:txBody>
                    <a:bodyPr/>
                    <a:lstStyle/>
                    <a:p>
                      <a:pPr algn="l">
                        <a:lnSpc>
                          <a:spcPct val="120000"/>
                        </a:lnSpc>
                        <a:spcAft>
                          <a:spcPts val="0"/>
                        </a:spcAft>
                      </a:pPr>
                      <a:r>
                        <a:rPr lang="cs-CZ" sz="900" b="1">
                          <a:latin typeface="Times New Roman"/>
                          <a:ea typeface="Times New Roman"/>
                        </a:rPr>
                        <a:t>Vedlejší aktéři:</a:t>
                      </a:r>
                      <a:endParaRPr lang="cs-CZ" sz="90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  </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23152">
                <a:tc>
                  <a:txBody>
                    <a:bodyPr/>
                    <a:lstStyle/>
                    <a:p>
                      <a:pPr algn="l">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Jsou k dispozici vstupní vrstvy (v GmDB).</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586182">
                <a:tc>
                  <a:txBody>
                    <a:bodyPr/>
                    <a:lstStyle/>
                    <a:p>
                      <a:pPr algn="l">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Případ užití začíná, když uživatel otevře dialogové okno nástroje pro tvorbu DMR.</a:t>
                      </a:r>
                    </a:p>
                    <a:p>
                      <a:pPr marL="342900" lvl="0" indent="-342900" algn="l">
                        <a:lnSpc>
                          <a:spcPct val="120000"/>
                        </a:lnSpc>
                        <a:spcAft>
                          <a:spcPts val="0"/>
                        </a:spcAft>
                        <a:buFont typeface="+mj-lt"/>
                        <a:buAutoNum type="arabicPeriod"/>
                      </a:pPr>
                      <a:r>
                        <a:rPr lang="cs-CZ" sz="900" dirty="0">
                          <a:latin typeface="Times New Roman"/>
                          <a:ea typeface="Calibri"/>
                        </a:rPr>
                        <a:t>Systém požádá uživatele o zadání vstupních parametrů:</a:t>
                      </a:r>
                    </a:p>
                    <a:p>
                      <a:pPr marL="742950" lvl="1" indent="-285750" algn="l">
                        <a:lnSpc>
                          <a:spcPct val="120000"/>
                        </a:lnSpc>
                        <a:spcAft>
                          <a:spcPts val="0"/>
                        </a:spcAft>
                        <a:buFont typeface="Symbol"/>
                        <a:buChar char=""/>
                      </a:pPr>
                      <a:r>
                        <a:rPr lang="cs-CZ" sz="900" dirty="0">
                          <a:latin typeface="Times New Roman"/>
                          <a:ea typeface="Calibri"/>
                        </a:rPr>
                        <a:t>cestu k zdrojové datové vrstvě vrstevnic včetně specifikace atributového sloupce a informaci o způsobu uložení nadmořské výšky,</a:t>
                      </a:r>
                    </a:p>
                    <a:p>
                      <a:pPr marL="742950" lvl="1" indent="-285750" algn="l">
                        <a:lnSpc>
                          <a:spcPct val="120000"/>
                        </a:lnSpc>
                        <a:spcAft>
                          <a:spcPts val="0"/>
                        </a:spcAft>
                        <a:buFont typeface="Symbol"/>
                        <a:buChar char=""/>
                      </a:pPr>
                      <a:r>
                        <a:rPr lang="cs-CZ" sz="900" dirty="0">
                          <a:latin typeface="Times New Roman"/>
                          <a:ea typeface="Calibri"/>
                        </a:rPr>
                        <a:t>cestu k zdrojové datové vrstvě bodových výšek (nejčastěji kót) a informaci o způsobu uložení nadmořské výšky,</a:t>
                      </a:r>
                    </a:p>
                    <a:p>
                      <a:pPr marL="742950" lvl="1" indent="-285750" algn="l">
                        <a:lnSpc>
                          <a:spcPct val="120000"/>
                        </a:lnSpc>
                        <a:spcAft>
                          <a:spcPts val="0"/>
                        </a:spcAft>
                        <a:buFont typeface="Symbol"/>
                        <a:buChar char=""/>
                      </a:pPr>
                      <a:r>
                        <a:rPr lang="cs-CZ" sz="900" dirty="0">
                          <a:latin typeface="Times New Roman"/>
                          <a:ea typeface="Calibri"/>
                        </a:rPr>
                        <a:t>cestu k zdrojové datové vrstvě říční sítě (doporučený parametr),</a:t>
                      </a:r>
                    </a:p>
                    <a:p>
                      <a:pPr marL="742950" lvl="1" indent="-285750" algn="l">
                        <a:lnSpc>
                          <a:spcPct val="120000"/>
                        </a:lnSpc>
                        <a:spcAft>
                          <a:spcPts val="0"/>
                        </a:spcAft>
                        <a:buFont typeface="Symbol"/>
                        <a:buChar char=""/>
                      </a:pPr>
                      <a:r>
                        <a:rPr lang="cs-CZ" sz="900" dirty="0">
                          <a:latin typeface="Times New Roman"/>
                          <a:ea typeface="Calibri"/>
                        </a:rPr>
                        <a:t>umístění a název cílové rastrové vrstvy (v GmDB),</a:t>
                      </a:r>
                    </a:p>
                    <a:p>
                      <a:pPr marL="742950" lvl="1" indent="-285750" algn="l">
                        <a:lnSpc>
                          <a:spcPct val="120000"/>
                        </a:lnSpc>
                        <a:spcAft>
                          <a:spcPts val="0"/>
                        </a:spcAft>
                        <a:buFont typeface="Symbol"/>
                        <a:buChar char=""/>
                      </a:pPr>
                      <a:r>
                        <a:rPr lang="cs-CZ" sz="900" dirty="0">
                          <a:latin typeface="Times New Roman"/>
                          <a:ea typeface="Calibri"/>
                        </a:rPr>
                        <a:t>velikost buňky výstupní vrstvy.</a:t>
                      </a:r>
                    </a:p>
                    <a:p>
                      <a:pPr marL="342900" lvl="0" indent="-342900" algn="l">
                        <a:lnSpc>
                          <a:spcPct val="120000"/>
                        </a:lnSpc>
                        <a:spcAft>
                          <a:spcPts val="0"/>
                        </a:spcAft>
                        <a:buFont typeface="+mj-lt"/>
                        <a:buAutoNum type="arabicPeriod"/>
                      </a:pPr>
                      <a:r>
                        <a:rPr lang="cs-CZ" sz="900" dirty="0">
                          <a:latin typeface="Times New Roman"/>
                          <a:ea typeface="Calibri"/>
                        </a:rPr>
                        <a:t>Uživatel zadá požadované vstupy a spustí nástroj.</a:t>
                      </a:r>
                    </a:p>
                    <a:p>
                      <a:pPr marL="342900" lvl="0" indent="-342900" algn="l">
                        <a:lnSpc>
                          <a:spcPct val="120000"/>
                        </a:lnSpc>
                        <a:spcAft>
                          <a:spcPts val="0"/>
                        </a:spcAft>
                        <a:buFont typeface="+mj-lt"/>
                        <a:buAutoNum type="arabicPeriod"/>
                      </a:pPr>
                      <a:r>
                        <a:rPr lang="cs-CZ" sz="900" dirty="0">
                          <a:latin typeface="Times New Roman"/>
                          <a:ea typeface="Calibri"/>
                        </a:rPr>
                        <a:t>Systém ze zadaných dat interpoluje rastr digitálního modelu reliéfu a výsledek uloží (do GmDB). Pro interpolaci je použit přednastavený interpolační mechanismus, který vytváří DMR odpovídající hladkému, hydrologicky korektnímu povrchu.</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23152">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Byl vytvořen DMR a uložen do geodatabáze.</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46303">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Vytvořit nejprve DMR triangulací do TIN a vyhlazující interpolací jej převést na rastr.</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graphicFrame>
        <p:nvGraphicFramePr>
          <p:cNvPr id="8" name="Tabulka 7"/>
          <p:cNvGraphicFramePr>
            <a:graphicFrameLocks noGrp="1"/>
          </p:cNvGraphicFramePr>
          <p:nvPr/>
        </p:nvGraphicFramePr>
        <p:xfrm>
          <a:off x="179512" y="2996952"/>
          <a:ext cx="5078431" cy="4383024"/>
        </p:xfrm>
        <a:graphic>
          <a:graphicData uri="http://schemas.openxmlformats.org/drawingml/2006/table">
            <a:tbl>
              <a:tblPr>
                <a:effectLst>
                  <a:outerShdw blurRad="292100" dist="139700" dir="2700000" algn="tl" rotWithShape="0">
                    <a:prstClr val="black">
                      <a:alpha val="65000"/>
                    </a:prstClr>
                  </a:outerShdw>
                </a:effectLst>
              </a:tblPr>
              <a:tblGrid>
                <a:gridCol w="1450788"/>
                <a:gridCol w="106623"/>
                <a:gridCol w="2645129"/>
                <a:gridCol w="875891"/>
              </a:tblGrid>
              <a:tr h="381000">
                <a:tc gridSpan="2">
                  <a:txBody>
                    <a:bodyPr/>
                    <a:lstStyle/>
                    <a:p>
                      <a:pPr algn="l">
                        <a:lnSpc>
                          <a:spcPct val="120000"/>
                        </a:lnSpc>
                        <a:spcAft>
                          <a:spcPts val="0"/>
                        </a:spcAft>
                      </a:pPr>
                      <a:r>
                        <a:rPr lang="cs-CZ" sz="900" b="1" dirty="0">
                          <a:solidFill>
                            <a:srgbClr val="FFFFFF"/>
                          </a:solidFill>
                          <a:latin typeface="Times New Roman"/>
                          <a:ea typeface="Times New Roman"/>
                        </a:rPr>
                        <a:t>Specifikace případu užití:</a:t>
                      </a:r>
                      <a:endParaRPr lang="cs-CZ" sz="900" dirty="0">
                        <a:latin typeface="Times New Roman"/>
                        <a:ea typeface="Times New Roman"/>
                      </a:endParaRPr>
                    </a:p>
                    <a:p>
                      <a:pPr algn="l">
                        <a:lnSpc>
                          <a:spcPct val="120000"/>
                        </a:lnSpc>
                        <a:spcAft>
                          <a:spcPts val="0"/>
                        </a:spcAft>
                      </a:pPr>
                      <a:r>
                        <a:rPr lang="cs-CZ" sz="900" b="1" dirty="0">
                          <a:solidFill>
                            <a:srgbClr val="FFFFFF"/>
                          </a:solidFill>
                          <a:latin typeface="Times New Roman"/>
                          <a:ea typeface="Times New Roman"/>
                        </a:rPr>
                        <a:t>ID: UC 6</a:t>
                      </a:r>
                      <a:endParaRPr lang="cs-CZ" sz="900" dirty="0">
                        <a:latin typeface="Times New Roman"/>
                        <a:ea typeface="Times New Roman"/>
                      </a:endParaRPr>
                    </a:p>
                  </a:txBody>
                  <a:tcPr marL="39687" marR="3968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a:solidFill>
                            <a:srgbClr val="FFFFFF"/>
                          </a:solidFill>
                          <a:latin typeface="Times New Roman"/>
                          <a:ea typeface="Times New Roman"/>
                        </a:rPr>
                        <a:t>Vytvořit z DMR odvozené povrchy</a:t>
                      </a:r>
                      <a:endParaRPr lang="cs-CZ" sz="900">
                        <a:latin typeface="Times New Roman"/>
                        <a:ea typeface="Times New Roman"/>
                      </a:endParaRPr>
                    </a:p>
                  </a:txBody>
                  <a:tcPr marL="39687" marR="3968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81000">
                <a:tc>
                  <a:txBody>
                    <a:bodyPr/>
                    <a:lstStyle/>
                    <a:p>
                      <a:pPr algn="l">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39687" marR="3968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Z existujícího rastru digitálního modelu reliéfu vytvořit rastry pro odvozené povrchy (rastr sklonů svahů, orientace svahů, rastry křivostí).</a:t>
                      </a:r>
                    </a:p>
                  </a:txBody>
                  <a:tcPr marL="39687" marR="3968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27000">
                <a:tc>
                  <a:txBody>
                    <a:bodyPr/>
                    <a:lstStyle/>
                    <a:p>
                      <a:pPr algn="l">
                        <a:lnSpc>
                          <a:spcPct val="120000"/>
                        </a:lnSpc>
                        <a:spcAft>
                          <a:spcPts val="0"/>
                        </a:spcAft>
                      </a:pPr>
                      <a:r>
                        <a:rPr lang="cs-CZ" sz="900" b="1">
                          <a:latin typeface="Times New Roman"/>
                          <a:ea typeface="Times New Roman"/>
                        </a:rPr>
                        <a:t>Hlavní aktér:</a:t>
                      </a:r>
                      <a:endParaRPr lang="cs-CZ" sz="900">
                        <a:latin typeface="Times New Roman"/>
                        <a:ea typeface="Times New Roman"/>
                      </a:endParaRPr>
                    </a:p>
                  </a:txBody>
                  <a:tcPr marL="39687" marR="3968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Uživatel</a:t>
                      </a:r>
                    </a:p>
                  </a:txBody>
                  <a:tcPr marL="39687" marR="3968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27000">
                <a:tc>
                  <a:txBody>
                    <a:bodyPr/>
                    <a:lstStyle/>
                    <a:p>
                      <a:pPr algn="l">
                        <a:lnSpc>
                          <a:spcPct val="120000"/>
                        </a:lnSpc>
                        <a:spcAft>
                          <a:spcPts val="0"/>
                        </a:spcAft>
                      </a:pPr>
                      <a:r>
                        <a:rPr lang="cs-CZ" sz="900" b="1" dirty="0">
                          <a:latin typeface="Times New Roman"/>
                          <a:ea typeface="Times New Roman"/>
                        </a:rPr>
                        <a:t>Vedlejší aktéři:</a:t>
                      </a:r>
                      <a:endParaRPr lang="cs-CZ" sz="900" dirty="0">
                        <a:latin typeface="Times New Roman"/>
                        <a:ea typeface="Times New Roman"/>
                      </a:endParaRPr>
                    </a:p>
                  </a:txBody>
                  <a:tcPr marL="39687" marR="3968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  </a:t>
                      </a:r>
                    </a:p>
                  </a:txBody>
                  <a:tcPr marL="39687" marR="3968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27000">
                <a:tc>
                  <a:txBody>
                    <a:bodyPr/>
                    <a:lstStyle/>
                    <a:p>
                      <a:pPr algn="l">
                        <a:lnSpc>
                          <a:spcPct val="120000"/>
                        </a:lnSpc>
                        <a:spcAft>
                          <a:spcPts val="0"/>
                        </a:spcAft>
                      </a:pPr>
                      <a:r>
                        <a:rPr lang="cs-CZ" sz="900" b="1" dirty="0">
                          <a:latin typeface="Times New Roman"/>
                          <a:ea typeface="Times New Roman"/>
                        </a:rPr>
                        <a:t>Vstupní podmínky:</a:t>
                      </a:r>
                      <a:endParaRPr lang="cs-CZ" sz="900" dirty="0">
                        <a:latin typeface="Times New Roman"/>
                        <a:ea typeface="Times New Roman"/>
                      </a:endParaRPr>
                    </a:p>
                  </a:txBody>
                  <a:tcPr marL="39687" marR="3968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Je vytvořen DMR</a:t>
                      </a:r>
                    </a:p>
                  </a:txBody>
                  <a:tcPr marL="39687" marR="3968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286000">
                <a:tc>
                  <a:txBody>
                    <a:bodyPr/>
                    <a:lstStyle/>
                    <a:p>
                      <a:pPr algn="l">
                        <a:lnSpc>
                          <a:spcPct val="120000"/>
                        </a:lnSpc>
                        <a:spcAft>
                          <a:spcPts val="0"/>
                        </a:spcAft>
                      </a:pPr>
                      <a:r>
                        <a:rPr lang="cs-CZ" sz="900" b="1" dirty="0">
                          <a:latin typeface="Times New Roman"/>
                          <a:ea typeface="Times New Roman"/>
                        </a:rPr>
                        <a:t>Hlavní scénář:</a:t>
                      </a:r>
                      <a:endParaRPr lang="cs-CZ" sz="900" dirty="0">
                        <a:latin typeface="Times New Roman"/>
                        <a:ea typeface="Times New Roman"/>
                      </a:endParaRPr>
                    </a:p>
                  </a:txBody>
                  <a:tcPr marL="39687" marR="3968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Případ užití začíná, když uživatel vybere jeden z nástrojů pro tvorbu odvozených povrchů) otevře dialogové okno nástroje pro tvorbu odvozených povrchů (rastr sklonů svahů, orientace svahů, rastr křivostí).</a:t>
                      </a:r>
                    </a:p>
                    <a:p>
                      <a:pPr marL="342900" lvl="0" indent="-342900" algn="l">
                        <a:lnSpc>
                          <a:spcPct val="120000"/>
                        </a:lnSpc>
                        <a:spcAft>
                          <a:spcPts val="0"/>
                        </a:spcAft>
                        <a:buFont typeface="+mj-lt"/>
                        <a:buAutoNum type="arabicPeriod"/>
                      </a:pPr>
                      <a:r>
                        <a:rPr lang="cs-CZ" sz="900" dirty="0">
                          <a:latin typeface="Times New Roman"/>
                          <a:ea typeface="Calibri"/>
                        </a:rPr>
                        <a:t>Systém požádá uživatele o zadání vstupních parametrů:</a:t>
                      </a:r>
                    </a:p>
                    <a:p>
                      <a:pPr marL="742950" lvl="1" indent="-285750" algn="l">
                        <a:lnSpc>
                          <a:spcPct val="120000"/>
                        </a:lnSpc>
                        <a:spcAft>
                          <a:spcPts val="0"/>
                        </a:spcAft>
                        <a:buFont typeface="Symbol"/>
                        <a:buChar char=""/>
                      </a:pPr>
                      <a:r>
                        <a:rPr lang="cs-CZ" sz="900" dirty="0">
                          <a:latin typeface="Times New Roman"/>
                          <a:ea typeface="Calibri"/>
                        </a:rPr>
                        <a:t>cestu k zdrojové datové vrstvě DMR,</a:t>
                      </a:r>
                    </a:p>
                    <a:p>
                      <a:pPr marL="742950" lvl="1" indent="-285750" algn="l">
                        <a:lnSpc>
                          <a:spcPct val="120000"/>
                        </a:lnSpc>
                        <a:spcAft>
                          <a:spcPts val="0"/>
                        </a:spcAft>
                        <a:buFont typeface="Symbol"/>
                        <a:buChar char=""/>
                      </a:pPr>
                      <a:r>
                        <a:rPr lang="cs-CZ" sz="900" dirty="0">
                          <a:latin typeface="Times New Roman"/>
                          <a:ea typeface="Calibri"/>
                        </a:rPr>
                        <a:t>umístění a název cílové rastrové vrstvy (v GmDB),</a:t>
                      </a:r>
                    </a:p>
                    <a:p>
                      <a:pPr marL="742950" lvl="1" indent="-285750" algn="l">
                        <a:lnSpc>
                          <a:spcPct val="120000"/>
                        </a:lnSpc>
                        <a:spcAft>
                          <a:spcPts val="0"/>
                        </a:spcAft>
                        <a:buFont typeface="Symbol"/>
                        <a:buChar char=""/>
                      </a:pPr>
                      <a:r>
                        <a:rPr lang="cs-CZ" sz="900" dirty="0">
                          <a:latin typeface="Times New Roman"/>
                          <a:ea typeface="Calibri"/>
                        </a:rPr>
                        <a:t>u sklonů svahů ještě o volbu mezi vyjádřením sklonu v procentech či stupních,</a:t>
                      </a:r>
                    </a:p>
                    <a:p>
                      <a:pPr marL="742950" lvl="1" indent="-285750" algn="l">
                        <a:lnSpc>
                          <a:spcPct val="120000"/>
                        </a:lnSpc>
                        <a:spcAft>
                          <a:spcPts val="0"/>
                        </a:spcAft>
                        <a:buFont typeface="Symbol"/>
                        <a:buChar char=""/>
                      </a:pPr>
                      <a:r>
                        <a:rPr lang="cs-CZ" sz="900" dirty="0">
                          <a:latin typeface="Times New Roman"/>
                          <a:ea typeface="Calibri"/>
                        </a:rPr>
                        <a:t>u křivostí o zadání celkem ke třem výstupním rastrům (obecné, horizontální a normálové křivosti).</a:t>
                      </a:r>
                    </a:p>
                    <a:p>
                      <a:pPr marL="342900" lvl="0" indent="-342900" algn="l">
                        <a:lnSpc>
                          <a:spcPct val="120000"/>
                        </a:lnSpc>
                        <a:spcAft>
                          <a:spcPts val="0"/>
                        </a:spcAft>
                        <a:buFont typeface="+mj-lt"/>
                        <a:buAutoNum type="arabicPeriod"/>
                      </a:pPr>
                      <a:r>
                        <a:rPr lang="cs-CZ" sz="900" dirty="0">
                          <a:latin typeface="Times New Roman"/>
                          <a:ea typeface="Calibri"/>
                        </a:rPr>
                        <a:t>Uživatel zadá požadované vstupy a spustí nástroj.</a:t>
                      </a:r>
                    </a:p>
                    <a:p>
                      <a:pPr marL="342900" lvl="0" indent="-342900" algn="l">
                        <a:lnSpc>
                          <a:spcPct val="120000"/>
                        </a:lnSpc>
                        <a:spcAft>
                          <a:spcPts val="0"/>
                        </a:spcAft>
                        <a:buFont typeface="+mj-lt"/>
                        <a:buAutoNum type="arabicPeriod"/>
                      </a:pPr>
                      <a:r>
                        <a:rPr lang="cs-CZ" sz="900" dirty="0">
                          <a:latin typeface="Times New Roman"/>
                          <a:ea typeface="Calibri"/>
                        </a:rPr>
                        <a:t>Systém z DMR interpoluje požadovaný rastrový výstup a ukládá jej do GmDB.</a:t>
                      </a:r>
                    </a:p>
                  </a:txBody>
                  <a:tcPr marL="39687" marR="3968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508000">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39687" marR="3968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Byl vytvořen (a do GmDB uložen) rastr reprezentující uživatelem zvolený odvozený povrch (povrch sklonů svahů, orientace svahů či křivostí). Vytvořený rastr má velikost buňky shodnou s vstupním DMR.</a:t>
                      </a:r>
                    </a:p>
                  </a:txBody>
                  <a:tcPr marL="39687" marR="3968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27000">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39687" marR="3968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a:t>
                      </a:r>
                    </a:p>
                  </a:txBody>
                  <a:tcPr marL="39687" marR="3968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293688" y="815975"/>
            <a:ext cx="8494712" cy="5807075"/>
          </a:xfrm>
          <a:prstGeom prst="rect">
            <a:avLst/>
          </a:prstGeom>
          <a:noFill/>
          <a:ln w="9525">
            <a:noFill/>
            <a:round/>
            <a:headEnd/>
            <a:tailEnd/>
          </a:ln>
        </p:spPr>
      </p:pic>
      <p:pic>
        <p:nvPicPr>
          <p:cNvPr id="13315" name="Picture 2"/>
          <p:cNvPicPr>
            <a:picLocks noChangeAspect="1" noChangeArrowheads="1"/>
          </p:cNvPicPr>
          <p:nvPr/>
        </p:nvPicPr>
        <p:blipFill>
          <a:blip r:embed="rId4" cstate="print"/>
          <a:srcRect/>
          <a:stretch>
            <a:fillRect/>
          </a:stretch>
        </p:blipFill>
        <p:spPr bwMode="auto">
          <a:xfrm>
            <a:off x="293688" y="815975"/>
            <a:ext cx="2963862" cy="1841500"/>
          </a:xfrm>
          <a:prstGeom prst="rect">
            <a:avLst/>
          </a:prstGeom>
          <a:noFill/>
          <a:ln w="9525">
            <a:noFill/>
            <a:round/>
            <a:headEnd/>
            <a:tailEnd/>
          </a:ln>
        </p:spPr>
      </p:pic>
      <p:sp>
        <p:nvSpPr>
          <p:cNvPr id="31" name="Obdélník 30"/>
          <p:cNvSpPr/>
          <p:nvPr/>
        </p:nvSpPr>
        <p:spPr>
          <a:xfrm>
            <a:off x="0" y="785794"/>
            <a:ext cx="8786842" cy="58579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Text Box 3"/>
          <p:cNvSpPr txBox="1">
            <a:spLocks noChangeArrowheads="1"/>
          </p:cNvSpPr>
          <p:nvPr/>
        </p:nvSpPr>
        <p:spPr bwMode="auto">
          <a:xfrm>
            <a:off x="902989" y="158750"/>
            <a:ext cx="6837363" cy="495300"/>
          </a:xfrm>
          <a:prstGeom prst="rect">
            <a:avLst/>
          </a:prstGeom>
          <a:noFill/>
          <a:ln w="9525">
            <a:noFill/>
            <a:round/>
            <a:headEnd/>
            <a:tailEnd/>
          </a:ln>
        </p:spPr>
        <p:txBody>
          <a:bodyPr lIns="81639" tIns="40820" rIns="81639" bIns="40820"/>
          <a:lstStyle/>
          <a:p>
            <a:pPr>
              <a:tabLst>
                <a:tab pos="655638" algn="l"/>
              </a:tabLst>
            </a:pPr>
            <a:r>
              <a:rPr lang="cs-CZ" sz="2900" b="1" dirty="0" smtClean="0">
                <a:solidFill>
                  <a:srgbClr val="006600"/>
                </a:solidFill>
                <a:effectLst>
                  <a:outerShdw blurRad="38100" dist="38100" dir="2700000" algn="tl">
                    <a:srgbClr val="000000">
                      <a:alpha val="43137"/>
                    </a:srgbClr>
                  </a:outerShdw>
                </a:effectLst>
              </a:rPr>
              <a:t>Tvorba DMR a odvozených rastrů</a:t>
            </a:r>
            <a:endParaRPr lang="en-GB" sz="2900" b="1" dirty="0">
              <a:solidFill>
                <a:srgbClr val="006600"/>
              </a:solidFill>
              <a:effectLst>
                <a:outerShdw blurRad="38100" dist="38100" dir="2700000" algn="tl">
                  <a:srgbClr val="000000">
                    <a:alpha val="43137"/>
                  </a:srgbClr>
                </a:outerShdw>
              </a:effectLst>
            </a:endParaRPr>
          </a:p>
        </p:txBody>
      </p:sp>
      <p:sp>
        <p:nvSpPr>
          <p:cNvPr id="6" name="Obdélník 5"/>
          <p:cNvSpPr/>
          <p:nvPr/>
        </p:nvSpPr>
        <p:spPr>
          <a:xfrm>
            <a:off x="3500430" y="1142984"/>
            <a:ext cx="2143140" cy="1285884"/>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Skupina 29"/>
          <p:cNvGrpSpPr/>
          <p:nvPr/>
        </p:nvGrpSpPr>
        <p:grpSpPr>
          <a:xfrm>
            <a:off x="142844" y="785794"/>
            <a:ext cx="5429288" cy="5216538"/>
            <a:chOff x="142844" y="785794"/>
            <a:chExt cx="5429288" cy="5216538"/>
          </a:xfrm>
        </p:grpSpPr>
        <p:cxnSp>
          <p:nvCxnSpPr>
            <p:cNvPr id="9" name="Přímá spojovací čára 8"/>
            <p:cNvCxnSpPr/>
            <p:nvPr/>
          </p:nvCxnSpPr>
          <p:spPr>
            <a:xfrm rot="10800000">
              <a:off x="2786050" y="785794"/>
              <a:ext cx="2714644" cy="285752"/>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0" name="Přímá spojovací čára 9"/>
            <p:cNvCxnSpPr/>
            <p:nvPr/>
          </p:nvCxnSpPr>
          <p:spPr>
            <a:xfrm rot="5400000">
              <a:off x="3250397" y="3607595"/>
              <a:ext cx="3429024" cy="1214446"/>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pic>
          <p:nvPicPr>
            <p:cNvPr id="11" name="Obrázek 10"/>
            <p:cNvPicPr/>
            <p:nvPr/>
          </p:nvPicPr>
          <p:blipFill>
            <a:blip r:embed="rId5" cstate="print"/>
            <a:srcRect/>
            <a:stretch>
              <a:fillRect/>
            </a:stretch>
          </p:blipFill>
          <p:spPr bwMode="auto">
            <a:xfrm>
              <a:off x="142844" y="785794"/>
              <a:ext cx="2562225" cy="2771775"/>
            </a:xfrm>
            <a:prstGeom prst="rect">
              <a:avLst/>
            </a:prstGeom>
            <a:ln>
              <a:solidFill>
                <a:srgbClr val="008000"/>
              </a:solidFill>
            </a:ln>
            <a:effectLst>
              <a:outerShdw blurRad="292100" dist="139700" dir="2700000" algn="tl" rotWithShape="0">
                <a:srgbClr val="333333">
                  <a:alpha val="65000"/>
                </a:srgbClr>
              </a:outerShdw>
            </a:effectLst>
          </p:spPr>
        </p:pic>
        <p:pic>
          <p:nvPicPr>
            <p:cNvPr id="21" name="Obrázek 20" descr="D:\Projekty\PhD-Smrk\Disertace\Obrazky\CreateHydrologicallyCorrectDEM(GUIAndModel).png"/>
            <p:cNvPicPr/>
            <p:nvPr/>
          </p:nvPicPr>
          <p:blipFill>
            <a:blip r:embed="rId6" cstate="print"/>
            <a:srcRect/>
            <a:stretch>
              <a:fillRect/>
            </a:stretch>
          </p:blipFill>
          <p:spPr bwMode="auto">
            <a:xfrm>
              <a:off x="1571604" y="2643182"/>
              <a:ext cx="2731809" cy="3359150"/>
            </a:xfrm>
            <a:prstGeom prst="rect">
              <a:avLst/>
            </a:prstGeom>
            <a:ln>
              <a:solidFill>
                <a:srgbClr val="008000"/>
              </a:solidFill>
            </a:ln>
            <a:effectLst>
              <a:outerShdw blurRad="292100" dist="139700" dir="2700000" algn="tl" rotWithShape="0">
                <a:srgbClr val="333333">
                  <a:alpha val="65000"/>
                </a:srgbClr>
              </a:outerShdw>
            </a:effectLst>
          </p:spPr>
        </p:pic>
      </p:grpSp>
      <p:pic>
        <p:nvPicPr>
          <p:cNvPr id="20482" name="Picture 2"/>
          <p:cNvPicPr>
            <a:picLocks noChangeAspect="1" noChangeArrowheads="1"/>
          </p:cNvPicPr>
          <p:nvPr/>
        </p:nvPicPr>
        <p:blipFill>
          <a:blip r:embed="rId7" cstate="print"/>
          <a:srcRect/>
          <a:stretch>
            <a:fillRect/>
          </a:stretch>
        </p:blipFill>
        <p:spPr bwMode="auto">
          <a:xfrm>
            <a:off x="3714744" y="1643050"/>
            <a:ext cx="5238750" cy="4124325"/>
          </a:xfrm>
          <a:prstGeom prst="rect">
            <a:avLst/>
          </a:prstGeom>
          <a:ln>
            <a:solidFill>
              <a:srgbClr val="008000"/>
            </a:solidFill>
          </a:ln>
          <a:effectLst>
            <a:outerShdw blurRad="292100" dist="139700" dir="2700000" algn="tl" rotWithShape="0">
              <a:srgbClr val="333333">
                <a:alpha val="65000"/>
              </a:srgbClr>
            </a:outerShdw>
          </a:effectLst>
        </p:spPr>
      </p:pic>
      <p:sp>
        <p:nvSpPr>
          <p:cNvPr id="14" name="Šipka ve tvaru U 13">
            <a:hlinkClick r:id="rId8" action="ppaction://hlinksldjump"/>
          </p:cNvPr>
          <p:cNvSpPr/>
          <p:nvPr/>
        </p:nvSpPr>
        <p:spPr>
          <a:xfrm rot="5400000" flipH="1">
            <a:off x="8383860" y="6097860"/>
            <a:ext cx="692696" cy="683568"/>
          </a:xfrm>
          <a:prstGeom prst="uturnArrow">
            <a:avLst>
              <a:gd name="adj1" fmla="val 39014"/>
              <a:gd name="adj2" fmla="val 25000"/>
              <a:gd name="adj3" fmla="val 25000"/>
              <a:gd name="adj4" fmla="val 43750"/>
              <a:gd name="adj5" fmla="val 75000"/>
            </a:avLst>
          </a:prstGeom>
          <a:solidFill>
            <a:srgbClr val="006600">
              <a:alpha val="5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down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0482"/>
                                        </p:tgtEl>
                                        <p:attrNameLst>
                                          <p:attrName>style.visibility</p:attrName>
                                        </p:attrNameLst>
                                      </p:cBhvr>
                                      <p:to>
                                        <p:strVal val="visible"/>
                                      </p:to>
                                    </p:set>
                                    <p:anim calcmode="lin" valueType="num">
                                      <p:cBhvr>
                                        <p:cTn id="19" dur="500" fill="hold"/>
                                        <p:tgtEl>
                                          <p:spTgt spid="20482"/>
                                        </p:tgtEl>
                                        <p:attrNameLst>
                                          <p:attrName>ppt_w</p:attrName>
                                        </p:attrNameLst>
                                      </p:cBhvr>
                                      <p:tavLst>
                                        <p:tav tm="0">
                                          <p:val>
                                            <p:fltVal val="0"/>
                                          </p:val>
                                        </p:tav>
                                        <p:tav tm="100000">
                                          <p:val>
                                            <p:strVal val="#ppt_w"/>
                                          </p:val>
                                        </p:tav>
                                      </p:tavLst>
                                    </p:anim>
                                    <p:anim calcmode="lin" valueType="num">
                                      <p:cBhvr>
                                        <p:cTn id="20" dur="500" fill="hold"/>
                                        <p:tgtEl>
                                          <p:spTgt spid="20482"/>
                                        </p:tgtEl>
                                        <p:attrNameLst>
                                          <p:attrName>ppt_h</p:attrName>
                                        </p:attrNameLst>
                                      </p:cBhvr>
                                      <p:tavLst>
                                        <p:tav tm="0">
                                          <p:val>
                                            <p:fltVal val="0"/>
                                          </p:val>
                                        </p:tav>
                                        <p:tav tm="100000">
                                          <p:val>
                                            <p:strVal val="#ppt_h"/>
                                          </p:val>
                                        </p:tav>
                                      </p:tavLst>
                                    </p:anim>
                                    <p:animEffect transition="in" filter="fade">
                                      <p:cBhvr>
                                        <p:cTn id="21"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Projekty\PhD-Smrk\Disertace\Obrazky\UC_ElementarizaceReliefu.emf"/>
          <p:cNvPicPr>
            <a:picLocks noChangeAspect="1" noChangeArrowheads="1"/>
          </p:cNvPicPr>
          <p:nvPr/>
        </p:nvPicPr>
        <p:blipFill>
          <a:blip r:embed="rId2" cstate="print"/>
          <a:srcRect/>
          <a:stretch>
            <a:fillRect/>
          </a:stretch>
        </p:blipFill>
        <p:spPr bwMode="auto">
          <a:xfrm>
            <a:off x="77592" y="1268760"/>
            <a:ext cx="4782440" cy="2592288"/>
          </a:xfrm>
          <a:prstGeom prst="rect">
            <a:avLst/>
          </a:prstGeom>
          <a:ln>
            <a:noFill/>
          </a:ln>
          <a:effectLst>
            <a:outerShdw blurRad="292100" dist="139700" dir="2700000" algn="tl" rotWithShape="0">
              <a:srgbClr val="333333">
                <a:alpha val="65000"/>
              </a:srgbClr>
            </a:outerShdw>
          </a:effectLst>
        </p:spPr>
      </p:pic>
      <p:sp>
        <p:nvSpPr>
          <p:cNvPr id="10" name="Obdélník 9"/>
          <p:cNvSpPr/>
          <p:nvPr/>
        </p:nvSpPr>
        <p:spPr>
          <a:xfrm>
            <a:off x="539552" y="1196752"/>
            <a:ext cx="4392488" cy="1656184"/>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p:txBody>
          <a:bodyPr/>
          <a:lstStyle/>
          <a:p>
            <a:r>
              <a:rPr lang="cs-CZ" sz="3600" dirty="0" smtClean="0"/>
              <a:t>Elementarizace reliéfu zájmové oblasti</a:t>
            </a:r>
            <a:endParaRPr lang="cs-CZ" sz="3600" dirty="0"/>
          </a:p>
        </p:txBody>
      </p:sp>
      <p:graphicFrame>
        <p:nvGraphicFramePr>
          <p:cNvPr id="5" name="Tabulka 4"/>
          <p:cNvGraphicFramePr>
            <a:graphicFrameLocks noGrp="1"/>
          </p:cNvGraphicFramePr>
          <p:nvPr/>
        </p:nvGraphicFramePr>
        <p:xfrm>
          <a:off x="4211960" y="1779823"/>
          <a:ext cx="4824536" cy="4801617"/>
        </p:xfrm>
        <a:graphic>
          <a:graphicData uri="http://schemas.openxmlformats.org/drawingml/2006/table">
            <a:tbl>
              <a:tblPr>
                <a:effectLst>
                  <a:outerShdw blurRad="292100" dist="139700" dir="2700000" algn="tl" rotWithShape="0">
                    <a:prstClr val="black">
                      <a:alpha val="65000"/>
                    </a:prstClr>
                  </a:outerShdw>
                </a:effectLst>
              </a:tblPr>
              <a:tblGrid>
                <a:gridCol w="1376846"/>
                <a:gridCol w="106126"/>
                <a:gridCol w="2510315"/>
                <a:gridCol w="831249"/>
              </a:tblGrid>
              <a:tr h="338667">
                <a:tc gridSpan="2">
                  <a:txBody>
                    <a:bodyPr/>
                    <a:lstStyle/>
                    <a:p>
                      <a:pPr algn="l">
                        <a:lnSpc>
                          <a:spcPct val="120000"/>
                        </a:lnSpc>
                        <a:spcAft>
                          <a:spcPts val="0"/>
                        </a:spcAft>
                      </a:pPr>
                      <a:r>
                        <a:rPr lang="cs-CZ" sz="900" b="1" dirty="0">
                          <a:solidFill>
                            <a:srgbClr val="FFFFFF"/>
                          </a:solidFill>
                          <a:latin typeface="Times New Roman"/>
                          <a:ea typeface="Times New Roman"/>
                        </a:rPr>
                        <a:t>Specifikace případu užití:</a:t>
                      </a:r>
                      <a:endParaRPr lang="cs-CZ" sz="900" dirty="0">
                        <a:latin typeface="Times New Roman"/>
                        <a:ea typeface="Times New Roman"/>
                      </a:endParaRPr>
                    </a:p>
                    <a:p>
                      <a:pPr algn="l">
                        <a:lnSpc>
                          <a:spcPct val="120000"/>
                        </a:lnSpc>
                        <a:spcAft>
                          <a:spcPts val="0"/>
                        </a:spcAft>
                      </a:pPr>
                      <a:r>
                        <a:rPr lang="cs-CZ" sz="900" b="1" dirty="0">
                          <a:solidFill>
                            <a:srgbClr val="FFFFFF"/>
                          </a:solidFill>
                          <a:latin typeface="Times New Roman"/>
                          <a:ea typeface="Times New Roman"/>
                        </a:rPr>
                        <a:t>ID: UC 7</a:t>
                      </a:r>
                      <a:endParaRPr lang="cs-CZ" sz="900" dirty="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dirty="0">
                          <a:solidFill>
                            <a:srgbClr val="FFFFFF"/>
                          </a:solidFill>
                          <a:latin typeface="Times New Roman"/>
                          <a:ea typeface="Times New Roman"/>
                        </a:rPr>
                        <a:t>Vymezit elementární formy reliéfu</a:t>
                      </a:r>
                      <a:endParaRPr lang="cs-CZ" sz="900" dirty="0">
                        <a:latin typeface="Times New Roman"/>
                        <a:ea typeface="Times New Roman"/>
                      </a:endParaRP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25778">
                <a:tc>
                  <a:txBody>
                    <a:bodyPr/>
                    <a:lstStyle/>
                    <a:p>
                      <a:pPr algn="l">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Vymezit elementární formy reliéfu na základě interpretace DMR a z něj odvozených informací.</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12889">
                <a:tc>
                  <a:txBody>
                    <a:bodyPr/>
                    <a:lstStyle/>
                    <a:p>
                      <a:pPr algn="l">
                        <a:lnSpc>
                          <a:spcPct val="120000"/>
                        </a:lnSpc>
                        <a:spcAft>
                          <a:spcPts val="0"/>
                        </a:spcAft>
                      </a:pPr>
                      <a:r>
                        <a:rPr lang="cs-CZ" sz="900" b="1" dirty="0">
                          <a:latin typeface="Times New Roman"/>
                          <a:ea typeface="Times New Roman"/>
                        </a:rPr>
                        <a:t>Hlavní aktér:</a:t>
                      </a:r>
                      <a:endParaRPr lang="cs-CZ" sz="900" dirty="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Uživatel</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12889">
                <a:tc>
                  <a:txBody>
                    <a:bodyPr/>
                    <a:lstStyle/>
                    <a:p>
                      <a:pPr algn="l">
                        <a:lnSpc>
                          <a:spcPct val="120000"/>
                        </a:lnSpc>
                        <a:spcAft>
                          <a:spcPts val="0"/>
                        </a:spcAft>
                      </a:pPr>
                      <a:r>
                        <a:rPr lang="cs-CZ" sz="900" b="1" dirty="0">
                          <a:latin typeface="Times New Roman"/>
                          <a:ea typeface="Times New Roman"/>
                        </a:rPr>
                        <a:t>Vedlejší aktéři:</a:t>
                      </a:r>
                      <a:endParaRPr lang="cs-CZ" sz="900" dirty="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  </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25778">
                <a:tc>
                  <a:txBody>
                    <a:bodyPr/>
                    <a:lstStyle/>
                    <a:p>
                      <a:pPr algn="l">
                        <a:lnSpc>
                          <a:spcPct val="120000"/>
                        </a:lnSpc>
                        <a:spcAft>
                          <a:spcPts val="0"/>
                        </a:spcAft>
                      </a:pPr>
                      <a:r>
                        <a:rPr lang="cs-CZ" sz="900" b="1" dirty="0">
                          <a:latin typeface="Times New Roman"/>
                          <a:ea typeface="Times New Roman"/>
                        </a:rPr>
                        <a:t>Vstupní podmínky:</a:t>
                      </a:r>
                      <a:endParaRPr lang="cs-CZ" sz="900" dirty="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Je vytvořen DMR a z něj odvozené (rastrově vyjádřené) povrchy.</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257778">
                <a:tc>
                  <a:txBody>
                    <a:bodyPr/>
                    <a:lstStyle/>
                    <a:p>
                      <a:pPr algn="l">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Případ užití začíná, když uživatel v geomorfologické databázi spustí nástroj pro založení nové vrstvu pro areály elementárních forem, </a:t>
                      </a:r>
                    </a:p>
                    <a:p>
                      <a:pPr marL="342900" lvl="0" indent="-342900" algn="l">
                        <a:lnSpc>
                          <a:spcPct val="120000"/>
                        </a:lnSpc>
                        <a:spcAft>
                          <a:spcPts val="0"/>
                        </a:spcAft>
                        <a:buFont typeface="+mj-lt"/>
                        <a:buAutoNum type="arabicPeriod"/>
                      </a:pPr>
                      <a:r>
                        <a:rPr lang="cs-CZ" sz="900" dirty="0">
                          <a:latin typeface="Times New Roman"/>
                          <a:ea typeface="Calibri"/>
                        </a:rPr>
                        <a:t>Systém požádá uživatele o zadání vstupních parametrů:</a:t>
                      </a:r>
                    </a:p>
                    <a:p>
                      <a:pPr marL="742950" lvl="1" indent="-285750" algn="l">
                        <a:lnSpc>
                          <a:spcPct val="120000"/>
                        </a:lnSpc>
                        <a:spcAft>
                          <a:spcPts val="0"/>
                        </a:spcAft>
                        <a:buFont typeface="Symbol"/>
                        <a:buChar char=""/>
                      </a:pPr>
                      <a:r>
                        <a:rPr lang="cs-CZ" sz="900" dirty="0">
                          <a:latin typeface="Times New Roman"/>
                          <a:ea typeface="Calibri"/>
                        </a:rPr>
                        <a:t>umístění a název zakládané vrstvy (v GmDB),</a:t>
                      </a:r>
                    </a:p>
                    <a:p>
                      <a:pPr marL="742950" lvl="1" indent="-285750" algn="l">
                        <a:lnSpc>
                          <a:spcPct val="120000"/>
                        </a:lnSpc>
                        <a:spcAft>
                          <a:spcPts val="0"/>
                        </a:spcAft>
                        <a:buFont typeface="Symbol"/>
                        <a:buChar char=""/>
                      </a:pPr>
                      <a:r>
                        <a:rPr lang="cs-CZ" sz="900" dirty="0">
                          <a:latin typeface="Times New Roman"/>
                          <a:ea typeface="Calibri"/>
                        </a:rPr>
                        <a:t>typ geometrie („2,5D“ polygon).</a:t>
                      </a:r>
                    </a:p>
                    <a:p>
                      <a:pPr marL="342900" lvl="0" indent="-342900" algn="l">
                        <a:lnSpc>
                          <a:spcPct val="120000"/>
                        </a:lnSpc>
                        <a:spcAft>
                          <a:spcPts val="0"/>
                        </a:spcAft>
                        <a:buFont typeface="+mj-lt"/>
                        <a:buAutoNum type="arabicPeriod"/>
                      </a:pPr>
                      <a:r>
                        <a:rPr lang="cs-CZ" sz="900" dirty="0">
                          <a:latin typeface="Times New Roman"/>
                          <a:ea typeface="Calibri"/>
                        </a:rPr>
                        <a:t>Uživatel zadá požadované vstupy a spustí nástroj.</a:t>
                      </a:r>
                    </a:p>
                    <a:p>
                      <a:pPr marL="342900" lvl="0" indent="-342900" algn="l">
                        <a:lnSpc>
                          <a:spcPct val="120000"/>
                        </a:lnSpc>
                        <a:spcAft>
                          <a:spcPts val="0"/>
                        </a:spcAft>
                        <a:buFont typeface="+mj-lt"/>
                        <a:buAutoNum type="arabicPeriod"/>
                      </a:pPr>
                      <a:r>
                        <a:rPr lang="cs-CZ" sz="900" dirty="0">
                          <a:latin typeface="Times New Roman"/>
                          <a:ea typeface="Calibri"/>
                        </a:rPr>
                        <a:t>Systém založí vrstvu v GmDB.</a:t>
                      </a:r>
                    </a:p>
                    <a:p>
                      <a:pPr marL="342900" lvl="0" indent="-342900" algn="l">
                        <a:lnSpc>
                          <a:spcPct val="120000"/>
                        </a:lnSpc>
                        <a:spcAft>
                          <a:spcPts val="0"/>
                        </a:spcAft>
                        <a:buFont typeface="+mj-lt"/>
                        <a:buAutoNum type="arabicPeriod"/>
                      </a:pPr>
                      <a:r>
                        <a:rPr lang="cs-CZ" sz="900" dirty="0">
                          <a:latin typeface="Times New Roman"/>
                          <a:ea typeface="Calibri"/>
                        </a:rPr>
                        <a:t>Uživatel v mapovém okně systému zobrazí podkladové vrstvy (DMR, rastry odvozených povrchů, vrstevnice, atp.).</a:t>
                      </a:r>
                    </a:p>
                    <a:p>
                      <a:pPr marL="342900" lvl="0" indent="-342900" algn="l">
                        <a:lnSpc>
                          <a:spcPct val="120000"/>
                        </a:lnSpc>
                        <a:spcAft>
                          <a:spcPts val="0"/>
                        </a:spcAft>
                        <a:buFont typeface="+mj-lt"/>
                        <a:buAutoNum type="arabicPeriod"/>
                      </a:pPr>
                      <a:r>
                        <a:rPr lang="cs-CZ" sz="900" dirty="0">
                          <a:latin typeface="Times New Roman"/>
                          <a:ea typeface="Calibri"/>
                        </a:rPr>
                        <a:t>Uživatel zapne editaci nově založené vrstvy a používá standardní nástroje GIS tak, aby na základě interpretace zobrazených dat vymezil elementární formy.</a:t>
                      </a:r>
                    </a:p>
                    <a:p>
                      <a:pPr marL="342900" lvl="0" indent="-342900" algn="l">
                        <a:lnSpc>
                          <a:spcPct val="120000"/>
                        </a:lnSpc>
                        <a:spcAft>
                          <a:spcPts val="0"/>
                        </a:spcAft>
                        <a:buFont typeface="+mj-lt"/>
                        <a:buAutoNum type="arabicPeriod"/>
                      </a:pPr>
                      <a:r>
                        <a:rPr lang="cs-CZ" sz="900" dirty="0">
                          <a:latin typeface="Times New Roman"/>
                          <a:ea typeface="Calibri"/>
                        </a:rPr>
                        <a:t>Systém poskytuje uživateli standardní nástroje GIS pro prostorovou vizualizaci dat.</a:t>
                      </a:r>
                    </a:p>
                    <a:p>
                      <a:pPr marL="342900" lvl="0" indent="-342900" algn="l">
                        <a:lnSpc>
                          <a:spcPct val="120000"/>
                        </a:lnSpc>
                        <a:spcAft>
                          <a:spcPts val="0"/>
                        </a:spcAft>
                        <a:buFont typeface="+mj-lt"/>
                        <a:buAutoNum type="arabicPeriod"/>
                      </a:pPr>
                      <a:r>
                        <a:rPr lang="cs-CZ" sz="900" dirty="0">
                          <a:latin typeface="Times New Roman"/>
                          <a:ea typeface="Calibri"/>
                        </a:rPr>
                        <a:t>Uživatel uloží vytvořené prvky a ukončí editační režim.</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338667">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a:latin typeface="Times New Roman"/>
                          <a:ea typeface="Calibri"/>
                        </a:rPr>
                        <a:t>V GmDB byla vytvořena a daty naplněna vrstva areálů elementárních forem reliéfu. Topologické vazby nejsou kontrolovány.</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451556">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Vymezit hranice elementárních forem reliéfu (manuálně).</a:t>
                      </a:r>
                    </a:p>
                    <a:p>
                      <a:pPr marL="342900" lvl="0" indent="-342900" algn="l">
                        <a:lnSpc>
                          <a:spcPct val="120000"/>
                        </a:lnSpc>
                        <a:spcAft>
                          <a:spcPts val="0"/>
                        </a:spcAft>
                        <a:buFont typeface="+mj-lt"/>
                        <a:buAutoNum type="arabicPeriod"/>
                      </a:pPr>
                      <a:r>
                        <a:rPr lang="cs-CZ" sz="900" dirty="0">
                          <a:latin typeface="Times New Roman"/>
                          <a:ea typeface="Calibri"/>
                        </a:rPr>
                        <a:t>Použít externí systém pro vymezení elementárních forem reliéfu.</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graphicFrame>
        <p:nvGraphicFramePr>
          <p:cNvPr id="6" name="Tabulka 5"/>
          <p:cNvGraphicFramePr>
            <a:graphicFrameLocks noGrp="1"/>
          </p:cNvGraphicFramePr>
          <p:nvPr/>
        </p:nvGraphicFramePr>
        <p:xfrm>
          <a:off x="4283967" y="2283879"/>
          <a:ext cx="4719384" cy="4064001"/>
        </p:xfrm>
        <a:graphic>
          <a:graphicData uri="http://schemas.openxmlformats.org/drawingml/2006/table">
            <a:tbl>
              <a:tblPr>
                <a:effectLst>
                  <a:outerShdw blurRad="292100" dist="139700" dir="2700000" algn="tl" rotWithShape="0">
                    <a:prstClr val="black">
                      <a:alpha val="65000"/>
                    </a:prstClr>
                  </a:outerShdw>
                </a:effectLst>
              </a:tblPr>
              <a:tblGrid>
                <a:gridCol w="1349515"/>
                <a:gridCol w="94635"/>
                <a:gridCol w="2460485"/>
                <a:gridCol w="814749"/>
              </a:tblGrid>
              <a:tr h="580571">
                <a:tc gridSpan="2">
                  <a:txBody>
                    <a:bodyPr/>
                    <a:lstStyle/>
                    <a:p>
                      <a:pPr algn="l">
                        <a:lnSpc>
                          <a:spcPct val="120000"/>
                        </a:lnSpc>
                        <a:spcAft>
                          <a:spcPts val="0"/>
                        </a:spcAft>
                      </a:pPr>
                      <a:r>
                        <a:rPr lang="cs-CZ" sz="900" b="1" dirty="0">
                          <a:solidFill>
                            <a:srgbClr val="FFFFFF"/>
                          </a:solidFill>
                          <a:latin typeface="Times New Roman"/>
                          <a:ea typeface="Times New Roman"/>
                        </a:rPr>
                        <a:t>Specifikace případu užití:</a:t>
                      </a:r>
                      <a:endParaRPr lang="cs-CZ" sz="900" dirty="0">
                        <a:latin typeface="Times New Roman"/>
                        <a:ea typeface="Times New Roman"/>
                      </a:endParaRPr>
                    </a:p>
                    <a:p>
                      <a:pPr algn="l">
                        <a:lnSpc>
                          <a:spcPct val="120000"/>
                        </a:lnSpc>
                        <a:spcAft>
                          <a:spcPts val="0"/>
                        </a:spcAft>
                      </a:pPr>
                      <a:r>
                        <a:rPr lang="cs-CZ" sz="900" b="1" dirty="0">
                          <a:solidFill>
                            <a:srgbClr val="FFFFFF"/>
                          </a:solidFill>
                          <a:latin typeface="Times New Roman"/>
                          <a:ea typeface="Times New Roman"/>
                        </a:rPr>
                        <a:t>ID: UC 8</a:t>
                      </a:r>
                      <a:endParaRPr lang="cs-CZ" sz="900" dirty="0">
                        <a:latin typeface="Times New Roman"/>
                        <a:ea typeface="Times New Roman"/>
                      </a:endParaRPr>
                    </a:p>
                  </a:txBody>
                  <a:tcPr marL="60476" marR="604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dirty="0">
                          <a:solidFill>
                            <a:srgbClr val="FFFFFF"/>
                          </a:solidFill>
                          <a:latin typeface="Times New Roman"/>
                          <a:ea typeface="Times New Roman"/>
                        </a:rPr>
                        <a:t>Zajistit topologickou návaznost areálů elementárních forem</a:t>
                      </a:r>
                      <a:endParaRPr lang="cs-CZ" sz="900" dirty="0">
                        <a:latin typeface="Times New Roman"/>
                        <a:ea typeface="Times New Roman"/>
                      </a:endParaRPr>
                    </a:p>
                  </a:txBody>
                  <a:tcPr marL="60476" marR="604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dirty="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87048">
                <a:tc>
                  <a:txBody>
                    <a:bodyPr/>
                    <a:lstStyle/>
                    <a:p>
                      <a:pPr algn="l">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60476" marR="604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Stanovit vhodná topologická pravidla pro areály elementárních forem a zajistit jejich splnění.</a:t>
                      </a:r>
                    </a:p>
                  </a:txBody>
                  <a:tcPr marL="60476" marR="604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93524">
                <a:tc>
                  <a:txBody>
                    <a:bodyPr/>
                    <a:lstStyle/>
                    <a:p>
                      <a:pPr algn="l">
                        <a:lnSpc>
                          <a:spcPct val="120000"/>
                        </a:lnSpc>
                        <a:spcAft>
                          <a:spcPts val="0"/>
                        </a:spcAft>
                      </a:pPr>
                      <a:r>
                        <a:rPr lang="cs-CZ" sz="900" b="1" dirty="0">
                          <a:latin typeface="Times New Roman"/>
                          <a:ea typeface="Times New Roman"/>
                        </a:rPr>
                        <a:t>Hlavní aktér:</a:t>
                      </a:r>
                      <a:endParaRPr lang="cs-CZ" sz="900" dirty="0">
                        <a:latin typeface="Times New Roman"/>
                        <a:ea typeface="Times New Roman"/>
                      </a:endParaRPr>
                    </a:p>
                  </a:txBody>
                  <a:tcPr marL="60476" marR="604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Správce</a:t>
                      </a:r>
                    </a:p>
                  </a:txBody>
                  <a:tcPr marL="60476" marR="604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93524">
                <a:tc>
                  <a:txBody>
                    <a:bodyPr/>
                    <a:lstStyle/>
                    <a:p>
                      <a:pPr algn="l">
                        <a:lnSpc>
                          <a:spcPct val="120000"/>
                        </a:lnSpc>
                        <a:spcAft>
                          <a:spcPts val="0"/>
                        </a:spcAft>
                      </a:pPr>
                      <a:r>
                        <a:rPr lang="cs-CZ" sz="900" b="1" dirty="0">
                          <a:latin typeface="Times New Roman"/>
                          <a:ea typeface="Times New Roman"/>
                        </a:rPr>
                        <a:t>Vedlejší aktéři:</a:t>
                      </a:r>
                      <a:endParaRPr lang="cs-CZ" sz="900" dirty="0">
                        <a:latin typeface="Times New Roman"/>
                        <a:ea typeface="Times New Roman"/>
                      </a:endParaRPr>
                    </a:p>
                  </a:txBody>
                  <a:tcPr marL="60476" marR="604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Uživatel</a:t>
                      </a:r>
                    </a:p>
                  </a:txBody>
                  <a:tcPr marL="60476" marR="604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93524">
                <a:tc>
                  <a:txBody>
                    <a:bodyPr/>
                    <a:lstStyle/>
                    <a:p>
                      <a:pPr algn="l">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60476" marR="604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V GmDB existuje vrstva areálů elementárních forem.</a:t>
                      </a:r>
                    </a:p>
                  </a:txBody>
                  <a:tcPr marL="60476" marR="604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354667">
                <a:tc>
                  <a:txBody>
                    <a:bodyPr/>
                    <a:lstStyle/>
                    <a:p>
                      <a:pPr algn="l">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60476" marR="604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Případ užití začíná, když správce vybere vrstvy podílející se na topologii (areály elementárních forem) a stanoví vhodná topologická pravidla (areály se nesmí překrývat a nesmí mezi nimi být mezery).</a:t>
                      </a:r>
                    </a:p>
                    <a:p>
                      <a:pPr marL="228600" algn="l">
                        <a:lnSpc>
                          <a:spcPct val="120000"/>
                        </a:lnSpc>
                        <a:spcAft>
                          <a:spcPts val="0"/>
                        </a:spcAft>
                      </a:pPr>
                      <a:r>
                        <a:rPr lang="cs-CZ" sz="900" dirty="0">
                          <a:latin typeface="Times New Roman"/>
                          <a:ea typeface="Calibri"/>
                        </a:rPr>
                        <a:t>&lt;&lt;</a:t>
                      </a:r>
                      <a:r>
                        <a:rPr lang="cs-CZ" sz="900" dirty="0" err="1">
                          <a:latin typeface="Times New Roman"/>
                          <a:ea typeface="Calibri"/>
                        </a:rPr>
                        <a:t>include</a:t>
                      </a:r>
                      <a:r>
                        <a:rPr lang="cs-CZ" sz="900" dirty="0">
                          <a:latin typeface="Times New Roman"/>
                          <a:ea typeface="Calibri"/>
                        </a:rPr>
                        <a:t>&gt;&gt; : zapsat vybraná topologická pravidla.</a:t>
                      </a:r>
                    </a:p>
                    <a:p>
                      <a:pPr marL="228600" algn="l">
                        <a:lnSpc>
                          <a:spcPct val="120000"/>
                        </a:lnSpc>
                        <a:spcAft>
                          <a:spcPts val="0"/>
                        </a:spcAft>
                      </a:pPr>
                      <a:r>
                        <a:rPr lang="cs-CZ" sz="900" dirty="0">
                          <a:latin typeface="Times New Roman"/>
                          <a:ea typeface="Calibri"/>
                        </a:rPr>
                        <a:t>&lt;&lt;</a:t>
                      </a:r>
                      <a:r>
                        <a:rPr lang="cs-CZ" sz="900" dirty="0" err="1">
                          <a:latin typeface="Times New Roman"/>
                          <a:ea typeface="Calibri"/>
                        </a:rPr>
                        <a:t>include</a:t>
                      </a:r>
                      <a:r>
                        <a:rPr lang="cs-CZ" sz="900" dirty="0">
                          <a:latin typeface="Times New Roman"/>
                          <a:ea typeface="Calibri"/>
                        </a:rPr>
                        <a:t>&gt;&gt; : zkontrolovat dodržování stanovených topologických pravidel.</a:t>
                      </a:r>
                    </a:p>
                  </a:txBody>
                  <a:tcPr marL="60476" marR="604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774095">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60476" marR="604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V GmDB byl vytvořen soubor topologických pravidel pro areály elementárních forem reliéfu, geometrie byla opravena tak, aby dopovídala nastaveným pravidlům.</a:t>
                      </a:r>
                    </a:p>
                  </a:txBody>
                  <a:tcPr marL="60476" marR="604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387048">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60476" marR="604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Pouze stanovit topologická pravidla, jejich kontrolu a nápravu geometrie provést až po terénním mapování.</a:t>
                      </a:r>
                    </a:p>
                  </a:txBody>
                  <a:tcPr marL="60476" marR="604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graphicFrame>
        <p:nvGraphicFramePr>
          <p:cNvPr id="7" name="Tabulka 6"/>
          <p:cNvGraphicFramePr>
            <a:graphicFrameLocks noGrp="1"/>
          </p:cNvGraphicFramePr>
          <p:nvPr/>
        </p:nvGraphicFramePr>
        <p:xfrm>
          <a:off x="4355975" y="3003959"/>
          <a:ext cx="4610080" cy="2633472"/>
        </p:xfrm>
        <a:graphic>
          <a:graphicData uri="http://schemas.openxmlformats.org/drawingml/2006/table">
            <a:tbl>
              <a:tblPr>
                <a:effectLst>
                  <a:outerShdw blurRad="292100" dist="139700" dir="2700000" algn="tl" rotWithShape="0">
                    <a:prstClr val="black">
                      <a:alpha val="65000"/>
                    </a:prstClr>
                  </a:outerShdw>
                </a:effectLst>
              </a:tblPr>
              <a:tblGrid>
                <a:gridCol w="1317811"/>
                <a:gridCol w="93980"/>
                <a:gridCol w="2402681"/>
                <a:gridCol w="795608"/>
              </a:tblGrid>
              <a:tr h="0">
                <a:tc gridSpan="2">
                  <a:txBody>
                    <a:bodyPr/>
                    <a:lstStyle/>
                    <a:p>
                      <a:pPr algn="just">
                        <a:lnSpc>
                          <a:spcPct val="120000"/>
                        </a:lnSpc>
                        <a:spcAft>
                          <a:spcPts val="0"/>
                        </a:spcAft>
                      </a:pPr>
                      <a:r>
                        <a:rPr lang="cs-CZ" sz="900" b="1" dirty="0">
                          <a:solidFill>
                            <a:srgbClr val="FFFFFF"/>
                          </a:solidFill>
                          <a:latin typeface="Times New Roman"/>
                          <a:ea typeface="Times New Roman"/>
                        </a:rPr>
                        <a:t>Specifikace případu užití:</a:t>
                      </a:r>
                      <a:endParaRPr lang="cs-CZ" sz="900" dirty="0">
                        <a:latin typeface="Times New Roman"/>
                        <a:ea typeface="Times New Roman"/>
                      </a:endParaRPr>
                    </a:p>
                    <a:p>
                      <a:pPr algn="just">
                        <a:lnSpc>
                          <a:spcPct val="120000"/>
                        </a:lnSpc>
                        <a:spcAft>
                          <a:spcPts val="0"/>
                        </a:spcAft>
                      </a:pPr>
                      <a:r>
                        <a:rPr lang="cs-CZ" sz="900" b="1" dirty="0">
                          <a:solidFill>
                            <a:schemeClr val="bg1"/>
                          </a:solidFill>
                          <a:latin typeface="Times New Roman"/>
                          <a:ea typeface="Times New Roman"/>
                        </a:rPr>
                        <a:t>ID: UC 9</a:t>
                      </a:r>
                      <a:endParaRPr lang="cs-CZ" sz="90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just">
                        <a:lnSpc>
                          <a:spcPct val="120000"/>
                        </a:lnSpc>
                        <a:spcAft>
                          <a:spcPts val="0"/>
                        </a:spcAft>
                      </a:pPr>
                      <a:r>
                        <a:rPr lang="cs-CZ" sz="900" b="1" dirty="0">
                          <a:solidFill>
                            <a:srgbClr val="FFFFFF"/>
                          </a:solidFill>
                          <a:latin typeface="Times New Roman"/>
                          <a:ea typeface="Times New Roman"/>
                        </a:rPr>
                        <a:t>Zapsat vybraná topologická pravidla</a:t>
                      </a:r>
                      <a:endParaRPr lang="cs-CZ" sz="9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0">
                <a:tc>
                  <a:txBody>
                    <a:bodyPr/>
                    <a:lstStyle/>
                    <a:p>
                      <a:pPr algn="just">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Zapsat vybraná topologická pravidla do souboru topologických pravidel.</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0">
                <a:tc>
                  <a:txBody>
                    <a:bodyPr/>
                    <a:lstStyle/>
                    <a:p>
                      <a:pPr algn="just">
                        <a:lnSpc>
                          <a:spcPct val="120000"/>
                        </a:lnSpc>
                        <a:spcAft>
                          <a:spcPts val="0"/>
                        </a:spcAft>
                      </a:pPr>
                      <a:r>
                        <a:rPr lang="cs-CZ" sz="900" b="1" dirty="0">
                          <a:latin typeface="Times New Roman"/>
                          <a:ea typeface="Times New Roman"/>
                        </a:rPr>
                        <a:t>Hlavní aktér:</a:t>
                      </a:r>
                      <a:endParaRPr lang="cs-CZ" sz="9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just">
                        <a:lnSpc>
                          <a:spcPct val="120000"/>
                        </a:lnSpc>
                        <a:spcAft>
                          <a:spcPts val="0"/>
                        </a:spcAft>
                      </a:pPr>
                      <a:r>
                        <a:rPr lang="cs-CZ" sz="900">
                          <a:latin typeface="Times New Roman"/>
                          <a:ea typeface="Times New Roman"/>
                        </a:rPr>
                        <a:t>Správce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0">
                <a:tc>
                  <a:txBody>
                    <a:bodyPr/>
                    <a:lstStyle/>
                    <a:p>
                      <a:pPr algn="just">
                        <a:lnSpc>
                          <a:spcPct val="120000"/>
                        </a:lnSpc>
                        <a:spcAft>
                          <a:spcPts val="0"/>
                        </a:spcAft>
                      </a:pPr>
                      <a:r>
                        <a:rPr lang="cs-CZ" sz="900" b="1" dirty="0">
                          <a:latin typeface="Times New Roman"/>
                          <a:ea typeface="Times New Roman"/>
                        </a:rPr>
                        <a:t>Vedlejší aktéři:</a:t>
                      </a:r>
                      <a:endParaRPr lang="cs-CZ" sz="9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just">
                        <a:lnSpc>
                          <a:spcPct val="120000"/>
                        </a:lnSpc>
                        <a:spcAft>
                          <a:spcPts val="0"/>
                        </a:spcAft>
                      </a:pPr>
                      <a:r>
                        <a:rPr lang="cs-CZ" sz="900">
                          <a:latin typeface="Times New Roman"/>
                          <a:ea typeface="Times New Roman"/>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0">
                <a:tc>
                  <a:txBody>
                    <a:bodyPr/>
                    <a:lstStyle/>
                    <a:p>
                      <a:pPr algn="just">
                        <a:lnSpc>
                          <a:spcPct val="120000"/>
                        </a:lnSpc>
                        <a:spcAft>
                          <a:spcPts val="0"/>
                        </a:spcAft>
                      </a:pPr>
                      <a:r>
                        <a:rPr lang="cs-CZ" sz="900" b="1" dirty="0">
                          <a:latin typeface="Times New Roman"/>
                          <a:ea typeface="Times New Roman"/>
                        </a:rPr>
                        <a:t>Vstupní podmínky:</a:t>
                      </a:r>
                      <a:endParaRPr lang="cs-CZ" sz="9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just">
                        <a:lnSpc>
                          <a:spcPct val="120000"/>
                        </a:lnSpc>
                        <a:spcAft>
                          <a:spcPts val="0"/>
                        </a:spcAft>
                      </a:pPr>
                      <a:r>
                        <a:rPr lang="cs-CZ" sz="900" dirty="0">
                          <a:latin typeface="Times New Roman"/>
                          <a:ea typeface="Times New Roman"/>
                        </a:rPr>
                        <a:t>V GmDB existuji vrstvy, pro které budou stanovována topologická pravidla. Správce stanovil topologická pravidla, která je třeba zadat.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0">
                <a:tc>
                  <a:txBody>
                    <a:bodyPr/>
                    <a:lstStyle/>
                    <a:p>
                      <a:pPr algn="just">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Pokud ještě není v geomorfologické databázi založen, systém založí soubor topologických pravidel (dále též „topologii“). Na jeho název se dotáže správce.</a:t>
                      </a:r>
                    </a:p>
                    <a:p>
                      <a:pPr marL="342900" lvl="0" indent="-342900" algn="l">
                        <a:lnSpc>
                          <a:spcPct val="120000"/>
                        </a:lnSpc>
                        <a:spcAft>
                          <a:spcPts val="0"/>
                        </a:spcAft>
                        <a:buFont typeface="+mj-lt"/>
                        <a:buAutoNum type="arabicPeriod"/>
                      </a:pPr>
                      <a:r>
                        <a:rPr lang="cs-CZ" sz="900" dirty="0">
                          <a:latin typeface="Times New Roman"/>
                          <a:ea typeface="Calibri"/>
                        </a:rPr>
                        <a:t>Systém uloží správcem vybraná pravidla do souboru topologických pravidel.</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0">
                <a:tc>
                  <a:txBody>
                    <a:bodyPr/>
                    <a:lstStyle/>
                    <a:p>
                      <a:pPr algn="just">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just">
                        <a:lnSpc>
                          <a:spcPct val="120000"/>
                        </a:lnSpc>
                        <a:spcAft>
                          <a:spcPts val="0"/>
                        </a:spcAft>
                        <a:buFont typeface="+mj-lt"/>
                        <a:buAutoNum type="arabicPeriod"/>
                      </a:pPr>
                      <a:r>
                        <a:rPr lang="cs-CZ" sz="900" dirty="0">
                          <a:latin typeface="Times New Roman"/>
                          <a:ea typeface="Times New Roman"/>
                        </a:rPr>
                        <a:t>V GmDB byl vytvořen soubor topologických pravidel a do něj byla uložena správcem vybraná pravidla.</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0">
                <a:tc>
                  <a:txBody>
                    <a:bodyPr/>
                    <a:lstStyle/>
                    <a:p>
                      <a:pPr algn="just">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just">
                        <a:lnSpc>
                          <a:spcPct val="120000"/>
                        </a:lnSpc>
                        <a:spcAft>
                          <a:spcPts val="0"/>
                        </a:spcAft>
                      </a:pPr>
                      <a:r>
                        <a:rPr lang="cs-CZ" sz="900" dirty="0">
                          <a:latin typeface="Times New Roman"/>
                          <a:ea typeface="Times New Roman"/>
                        </a:rPr>
                        <a: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dirty="0"/>
                    </a:p>
                  </a:txBody>
                  <a:tcPr/>
                </a:tc>
              </a:tr>
            </a:tbl>
          </a:graphicData>
        </a:graphic>
      </p:graphicFrame>
      <p:graphicFrame>
        <p:nvGraphicFramePr>
          <p:cNvPr id="9" name="Tabulka 8"/>
          <p:cNvGraphicFramePr>
            <a:graphicFrameLocks noGrp="1"/>
          </p:cNvGraphicFramePr>
          <p:nvPr/>
        </p:nvGraphicFramePr>
        <p:xfrm>
          <a:off x="4427983" y="3508015"/>
          <a:ext cx="4133897" cy="3394536"/>
        </p:xfrm>
        <a:graphic>
          <a:graphicData uri="http://schemas.openxmlformats.org/drawingml/2006/table">
            <a:tbl>
              <a:tblPr>
                <a:effectLst>
                  <a:outerShdw blurRad="292100" dist="139700" dir="2700000" algn="tl" rotWithShape="0">
                    <a:prstClr val="black">
                      <a:alpha val="65000"/>
                    </a:prstClr>
                  </a:outerShdw>
                </a:effectLst>
              </a:tblPr>
              <a:tblGrid>
                <a:gridCol w="1180342"/>
                <a:gridCol w="211123"/>
                <a:gridCol w="2029819"/>
                <a:gridCol w="712613"/>
              </a:tblGrid>
              <a:tr h="360040">
                <a:tc gridSpan="2">
                  <a:txBody>
                    <a:bodyPr/>
                    <a:lstStyle/>
                    <a:p>
                      <a:pPr algn="l">
                        <a:lnSpc>
                          <a:spcPct val="120000"/>
                        </a:lnSpc>
                        <a:spcAft>
                          <a:spcPts val="0"/>
                        </a:spcAft>
                      </a:pPr>
                      <a:r>
                        <a:rPr lang="cs-CZ" sz="900" b="1" dirty="0">
                          <a:solidFill>
                            <a:schemeClr val="bg1"/>
                          </a:solidFill>
                          <a:latin typeface="Times New Roman"/>
                          <a:ea typeface="Times New Roman"/>
                        </a:rPr>
                        <a:t>Specifikace případu užití:</a:t>
                      </a:r>
                      <a:endParaRPr lang="cs-CZ" sz="900" dirty="0">
                        <a:solidFill>
                          <a:schemeClr val="bg1"/>
                        </a:solidFill>
                        <a:latin typeface="Times New Roman"/>
                        <a:ea typeface="Times New Roman"/>
                      </a:endParaRPr>
                    </a:p>
                    <a:p>
                      <a:pPr algn="just">
                        <a:lnSpc>
                          <a:spcPct val="120000"/>
                        </a:lnSpc>
                        <a:spcAft>
                          <a:spcPts val="0"/>
                        </a:spcAft>
                      </a:pPr>
                      <a:r>
                        <a:rPr lang="cs-CZ" sz="900" b="1" dirty="0">
                          <a:solidFill>
                            <a:schemeClr val="bg1"/>
                          </a:solidFill>
                          <a:latin typeface="Times New Roman"/>
                          <a:ea typeface="Times New Roman"/>
                        </a:rPr>
                        <a:t>ID:  UC 10</a:t>
                      </a:r>
                      <a:endParaRPr lang="cs-CZ" sz="900" dirty="0">
                        <a:solidFill>
                          <a:schemeClr val="bg1"/>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just">
                        <a:lnSpc>
                          <a:spcPct val="120000"/>
                        </a:lnSpc>
                        <a:spcAft>
                          <a:spcPts val="0"/>
                        </a:spcAft>
                      </a:pPr>
                      <a:r>
                        <a:rPr lang="cs-CZ" sz="900" b="1" dirty="0">
                          <a:solidFill>
                            <a:schemeClr val="bg1"/>
                          </a:solidFill>
                          <a:latin typeface="Times New Roman"/>
                          <a:ea typeface="Times New Roman"/>
                        </a:rPr>
                        <a:t>Zkontrolovat topologická pravidla</a:t>
                      </a:r>
                      <a:endParaRPr lang="cs-CZ" sz="900" dirty="0">
                        <a:solidFill>
                          <a:schemeClr val="bg1"/>
                        </a:solidFill>
                        <a:latin typeface="Times New Roman"/>
                        <a:ea typeface="Times New Roman"/>
                      </a:endParaRP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406400">
                <a:tc>
                  <a:txBody>
                    <a:bodyPr/>
                    <a:lstStyle/>
                    <a:p>
                      <a:pPr algn="just">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Zkontrolovat topologická pravidla zapsaná v souboru topologických pravidel.</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03200">
                <a:tc>
                  <a:txBody>
                    <a:bodyPr/>
                    <a:lstStyle/>
                    <a:p>
                      <a:pPr algn="just">
                        <a:lnSpc>
                          <a:spcPct val="120000"/>
                        </a:lnSpc>
                        <a:spcAft>
                          <a:spcPts val="0"/>
                        </a:spcAft>
                      </a:pPr>
                      <a:r>
                        <a:rPr lang="cs-CZ" sz="900" b="1" dirty="0">
                          <a:latin typeface="Times New Roman"/>
                          <a:ea typeface="Times New Roman"/>
                        </a:rPr>
                        <a:t>Hlavní aktér:</a:t>
                      </a:r>
                      <a:endParaRPr lang="cs-CZ" sz="900" dirty="0">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just">
                        <a:lnSpc>
                          <a:spcPct val="120000"/>
                        </a:lnSpc>
                        <a:spcAft>
                          <a:spcPts val="0"/>
                        </a:spcAft>
                      </a:pPr>
                      <a:r>
                        <a:rPr lang="cs-CZ" sz="900">
                          <a:latin typeface="Times New Roman"/>
                          <a:ea typeface="Times New Roman"/>
                        </a:rPr>
                        <a:t>Uživatel</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03200">
                <a:tc>
                  <a:txBody>
                    <a:bodyPr/>
                    <a:lstStyle/>
                    <a:p>
                      <a:pPr algn="just">
                        <a:lnSpc>
                          <a:spcPct val="120000"/>
                        </a:lnSpc>
                        <a:spcAft>
                          <a:spcPts val="0"/>
                        </a:spcAft>
                      </a:pPr>
                      <a:r>
                        <a:rPr lang="cs-CZ" sz="900" b="1" dirty="0">
                          <a:latin typeface="Times New Roman"/>
                          <a:ea typeface="Times New Roman"/>
                        </a:rPr>
                        <a:t>Vedlejší aktéři:</a:t>
                      </a:r>
                      <a:endParaRPr lang="cs-CZ" sz="900" dirty="0">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just">
                        <a:lnSpc>
                          <a:spcPct val="120000"/>
                        </a:lnSpc>
                        <a:spcAft>
                          <a:spcPts val="0"/>
                        </a:spcAft>
                      </a:pPr>
                      <a:r>
                        <a:rPr lang="cs-CZ" sz="900">
                          <a:latin typeface="Times New Roman"/>
                          <a:ea typeface="Times New Roman"/>
                        </a:rPr>
                        <a:t>–  </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61776">
                <a:tc>
                  <a:txBody>
                    <a:bodyPr/>
                    <a:lstStyle/>
                    <a:p>
                      <a:pPr algn="just">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just">
                        <a:lnSpc>
                          <a:spcPct val="120000"/>
                        </a:lnSpc>
                        <a:spcAft>
                          <a:spcPts val="0"/>
                        </a:spcAft>
                      </a:pPr>
                      <a:r>
                        <a:rPr lang="cs-CZ" sz="900" dirty="0">
                          <a:latin typeface="Times New Roman"/>
                          <a:ea typeface="Times New Roman"/>
                        </a:rPr>
                        <a:t>V GmDB existuje neprázdný soubor topologických pravidel.</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195536">
                <a:tc>
                  <a:txBody>
                    <a:bodyPr/>
                    <a:lstStyle/>
                    <a:p>
                      <a:pPr algn="just">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just">
                        <a:lnSpc>
                          <a:spcPct val="120000"/>
                        </a:lnSpc>
                        <a:spcAft>
                          <a:spcPts val="0"/>
                        </a:spcAft>
                        <a:buFont typeface="+mj-lt"/>
                        <a:buAutoNum type="arabicPeriod"/>
                      </a:pPr>
                      <a:r>
                        <a:rPr lang="cs-CZ" sz="900" dirty="0">
                          <a:latin typeface="Times New Roman"/>
                          <a:ea typeface="Times New Roman"/>
                        </a:rPr>
                        <a:t>Uživatel spouští nástroj pro kontrolu topologie vytvořené vrstvy</a:t>
                      </a:r>
                    </a:p>
                    <a:p>
                      <a:pPr marL="342900" lvl="0" indent="-342900" algn="just">
                        <a:lnSpc>
                          <a:spcPct val="120000"/>
                        </a:lnSpc>
                        <a:spcAft>
                          <a:spcPts val="0"/>
                        </a:spcAft>
                        <a:buFont typeface="+mj-lt"/>
                        <a:buAutoNum type="arabicPeriod"/>
                      </a:pPr>
                      <a:r>
                        <a:rPr lang="cs-CZ" sz="900" dirty="0">
                          <a:latin typeface="Times New Roman"/>
                          <a:ea typeface="Times New Roman"/>
                        </a:rPr>
                        <a:t>Systém zkontroluje, zda geometrie datových vrstev odpovídá pravidlům a vypíše nesoulady.</a:t>
                      </a:r>
                    </a:p>
                    <a:p>
                      <a:pPr marL="342900" lvl="0" indent="-342900" algn="just">
                        <a:lnSpc>
                          <a:spcPct val="120000"/>
                        </a:lnSpc>
                        <a:spcAft>
                          <a:spcPts val="0"/>
                        </a:spcAft>
                        <a:buFont typeface="+mj-lt"/>
                        <a:buAutoNum type="arabicPeriod"/>
                      </a:pPr>
                      <a:r>
                        <a:rPr lang="cs-CZ" sz="900" dirty="0">
                          <a:latin typeface="Times New Roman"/>
                          <a:ea typeface="Times New Roman"/>
                        </a:rPr>
                        <a:t>Uživatel odstraní zjištěné nesoulady.</a:t>
                      </a:r>
                    </a:p>
                    <a:p>
                      <a:pPr marL="342900" lvl="0" indent="-342900" algn="l">
                        <a:lnSpc>
                          <a:spcPct val="120000"/>
                        </a:lnSpc>
                        <a:spcAft>
                          <a:spcPts val="0"/>
                        </a:spcAft>
                        <a:buFont typeface="+mj-lt"/>
                        <a:buAutoNum type="arabicPeriod"/>
                      </a:pPr>
                      <a:r>
                        <a:rPr lang="cs-CZ" sz="900" dirty="0">
                          <a:latin typeface="Times New Roman"/>
                          <a:ea typeface="Times New Roman"/>
                        </a:rPr>
                        <a:t>Systém poskytuje interaktivní nástroje pro nápravu nesouladů a průběžnou kontrolu topologie.</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609600">
                <a:tc>
                  <a:txBody>
                    <a:bodyPr/>
                    <a:lstStyle/>
                    <a:p>
                      <a:pPr algn="just">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Times New Roman"/>
                        </a:rPr>
                        <a:t>Geometrie vrstev geomorfologické databáze, pro které byla stanovena topologická pravidla, je topologicky čistá (odpovídá souboru topologických pravidel).</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03200">
                <a:tc>
                  <a:txBody>
                    <a:bodyPr/>
                    <a:lstStyle/>
                    <a:p>
                      <a:pPr algn="just">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just">
                        <a:lnSpc>
                          <a:spcPct val="120000"/>
                        </a:lnSpc>
                        <a:spcAft>
                          <a:spcPts val="0"/>
                        </a:spcAft>
                      </a:pPr>
                      <a:r>
                        <a:rPr lang="cs-CZ" sz="900" dirty="0">
                          <a:latin typeface="Times New Roman"/>
                          <a:ea typeface="Times New Roman"/>
                        </a:rPr>
                        <a:t>–</a:t>
                      </a:r>
                    </a:p>
                  </a:txBody>
                  <a:tcPr marL="63500" marR="635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GmIS – osnova vystoupení</a:t>
            </a:r>
            <a:endParaRPr lang="cs-CZ" dirty="0"/>
          </a:p>
        </p:txBody>
      </p:sp>
      <p:sp>
        <p:nvSpPr>
          <p:cNvPr id="3" name="Zástupný symbol pro obsah 2"/>
          <p:cNvSpPr>
            <a:spLocks noGrp="1"/>
          </p:cNvSpPr>
          <p:nvPr>
            <p:ph idx="1"/>
          </p:nvPr>
        </p:nvSpPr>
        <p:spPr/>
        <p:txBody>
          <a:bodyPr/>
          <a:lstStyle/>
          <a:p>
            <a:r>
              <a:rPr lang="cs-CZ" dirty="0" smtClean="0">
                <a:solidFill>
                  <a:srgbClr val="FF0000"/>
                </a:solidFill>
              </a:rPr>
              <a:t>Studium</a:t>
            </a:r>
            <a:endParaRPr lang="cs-CZ" dirty="0" smtClean="0">
              <a:solidFill>
                <a:srgbClr val="FF0000"/>
              </a:solidFill>
            </a:endParaRPr>
          </a:p>
          <a:p>
            <a:r>
              <a:rPr lang="cs-CZ" dirty="0" smtClean="0">
                <a:solidFill>
                  <a:srgbClr val="FF0000"/>
                </a:solidFill>
              </a:rPr>
              <a:t>Metodika</a:t>
            </a:r>
          </a:p>
          <a:p>
            <a:r>
              <a:rPr lang="cs-CZ" b="1" dirty="0" smtClean="0">
                <a:solidFill>
                  <a:srgbClr val="FF0000"/>
                </a:solidFill>
              </a:rPr>
              <a:t>Vlastní přínos a jeho </a:t>
            </a:r>
            <a:r>
              <a:rPr lang="cs-CZ" b="1" dirty="0" smtClean="0">
                <a:solidFill>
                  <a:srgbClr val="FF0000"/>
                </a:solidFill>
              </a:rPr>
              <a:t>publikace</a:t>
            </a:r>
            <a:endParaRPr lang="cs-CZ" b="1" dirty="0" smtClean="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293688" y="815975"/>
            <a:ext cx="8494712" cy="5807075"/>
          </a:xfrm>
          <a:prstGeom prst="rect">
            <a:avLst/>
          </a:prstGeom>
          <a:noFill/>
          <a:ln w="9525">
            <a:noFill/>
            <a:round/>
            <a:headEnd/>
            <a:tailEnd/>
          </a:ln>
        </p:spPr>
      </p:pic>
      <p:pic>
        <p:nvPicPr>
          <p:cNvPr id="13315" name="Picture 2"/>
          <p:cNvPicPr>
            <a:picLocks noChangeAspect="1" noChangeArrowheads="1"/>
          </p:cNvPicPr>
          <p:nvPr/>
        </p:nvPicPr>
        <p:blipFill>
          <a:blip r:embed="rId4" cstate="print"/>
          <a:srcRect/>
          <a:stretch>
            <a:fillRect/>
          </a:stretch>
        </p:blipFill>
        <p:spPr bwMode="auto">
          <a:xfrm>
            <a:off x="293688" y="815975"/>
            <a:ext cx="2963862" cy="1841500"/>
          </a:xfrm>
          <a:prstGeom prst="rect">
            <a:avLst/>
          </a:prstGeom>
          <a:noFill/>
          <a:ln w="9525">
            <a:noFill/>
            <a:round/>
            <a:headEnd/>
            <a:tailEnd/>
          </a:ln>
        </p:spPr>
      </p:pic>
      <p:sp>
        <p:nvSpPr>
          <p:cNvPr id="17" name="Obdélník 16"/>
          <p:cNvSpPr/>
          <p:nvPr/>
        </p:nvSpPr>
        <p:spPr>
          <a:xfrm>
            <a:off x="0" y="785794"/>
            <a:ext cx="8786842" cy="58579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Text Box 3"/>
          <p:cNvSpPr txBox="1">
            <a:spLocks noChangeArrowheads="1"/>
          </p:cNvSpPr>
          <p:nvPr/>
        </p:nvSpPr>
        <p:spPr bwMode="auto">
          <a:xfrm>
            <a:off x="902989" y="158750"/>
            <a:ext cx="6837363" cy="495300"/>
          </a:xfrm>
          <a:prstGeom prst="rect">
            <a:avLst/>
          </a:prstGeom>
          <a:noFill/>
          <a:ln w="9525">
            <a:noFill/>
            <a:round/>
            <a:headEnd/>
            <a:tailEnd/>
          </a:ln>
        </p:spPr>
        <p:txBody>
          <a:bodyPr lIns="81639" tIns="40820" rIns="81639" bIns="40820"/>
          <a:lstStyle/>
          <a:p>
            <a:pPr>
              <a:tabLst>
                <a:tab pos="655638" algn="l"/>
              </a:tabLst>
            </a:pPr>
            <a:r>
              <a:rPr lang="cs-CZ" sz="2900" b="1" dirty="0" smtClean="0">
                <a:solidFill>
                  <a:srgbClr val="006600"/>
                </a:solidFill>
                <a:effectLst>
                  <a:outerShdw blurRad="38100" dist="38100" dir="2700000" algn="tl">
                    <a:srgbClr val="000000">
                      <a:alpha val="43137"/>
                    </a:srgbClr>
                  </a:outerShdw>
                </a:effectLst>
              </a:rPr>
              <a:t>Elementarizace zájmové oblasti</a:t>
            </a:r>
            <a:endParaRPr lang="en-GB" sz="2900" b="1" dirty="0">
              <a:solidFill>
                <a:srgbClr val="006600"/>
              </a:solidFill>
              <a:effectLst>
                <a:outerShdw blurRad="38100" dist="38100" dir="2700000" algn="tl">
                  <a:srgbClr val="000000">
                    <a:alpha val="43137"/>
                  </a:srgbClr>
                </a:outerShdw>
              </a:effectLst>
            </a:endParaRPr>
          </a:p>
        </p:txBody>
      </p:sp>
      <p:sp>
        <p:nvSpPr>
          <p:cNvPr id="6" name="Obdélník 5"/>
          <p:cNvSpPr/>
          <p:nvPr/>
        </p:nvSpPr>
        <p:spPr>
          <a:xfrm>
            <a:off x="2214546" y="2928934"/>
            <a:ext cx="1643074" cy="1000132"/>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Obrázek 12" descr="D:\Projekty\PhD-Smrk\Disertace\Obrazky\VymezeniElmFormy.png"/>
          <p:cNvPicPr/>
          <p:nvPr/>
        </p:nvPicPr>
        <p:blipFill>
          <a:blip r:embed="rId5" cstate="print"/>
          <a:srcRect/>
          <a:stretch>
            <a:fillRect/>
          </a:stretch>
        </p:blipFill>
        <p:spPr bwMode="auto">
          <a:xfrm>
            <a:off x="214282" y="642918"/>
            <a:ext cx="3714776" cy="2714644"/>
          </a:xfrm>
          <a:prstGeom prst="rect">
            <a:avLst/>
          </a:prstGeom>
          <a:ln>
            <a:solidFill>
              <a:srgbClr val="008000"/>
            </a:solidFill>
          </a:ln>
          <a:effectLst>
            <a:outerShdw blurRad="292100" dist="139700" dir="2700000" algn="tl" rotWithShape="0">
              <a:srgbClr val="333333">
                <a:alpha val="65000"/>
              </a:srgbClr>
            </a:outerShdw>
          </a:effectLst>
        </p:spPr>
      </p:pic>
      <p:pic>
        <p:nvPicPr>
          <p:cNvPr id="14" name="Picture 2" descr="D:\Projekty\Konference\SlapaniceGMVyzkumy2008\Pictures\DualRepresentationOfElmFormsSlovinec.png"/>
          <p:cNvPicPr>
            <a:picLocks noChangeAspect="1" noChangeArrowheads="1"/>
          </p:cNvPicPr>
          <p:nvPr/>
        </p:nvPicPr>
        <p:blipFill>
          <a:blip r:embed="rId6" cstate="print">
            <a:clrChange>
              <a:clrFrom>
                <a:srgbClr val="FEFFFF"/>
              </a:clrFrom>
              <a:clrTo>
                <a:srgbClr val="FEFFFF">
                  <a:alpha val="0"/>
                </a:srgbClr>
              </a:clrTo>
            </a:clrChange>
          </a:blip>
          <a:srcRect/>
          <a:stretch>
            <a:fillRect/>
          </a:stretch>
        </p:blipFill>
        <p:spPr bwMode="auto">
          <a:xfrm>
            <a:off x="5929322" y="71414"/>
            <a:ext cx="2928958" cy="3571900"/>
          </a:xfrm>
          <a:prstGeom prst="rect">
            <a:avLst/>
          </a:prstGeom>
          <a:solidFill>
            <a:schemeClr val="bg1"/>
          </a:solidFill>
          <a:ln>
            <a:solidFill>
              <a:srgbClr val="008000"/>
            </a:solidFill>
          </a:ln>
          <a:effectLst>
            <a:outerShdw blurRad="292100" dist="139700" dir="2700000" algn="tl" rotWithShape="0">
              <a:srgbClr val="333333">
                <a:alpha val="65000"/>
              </a:srgbClr>
            </a:outerShdw>
          </a:effectLst>
        </p:spPr>
      </p:pic>
      <p:pic>
        <p:nvPicPr>
          <p:cNvPr id="18436" name="Picture 4"/>
          <p:cNvPicPr>
            <a:picLocks noChangeAspect="1" noChangeArrowheads="1"/>
          </p:cNvPicPr>
          <p:nvPr/>
        </p:nvPicPr>
        <p:blipFill>
          <a:blip r:embed="rId7" cstate="print"/>
          <a:srcRect/>
          <a:stretch>
            <a:fillRect/>
          </a:stretch>
        </p:blipFill>
        <p:spPr bwMode="auto">
          <a:xfrm>
            <a:off x="1743104" y="3848123"/>
            <a:ext cx="6972300" cy="2867025"/>
          </a:xfrm>
          <a:prstGeom prst="rect">
            <a:avLst/>
          </a:prstGeom>
          <a:ln>
            <a:solidFill>
              <a:srgbClr val="008000"/>
            </a:solidFill>
          </a:ln>
          <a:effectLst>
            <a:outerShdw blurRad="292100" dist="139700" dir="2700000" algn="tl" rotWithShape="0">
              <a:srgbClr val="333333">
                <a:alpha val="65000"/>
              </a:srgbClr>
            </a:outerShdw>
          </a:effectLst>
        </p:spPr>
      </p:pic>
      <p:sp>
        <p:nvSpPr>
          <p:cNvPr id="11" name="Šipka ve tvaru U 10">
            <a:hlinkClick r:id="rId8" action="ppaction://hlinksldjump"/>
          </p:cNvPr>
          <p:cNvSpPr/>
          <p:nvPr/>
        </p:nvSpPr>
        <p:spPr>
          <a:xfrm rot="5400000" flipH="1">
            <a:off x="8383860" y="6097860"/>
            <a:ext cx="692696" cy="683568"/>
          </a:xfrm>
          <a:prstGeom prst="uturnArrow">
            <a:avLst>
              <a:gd name="adj1" fmla="val 39014"/>
              <a:gd name="adj2" fmla="val 25000"/>
              <a:gd name="adj3" fmla="val 25000"/>
              <a:gd name="adj4" fmla="val 43750"/>
              <a:gd name="adj5" fmla="val 75000"/>
            </a:avLst>
          </a:prstGeom>
          <a:solidFill>
            <a:srgbClr val="006600">
              <a:alpha val="5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8436"/>
                                        </p:tgtEl>
                                        <p:attrNameLst>
                                          <p:attrName>style.visibility</p:attrName>
                                        </p:attrNameLst>
                                      </p:cBhvr>
                                      <p:to>
                                        <p:strVal val="visible"/>
                                      </p:to>
                                    </p:set>
                                    <p:anim calcmode="lin" valueType="num">
                                      <p:cBhvr>
                                        <p:cTn id="28" dur="500" fill="hold"/>
                                        <p:tgtEl>
                                          <p:spTgt spid="18436"/>
                                        </p:tgtEl>
                                        <p:attrNameLst>
                                          <p:attrName>ppt_w</p:attrName>
                                        </p:attrNameLst>
                                      </p:cBhvr>
                                      <p:tavLst>
                                        <p:tav tm="0">
                                          <p:val>
                                            <p:fltVal val="0"/>
                                          </p:val>
                                        </p:tav>
                                        <p:tav tm="100000">
                                          <p:val>
                                            <p:strVal val="#ppt_w"/>
                                          </p:val>
                                        </p:tav>
                                      </p:tavLst>
                                    </p:anim>
                                    <p:anim calcmode="lin" valueType="num">
                                      <p:cBhvr>
                                        <p:cTn id="29" dur="500" fill="hold"/>
                                        <p:tgtEl>
                                          <p:spTgt spid="18436"/>
                                        </p:tgtEl>
                                        <p:attrNameLst>
                                          <p:attrName>ppt_h</p:attrName>
                                        </p:attrNameLst>
                                      </p:cBhvr>
                                      <p:tavLst>
                                        <p:tav tm="0">
                                          <p:val>
                                            <p:fltVal val="0"/>
                                          </p:val>
                                        </p:tav>
                                        <p:tav tm="100000">
                                          <p:val>
                                            <p:strVal val="#ppt_h"/>
                                          </p:val>
                                        </p:tav>
                                      </p:tavLst>
                                    </p:anim>
                                    <p:animEffect transition="in" filter="fade">
                                      <p:cBhvr>
                                        <p:cTn id="30"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t>Podpora terénního mapování</a:t>
            </a:r>
            <a:endParaRPr lang="cs-CZ" sz="3600" dirty="0"/>
          </a:p>
        </p:txBody>
      </p:sp>
      <p:pic>
        <p:nvPicPr>
          <p:cNvPr id="11" name="Picture 8" descr="D:\Projekty\PhD-Smrk\Disertace\Obrazky\UC_TerenniMapovani-Digitalne.emf"/>
          <p:cNvPicPr>
            <a:picLocks noChangeAspect="1" noChangeArrowheads="1"/>
          </p:cNvPicPr>
          <p:nvPr/>
        </p:nvPicPr>
        <p:blipFill>
          <a:blip r:embed="rId2" cstate="print"/>
          <a:srcRect/>
          <a:stretch>
            <a:fillRect/>
          </a:stretch>
        </p:blipFill>
        <p:spPr bwMode="auto">
          <a:xfrm>
            <a:off x="107504" y="1340768"/>
            <a:ext cx="4061968" cy="1914615"/>
          </a:xfrm>
          <a:prstGeom prst="rect">
            <a:avLst/>
          </a:prstGeom>
          <a:ln>
            <a:noFill/>
          </a:ln>
          <a:effectLst>
            <a:outerShdw blurRad="292100" dist="139700" dir="2700000" algn="tl" rotWithShape="0">
              <a:srgbClr val="333333">
                <a:alpha val="65000"/>
              </a:srgbClr>
            </a:outerShdw>
          </a:effectLst>
        </p:spPr>
      </p:pic>
      <p:graphicFrame>
        <p:nvGraphicFramePr>
          <p:cNvPr id="12" name="Tabulka 11"/>
          <p:cNvGraphicFramePr>
            <a:graphicFrameLocks noGrp="1"/>
          </p:cNvGraphicFramePr>
          <p:nvPr/>
        </p:nvGraphicFramePr>
        <p:xfrm>
          <a:off x="4644008" y="1196752"/>
          <a:ext cx="4051896" cy="5431536"/>
        </p:xfrm>
        <a:graphic>
          <a:graphicData uri="http://schemas.openxmlformats.org/drawingml/2006/table">
            <a:tbl>
              <a:tblPr>
                <a:effectLst>
                  <a:outerShdw blurRad="292100" dist="139700" dir="2700000" algn="tl" rotWithShape="0">
                    <a:prstClr val="black">
                      <a:alpha val="65000"/>
                    </a:prstClr>
                  </a:outerShdw>
                </a:effectLst>
              </a:tblPr>
              <a:tblGrid>
                <a:gridCol w="1156939"/>
                <a:gridCol w="469219"/>
                <a:gridCol w="1727255"/>
                <a:gridCol w="698483"/>
              </a:tblGrid>
              <a:tr h="256064">
                <a:tc gridSpan="2">
                  <a:txBody>
                    <a:bodyPr/>
                    <a:lstStyle/>
                    <a:p>
                      <a:pPr algn="l">
                        <a:lnSpc>
                          <a:spcPct val="120000"/>
                        </a:lnSpc>
                        <a:spcAft>
                          <a:spcPts val="0"/>
                        </a:spcAft>
                      </a:pPr>
                      <a:r>
                        <a:rPr lang="cs-CZ" sz="900" b="1" dirty="0">
                          <a:solidFill>
                            <a:srgbClr val="FFFFFF"/>
                          </a:solidFill>
                          <a:latin typeface="Times New Roman"/>
                          <a:ea typeface="Times New Roman"/>
                        </a:rPr>
                        <a:t>Specifikace případu užití:</a:t>
                      </a:r>
                      <a:endParaRPr lang="cs-CZ" sz="900" dirty="0">
                        <a:latin typeface="Times New Roman"/>
                        <a:ea typeface="Times New Roman"/>
                      </a:endParaRPr>
                    </a:p>
                    <a:p>
                      <a:pPr algn="l">
                        <a:lnSpc>
                          <a:spcPct val="120000"/>
                        </a:lnSpc>
                        <a:spcAft>
                          <a:spcPts val="0"/>
                        </a:spcAft>
                      </a:pPr>
                      <a:r>
                        <a:rPr lang="cs-CZ" sz="900" b="1" dirty="0">
                          <a:solidFill>
                            <a:srgbClr val="FFFFFF"/>
                          </a:solidFill>
                          <a:latin typeface="Times New Roman"/>
                          <a:ea typeface="Times New Roman"/>
                        </a:rPr>
                        <a:t>ID: UC 11</a:t>
                      </a:r>
                      <a:endParaRPr lang="cs-CZ" sz="900" dirty="0">
                        <a:latin typeface="Times New Roman"/>
                        <a:ea typeface="Times New Roman"/>
                      </a:endParaRPr>
                    </a:p>
                  </a:txBody>
                  <a:tcPr marL="37353" marR="373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a:solidFill>
                            <a:srgbClr val="FFFFFF"/>
                          </a:solidFill>
                          <a:latin typeface="Times New Roman"/>
                          <a:ea typeface="Times New Roman"/>
                        </a:rPr>
                        <a:t>Mapovat v terénu</a:t>
                      </a:r>
                      <a:endParaRPr lang="cs-CZ" sz="900">
                        <a:latin typeface="Times New Roman"/>
                        <a:ea typeface="Times New Roman"/>
                      </a:endParaRPr>
                    </a:p>
                  </a:txBody>
                  <a:tcPr marL="37353" marR="373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39059">
                <a:tc>
                  <a:txBody>
                    <a:bodyPr/>
                    <a:lstStyle/>
                    <a:p>
                      <a:pPr algn="l">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37353" marR="373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Použít GPS a funkce příručního GIS k editaci existujících a mapování nových prvků.</a:t>
                      </a:r>
                    </a:p>
                  </a:txBody>
                  <a:tcPr marL="37353" marR="373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19529">
                <a:tc>
                  <a:txBody>
                    <a:bodyPr/>
                    <a:lstStyle/>
                    <a:p>
                      <a:pPr algn="l">
                        <a:lnSpc>
                          <a:spcPct val="120000"/>
                        </a:lnSpc>
                        <a:spcAft>
                          <a:spcPts val="0"/>
                        </a:spcAft>
                      </a:pPr>
                      <a:r>
                        <a:rPr lang="cs-CZ" sz="900" b="1">
                          <a:latin typeface="Times New Roman"/>
                          <a:ea typeface="Times New Roman"/>
                        </a:rPr>
                        <a:t>Hlavní aktér:</a:t>
                      </a:r>
                      <a:endParaRPr lang="cs-CZ" sz="900">
                        <a:latin typeface="Times New Roman"/>
                        <a:ea typeface="Times New Roman"/>
                      </a:endParaRPr>
                    </a:p>
                  </a:txBody>
                  <a:tcPr marL="37353" marR="373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Uživatel</a:t>
                      </a:r>
                    </a:p>
                  </a:txBody>
                  <a:tcPr marL="37353" marR="373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19529">
                <a:tc>
                  <a:txBody>
                    <a:bodyPr/>
                    <a:lstStyle/>
                    <a:p>
                      <a:pPr algn="l">
                        <a:lnSpc>
                          <a:spcPct val="120000"/>
                        </a:lnSpc>
                        <a:spcAft>
                          <a:spcPts val="0"/>
                        </a:spcAft>
                      </a:pPr>
                      <a:r>
                        <a:rPr lang="cs-CZ" sz="900" b="1">
                          <a:latin typeface="Times New Roman"/>
                          <a:ea typeface="Times New Roman"/>
                        </a:rPr>
                        <a:t>Vedlejší aktéři:</a:t>
                      </a:r>
                      <a:endParaRPr lang="cs-CZ" sz="900">
                        <a:latin typeface="Times New Roman"/>
                        <a:ea typeface="Times New Roman"/>
                      </a:endParaRPr>
                    </a:p>
                  </a:txBody>
                  <a:tcPr marL="37353" marR="373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  </a:t>
                      </a:r>
                    </a:p>
                  </a:txBody>
                  <a:tcPr marL="37353" marR="373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39059">
                <a:tc>
                  <a:txBody>
                    <a:bodyPr/>
                    <a:lstStyle/>
                    <a:p>
                      <a:pPr algn="l">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37353" marR="373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V GmDB existuje vrstva areálů elementárních forem a vrstvy pro ukládání dokumentačních materiálů</a:t>
                      </a:r>
                    </a:p>
                  </a:txBody>
                  <a:tcPr marL="37353" marR="373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390588">
                <a:tc>
                  <a:txBody>
                    <a:bodyPr/>
                    <a:lstStyle/>
                    <a:p>
                      <a:pPr algn="l">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37353" marR="373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Případ užití začíná, když uživatel zapne příruční GIS a zvolí zobrazení podkladových vrstev.</a:t>
                      </a:r>
                    </a:p>
                    <a:p>
                      <a:pPr marL="342900" lvl="0" indent="-342900" algn="l">
                        <a:lnSpc>
                          <a:spcPct val="120000"/>
                        </a:lnSpc>
                        <a:spcAft>
                          <a:spcPts val="0"/>
                        </a:spcAft>
                        <a:buFont typeface="+mj-lt"/>
                        <a:buAutoNum type="arabicPeriod"/>
                      </a:pPr>
                      <a:r>
                        <a:rPr lang="cs-CZ" sz="900" dirty="0">
                          <a:latin typeface="Times New Roman"/>
                          <a:ea typeface="Calibri"/>
                        </a:rPr>
                        <a:t>Systém zobrazí mapové okno s podkladovými vrstvami.</a:t>
                      </a:r>
                    </a:p>
                    <a:p>
                      <a:pPr marL="342900" lvl="0" indent="-342900" algn="l">
                        <a:lnSpc>
                          <a:spcPct val="120000"/>
                        </a:lnSpc>
                        <a:spcAft>
                          <a:spcPts val="0"/>
                        </a:spcAft>
                        <a:buFont typeface="+mj-lt"/>
                        <a:buAutoNum type="arabicPeriod"/>
                      </a:pPr>
                      <a:r>
                        <a:rPr lang="cs-CZ" sz="900" dirty="0">
                          <a:latin typeface="Times New Roman"/>
                          <a:ea typeface="Calibri"/>
                        </a:rPr>
                        <a:t>Volitelně uživatel zapne GPS.</a:t>
                      </a:r>
                    </a:p>
                    <a:p>
                      <a:pPr marL="342900" lvl="0" indent="-342900" algn="l">
                        <a:lnSpc>
                          <a:spcPct val="120000"/>
                        </a:lnSpc>
                        <a:spcAft>
                          <a:spcPts val="0"/>
                        </a:spcAft>
                        <a:buFont typeface="+mj-lt"/>
                        <a:buAutoNum type="arabicPeriod"/>
                      </a:pPr>
                      <a:r>
                        <a:rPr lang="cs-CZ" sz="900" dirty="0">
                          <a:latin typeface="Times New Roman"/>
                          <a:ea typeface="Calibri"/>
                        </a:rPr>
                        <a:t>Systém aktivuje GPS modul a začne z něj přijímat data, informující o aktuální poloze přijímače.</a:t>
                      </a:r>
                    </a:p>
                    <a:p>
                      <a:pPr marL="342900" lvl="0" indent="-342900" algn="l">
                        <a:lnSpc>
                          <a:spcPct val="120000"/>
                        </a:lnSpc>
                        <a:spcAft>
                          <a:spcPts val="0"/>
                        </a:spcAft>
                        <a:buFont typeface="+mj-lt"/>
                        <a:buAutoNum type="arabicPeriod"/>
                      </a:pPr>
                      <a:r>
                        <a:rPr lang="cs-CZ" sz="900" dirty="0">
                          <a:latin typeface="Times New Roman"/>
                          <a:ea typeface="Calibri"/>
                        </a:rPr>
                        <a:t>Uživatel nastaví vybrané vrstvy jako citovatelné (typicky elementární formy a dokumentační materiály).</a:t>
                      </a:r>
                    </a:p>
                    <a:p>
                      <a:pPr marL="342900" lvl="0" indent="-342900" algn="l">
                        <a:lnSpc>
                          <a:spcPct val="120000"/>
                        </a:lnSpc>
                        <a:spcAft>
                          <a:spcPts val="0"/>
                        </a:spcAft>
                        <a:buFont typeface="+mj-lt"/>
                        <a:buAutoNum type="arabicPeriod"/>
                      </a:pPr>
                      <a:r>
                        <a:rPr lang="cs-CZ" sz="900" dirty="0">
                          <a:latin typeface="Times New Roman"/>
                          <a:ea typeface="Calibri"/>
                        </a:rPr>
                        <a:t>Systém zapne editaci uživatelem vybraných vrstev a nabídne uživateli nástroje pro interaktivní editaci a vkládání prvků. Umožní přitom využívat aktuální polohu přijímače GPS.</a:t>
                      </a:r>
                    </a:p>
                    <a:p>
                      <a:pPr marL="342900" lvl="0" indent="-342900" algn="l">
                        <a:lnSpc>
                          <a:spcPct val="120000"/>
                        </a:lnSpc>
                        <a:spcAft>
                          <a:spcPts val="0"/>
                        </a:spcAft>
                        <a:buFont typeface="+mj-lt"/>
                        <a:buAutoNum type="arabicPeriod"/>
                      </a:pPr>
                      <a:r>
                        <a:rPr lang="cs-CZ" sz="900" dirty="0">
                          <a:latin typeface="Times New Roman"/>
                          <a:ea typeface="Calibri"/>
                        </a:rPr>
                        <a:t>Uživatel zaznamenává (mapuje) v terénu viditelnou situaci.</a:t>
                      </a:r>
                    </a:p>
                    <a:p>
                      <a:pPr marL="342900" lvl="0" indent="-342900" algn="l">
                        <a:lnSpc>
                          <a:spcPct val="120000"/>
                        </a:lnSpc>
                        <a:spcAft>
                          <a:spcPts val="0"/>
                        </a:spcAft>
                        <a:buFont typeface="+mj-lt"/>
                        <a:buAutoNum type="arabicPeriod"/>
                      </a:pPr>
                      <a:r>
                        <a:rPr lang="cs-CZ" sz="900" dirty="0">
                          <a:latin typeface="Times New Roman"/>
                          <a:ea typeface="Calibri"/>
                        </a:rPr>
                        <a:t>Systém průběžně ukládá editovaná data.</a:t>
                      </a:r>
                    </a:p>
                    <a:p>
                      <a:pPr marL="342900" lvl="0" indent="-342900" algn="l">
                        <a:lnSpc>
                          <a:spcPct val="120000"/>
                        </a:lnSpc>
                        <a:spcAft>
                          <a:spcPts val="0"/>
                        </a:spcAft>
                        <a:buFont typeface="+mj-lt"/>
                        <a:buAutoNum type="arabicPeriod"/>
                      </a:pPr>
                      <a:r>
                        <a:rPr lang="cs-CZ" sz="900" dirty="0">
                          <a:latin typeface="Times New Roman"/>
                          <a:ea typeface="Calibri"/>
                        </a:rPr>
                        <a:t>Uživatel vypne editaci nebo přístroj.</a:t>
                      </a:r>
                    </a:p>
                    <a:p>
                      <a:pPr marL="342900" lvl="0" indent="-342900" algn="l">
                        <a:lnSpc>
                          <a:spcPct val="120000"/>
                        </a:lnSpc>
                        <a:spcAft>
                          <a:spcPts val="0"/>
                        </a:spcAft>
                        <a:buFont typeface="+mj-lt"/>
                        <a:buAutoNum type="arabicPeriod"/>
                      </a:pPr>
                      <a:r>
                        <a:rPr lang="cs-CZ" sz="900" dirty="0">
                          <a:latin typeface="Times New Roman"/>
                          <a:ea typeface="Calibri"/>
                        </a:rPr>
                        <a:t>Systém uloží editovaná data a deaktivuje editační režim.</a:t>
                      </a:r>
                    </a:p>
                  </a:txBody>
                  <a:tcPr marL="37353" marR="373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478118">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37353" marR="373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a:latin typeface="Times New Roman"/>
                          <a:ea typeface="Calibri"/>
                        </a:rPr>
                        <a:t>Vrstva areálů elementárních forem byla verifikována v terénu, byly nasbírány další informace a uloženy do vrstvy dokumentačních materiálů. Topologické vazby jednotlivých vrstev nejsou kontrolovány.</a:t>
                      </a:r>
                    </a:p>
                  </a:txBody>
                  <a:tcPr marL="37353" marR="373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19529">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37353" marR="373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a:t>
                      </a:r>
                    </a:p>
                  </a:txBody>
                  <a:tcPr marL="37353" marR="373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sp>
        <p:nvSpPr>
          <p:cNvPr id="13" name="Obdélník 12"/>
          <p:cNvSpPr/>
          <p:nvPr/>
        </p:nvSpPr>
        <p:spPr>
          <a:xfrm>
            <a:off x="2411760" y="1916832"/>
            <a:ext cx="1224136" cy="576064"/>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293688" y="815975"/>
            <a:ext cx="8494712" cy="5807075"/>
          </a:xfrm>
          <a:prstGeom prst="rect">
            <a:avLst/>
          </a:prstGeom>
          <a:noFill/>
          <a:ln w="9525">
            <a:noFill/>
            <a:round/>
            <a:headEnd/>
            <a:tailEnd/>
          </a:ln>
        </p:spPr>
      </p:pic>
      <p:pic>
        <p:nvPicPr>
          <p:cNvPr id="13315" name="Picture 2"/>
          <p:cNvPicPr>
            <a:picLocks noChangeAspect="1" noChangeArrowheads="1"/>
          </p:cNvPicPr>
          <p:nvPr/>
        </p:nvPicPr>
        <p:blipFill>
          <a:blip r:embed="rId4" cstate="print"/>
          <a:srcRect/>
          <a:stretch>
            <a:fillRect/>
          </a:stretch>
        </p:blipFill>
        <p:spPr bwMode="auto">
          <a:xfrm>
            <a:off x="293688" y="815975"/>
            <a:ext cx="2963862" cy="1841500"/>
          </a:xfrm>
          <a:prstGeom prst="rect">
            <a:avLst/>
          </a:prstGeom>
          <a:noFill/>
          <a:ln w="9525">
            <a:noFill/>
            <a:round/>
            <a:headEnd/>
            <a:tailEnd/>
          </a:ln>
        </p:spPr>
      </p:pic>
      <p:sp>
        <p:nvSpPr>
          <p:cNvPr id="17" name="Obdélník 16"/>
          <p:cNvSpPr/>
          <p:nvPr/>
        </p:nvSpPr>
        <p:spPr>
          <a:xfrm>
            <a:off x="0" y="785794"/>
            <a:ext cx="8786842" cy="58579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Text Box 3"/>
          <p:cNvSpPr txBox="1">
            <a:spLocks noChangeArrowheads="1"/>
          </p:cNvSpPr>
          <p:nvPr/>
        </p:nvSpPr>
        <p:spPr bwMode="auto">
          <a:xfrm>
            <a:off x="902989" y="158750"/>
            <a:ext cx="6837363" cy="495300"/>
          </a:xfrm>
          <a:prstGeom prst="rect">
            <a:avLst/>
          </a:prstGeom>
          <a:noFill/>
          <a:ln w="9525">
            <a:noFill/>
            <a:round/>
            <a:headEnd/>
            <a:tailEnd/>
          </a:ln>
        </p:spPr>
        <p:txBody>
          <a:bodyPr lIns="81639" tIns="40820" rIns="81639" bIns="40820"/>
          <a:lstStyle/>
          <a:p>
            <a:pPr>
              <a:tabLst>
                <a:tab pos="655638" algn="l"/>
              </a:tabLst>
            </a:pPr>
            <a:r>
              <a:rPr lang="cs-CZ" sz="2900" b="1" dirty="0" smtClean="0">
                <a:solidFill>
                  <a:srgbClr val="008000"/>
                </a:solidFill>
                <a:effectLst>
                  <a:outerShdw blurRad="38100" dist="38100" dir="2700000" algn="tl">
                    <a:srgbClr val="000000">
                      <a:alpha val="43137"/>
                    </a:srgbClr>
                  </a:outerShdw>
                </a:effectLst>
              </a:rPr>
              <a:t>Podpora terénního mapování</a:t>
            </a:r>
            <a:endParaRPr lang="en-GB" sz="2900" b="1" dirty="0">
              <a:solidFill>
                <a:srgbClr val="008000"/>
              </a:solidFill>
              <a:effectLst>
                <a:outerShdw blurRad="38100" dist="38100" dir="2700000" algn="tl">
                  <a:srgbClr val="000000">
                    <a:alpha val="43137"/>
                  </a:srgbClr>
                </a:outerShdw>
              </a:effectLst>
            </a:endParaRPr>
          </a:p>
        </p:txBody>
      </p:sp>
      <p:sp>
        <p:nvSpPr>
          <p:cNvPr id="6" name="Obdélník 5"/>
          <p:cNvSpPr/>
          <p:nvPr/>
        </p:nvSpPr>
        <p:spPr>
          <a:xfrm>
            <a:off x="5572132" y="1714488"/>
            <a:ext cx="2500330" cy="1143008"/>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délník 9"/>
          <p:cNvSpPr/>
          <p:nvPr/>
        </p:nvSpPr>
        <p:spPr>
          <a:xfrm>
            <a:off x="5929322" y="4572008"/>
            <a:ext cx="2643206" cy="928694"/>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ipsa 10"/>
          <p:cNvSpPr/>
          <p:nvPr/>
        </p:nvSpPr>
        <p:spPr>
          <a:xfrm>
            <a:off x="5000628" y="3357562"/>
            <a:ext cx="1643074" cy="785818"/>
          </a:xfrm>
          <a:prstGeom prst="ellipse">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Obrázek 11" descr="D:\Projekty\PhD-Smrk\Disertace\Obrazky\PrirucniGISArcPad8.png"/>
          <p:cNvPicPr/>
          <p:nvPr/>
        </p:nvPicPr>
        <p:blipFill>
          <a:blip r:embed="rId5" cstate="print"/>
          <a:srcRect/>
          <a:stretch>
            <a:fillRect/>
          </a:stretch>
        </p:blipFill>
        <p:spPr bwMode="auto">
          <a:xfrm>
            <a:off x="34319" y="857232"/>
            <a:ext cx="4609119" cy="3754449"/>
          </a:xfrm>
          <a:prstGeom prst="rect">
            <a:avLst/>
          </a:prstGeom>
          <a:solidFill>
            <a:schemeClr val="bg1"/>
          </a:solidFill>
          <a:ln>
            <a:solidFill>
              <a:srgbClr val="008000"/>
            </a:solidFill>
          </a:ln>
          <a:effectLst>
            <a:outerShdw blurRad="292100" dist="139700" dir="2700000" algn="tl" rotWithShape="0">
              <a:srgbClr val="333333">
                <a:alpha val="65000"/>
              </a:srgbClr>
            </a:outerShdw>
          </a:effectLst>
        </p:spPr>
      </p:pic>
      <p:pic>
        <p:nvPicPr>
          <p:cNvPr id="21506" name="Picture 2"/>
          <p:cNvPicPr>
            <a:picLocks noChangeAspect="1" noChangeArrowheads="1"/>
          </p:cNvPicPr>
          <p:nvPr/>
        </p:nvPicPr>
        <p:blipFill>
          <a:blip r:embed="rId6" cstate="print"/>
          <a:srcRect/>
          <a:stretch>
            <a:fillRect/>
          </a:stretch>
        </p:blipFill>
        <p:spPr bwMode="auto">
          <a:xfrm>
            <a:off x="285720" y="4000504"/>
            <a:ext cx="3328988" cy="2621756"/>
          </a:xfrm>
          <a:prstGeom prst="rect">
            <a:avLst/>
          </a:prstGeom>
          <a:ln>
            <a:solidFill>
              <a:srgbClr val="008000"/>
            </a:solidFill>
          </a:ln>
          <a:effectLst>
            <a:outerShdw blurRad="292100" dist="139700" dir="2700000" algn="tl" rotWithShape="0">
              <a:srgbClr val="333333">
                <a:alpha val="65000"/>
              </a:srgbClr>
            </a:outerShdw>
          </a:effectLst>
        </p:spPr>
      </p:pic>
      <p:pic>
        <p:nvPicPr>
          <p:cNvPr id="21507" name="Picture 3"/>
          <p:cNvPicPr>
            <a:picLocks noChangeAspect="1" noChangeArrowheads="1"/>
          </p:cNvPicPr>
          <p:nvPr/>
        </p:nvPicPr>
        <p:blipFill>
          <a:blip r:embed="rId7" cstate="print"/>
          <a:srcRect/>
          <a:stretch>
            <a:fillRect/>
          </a:stretch>
        </p:blipFill>
        <p:spPr bwMode="auto">
          <a:xfrm>
            <a:off x="3714744" y="985860"/>
            <a:ext cx="5264944" cy="5729288"/>
          </a:xfrm>
          <a:prstGeom prst="rect">
            <a:avLst/>
          </a:prstGeom>
          <a:ln>
            <a:solidFill>
              <a:srgbClr val="008000"/>
            </a:solidFill>
          </a:ln>
          <a:effectLst>
            <a:outerShdw blurRad="292100" dist="139700" dir="2700000" algn="tl" rotWithShape="0">
              <a:srgbClr val="333333">
                <a:alpha val="65000"/>
              </a:srgbClr>
            </a:outerShdw>
          </a:effectLst>
        </p:spPr>
      </p:pic>
      <p:sp>
        <p:nvSpPr>
          <p:cNvPr id="14" name="Šipka ve tvaru U 13">
            <a:hlinkClick r:id="rId8" action="ppaction://hlinksldjump"/>
          </p:cNvPr>
          <p:cNvSpPr/>
          <p:nvPr/>
        </p:nvSpPr>
        <p:spPr>
          <a:xfrm rot="5400000" flipH="1">
            <a:off x="8383860" y="6097860"/>
            <a:ext cx="692696" cy="683568"/>
          </a:xfrm>
          <a:prstGeom prst="uturnArrow">
            <a:avLst>
              <a:gd name="adj1" fmla="val 39014"/>
              <a:gd name="adj2" fmla="val 25000"/>
              <a:gd name="adj3" fmla="val 25000"/>
              <a:gd name="adj4" fmla="val 43750"/>
              <a:gd name="adj5" fmla="val 75000"/>
            </a:avLst>
          </a:prstGeom>
          <a:solidFill>
            <a:srgbClr val="006600">
              <a:alpha val="5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21506"/>
                                        </p:tgtEl>
                                        <p:attrNameLst>
                                          <p:attrName>style.visibility</p:attrName>
                                        </p:attrNameLst>
                                      </p:cBhvr>
                                      <p:to>
                                        <p:strVal val="visible"/>
                                      </p:to>
                                    </p:set>
                                    <p:anim calcmode="lin" valueType="num">
                                      <p:cBhvr>
                                        <p:cTn id="32" dur="500" fill="hold"/>
                                        <p:tgtEl>
                                          <p:spTgt spid="21506"/>
                                        </p:tgtEl>
                                        <p:attrNameLst>
                                          <p:attrName>ppt_w</p:attrName>
                                        </p:attrNameLst>
                                      </p:cBhvr>
                                      <p:tavLst>
                                        <p:tav tm="0">
                                          <p:val>
                                            <p:fltVal val="0"/>
                                          </p:val>
                                        </p:tav>
                                        <p:tav tm="100000">
                                          <p:val>
                                            <p:strVal val="#ppt_w"/>
                                          </p:val>
                                        </p:tav>
                                      </p:tavLst>
                                    </p:anim>
                                    <p:anim calcmode="lin" valueType="num">
                                      <p:cBhvr>
                                        <p:cTn id="33" dur="500" fill="hold"/>
                                        <p:tgtEl>
                                          <p:spTgt spid="21506"/>
                                        </p:tgtEl>
                                        <p:attrNameLst>
                                          <p:attrName>ppt_h</p:attrName>
                                        </p:attrNameLst>
                                      </p:cBhvr>
                                      <p:tavLst>
                                        <p:tav tm="0">
                                          <p:val>
                                            <p:fltVal val="0"/>
                                          </p:val>
                                        </p:tav>
                                        <p:tav tm="100000">
                                          <p:val>
                                            <p:strVal val="#ppt_h"/>
                                          </p:val>
                                        </p:tav>
                                      </p:tavLst>
                                    </p:anim>
                                    <p:animEffect transition="in" filter="fade">
                                      <p:cBhvr>
                                        <p:cTn id="34" dur="500"/>
                                        <p:tgtEl>
                                          <p:spTgt spid="21506"/>
                                        </p:tgtEl>
                                      </p:cBhvr>
                                    </p:animEffect>
                                  </p:childTnLst>
                                </p:cTn>
                              </p:par>
                              <p:par>
                                <p:cTn id="35" presetID="53" presetClass="entr" presetSubtype="0" fill="hold" nodeType="withEffect">
                                  <p:stCondLst>
                                    <p:cond delay="0"/>
                                  </p:stCondLst>
                                  <p:childTnLst>
                                    <p:set>
                                      <p:cBhvr>
                                        <p:cTn id="36" dur="1" fill="hold">
                                          <p:stCondLst>
                                            <p:cond delay="0"/>
                                          </p:stCondLst>
                                        </p:cTn>
                                        <p:tgtEl>
                                          <p:spTgt spid="21507"/>
                                        </p:tgtEl>
                                        <p:attrNameLst>
                                          <p:attrName>style.visibility</p:attrName>
                                        </p:attrNameLst>
                                      </p:cBhvr>
                                      <p:to>
                                        <p:strVal val="visible"/>
                                      </p:to>
                                    </p:set>
                                    <p:anim calcmode="lin" valueType="num">
                                      <p:cBhvr>
                                        <p:cTn id="37" dur="500" fill="hold"/>
                                        <p:tgtEl>
                                          <p:spTgt spid="21507"/>
                                        </p:tgtEl>
                                        <p:attrNameLst>
                                          <p:attrName>ppt_w</p:attrName>
                                        </p:attrNameLst>
                                      </p:cBhvr>
                                      <p:tavLst>
                                        <p:tav tm="0">
                                          <p:val>
                                            <p:fltVal val="0"/>
                                          </p:val>
                                        </p:tav>
                                        <p:tav tm="100000">
                                          <p:val>
                                            <p:strVal val="#ppt_w"/>
                                          </p:val>
                                        </p:tav>
                                      </p:tavLst>
                                    </p:anim>
                                    <p:anim calcmode="lin" valueType="num">
                                      <p:cBhvr>
                                        <p:cTn id="38" dur="500" fill="hold"/>
                                        <p:tgtEl>
                                          <p:spTgt spid="21507"/>
                                        </p:tgtEl>
                                        <p:attrNameLst>
                                          <p:attrName>ppt_h</p:attrName>
                                        </p:attrNameLst>
                                      </p:cBhvr>
                                      <p:tavLst>
                                        <p:tav tm="0">
                                          <p:val>
                                            <p:fltVal val="0"/>
                                          </p:val>
                                        </p:tav>
                                        <p:tav tm="100000">
                                          <p:val>
                                            <p:strVal val="#ppt_h"/>
                                          </p:val>
                                        </p:tav>
                                      </p:tavLst>
                                    </p:anim>
                                    <p:animEffect transition="in" filter="fade">
                                      <p:cBhvr>
                                        <p:cTn id="39"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t>Výpočet morfometrie areálů forem</a:t>
            </a:r>
            <a:endParaRPr lang="cs-CZ" sz="3600" dirty="0"/>
          </a:p>
        </p:txBody>
      </p:sp>
      <p:pic>
        <p:nvPicPr>
          <p:cNvPr id="4" name="Picture 19" descr="D:\Projekty\PhD-Smrk\Disertace\Obrazky\UC_VypocetMorfometrickychVlastnostiPlochy.emf"/>
          <p:cNvPicPr>
            <a:picLocks noChangeAspect="1" noChangeArrowheads="1"/>
          </p:cNvPicPr>
          <p:nvPr/>
        </p:nvPicPr>
        <p:blipFill>
          <a:blip r:embed="rId2" cstate="print"/>
          <a:srcRect/>
          <a:stretch>
            <a:fillRect/>
          </a:stretch>
        </p:blipFill>
        <p:spPr bwMode="auto">
          <a:xfrm>
            <a:off x="81943" y="1412776"/>
            <a:ext cx="4534880" cy="1512168"/>
          </a:xfrm>
          <a:prstGeom prst="rect">
            <a:avLst/>
          </a:prstGeom>
          <a:ln>
            <a:noFill/>
          </a:ln>
          <a:effectLst>
            <a:outerShdw blurRad="292100" dist="139700" dir="2700000" algn="tl" rotWithShape="0">
              <a:srgbClr val="333333">
                <a:alpha val="65000"/>
              </a:srgbClr>
            </a:outerShdw>
          </a:effectLst>
        </p:spPr>
      </p:pic>
      <p:graphicFrame>
        <p:nvGraphicFramePr>
          <p:cNvPr id="5" name="Tabulka 4"/>
          <p:cNvGraphicFramePr>
            <a:graphicFrameLocks noGrp="1"/>
          </p:cNvGraphicFramePr>
          <p:nvPr/>
        </p:nvGraphicFramePr>
        <p:xfrm>
          <a:off x="3059832" y="1199395"/>
          <a:ext cx="5904655" cy="6406069"/>
        </p:xfrm>
        <a:graphic>
          <a:graphicData uri="http://schemas.openxmlformats.org/drawingml/2006/table">
            <a:tbl>
              <a:tblPr>
                <a:effectLst>
                  <a:outerShdw blurRad="292100" dist="139700" dir="2700000" algn="tl" rotWithShape="0">
                    <a:prstClr val="black">
                      <a:alpha val="65000"/>
                    </a:prstClr>
                  </a:outerShdw>
                </a:effectLst>
              </a:tblPr>
              <a:tblGrid>
                <a:gridCol w="1677798"/>
                <a:gridCol w="154886"/>
                <a:gridCol w="3059026"/>
                <a:gridCol w="1012945"/>
              </a:tblGrid>
              <a:tr h="418429">
                <a:tc gridSpan="2">
                  <a:txBody>
                    <a:bodyPr/>
                    <a:lstStyle/>
                    <a:p>
                      <a:pPr algn="l">
                        <a:lnSpc>
                          <a:spcPct val="120000"/>
                        </a:lnSpc>
                        <a:spcAft>
                          <a:spcPts val="0"/>
                        </a:spcAft>
                      </a:pPr>
                      <a:r>
                        <a:rPr lang="cs-CZ" sz="900" b="1" dirty="0">
                          <a:solidFill>
                            <a:srgbClr val="FFFFFF"/>
                          </a:solidFill>
                          <a:latin typeface="Times New Roman"/>
                          <a:ea typeface="Times New Roman"/>
                        </a:rPr>
                        <a:t>Specifikace případu užití:</a:t>
                      </a:r>
                      <a:endParaRPr lang="cs-CZ" sz="900" dirty="0">
                        <a:latin typeface="Times New Roman"/>
                        <a:ea typeface="Times New Roman"/>
                      </a:endParaRPr>
                    </a:p>
                    <a:p>
                      <a:pPr algn="l">
                        <a:lnSpc>
                          <a:spcPct val="120000"/>
                        </a:lnSpc>
                        <a:spcAft>
                          <a:spcPts val="0"/>
                        </a:spcAft>
                      </a:pPr>
                      <a:r>
                        <a:rPr lang="cs-CZ" sz="900" b="1" dirty="0">
                          <a:solidFill>
                            <a:srgbClr val="FFFFFF"/>
                          </a:solidFill>
                          <a:latin typeface="Times New Roman"/>
                          <a:ea typeface="Times New Roman"/>
                        </a:rPr>
                        <a:t>ID: UC 12</a:t>
                      </a:r>
                      <a:endParaRPr lang="cs-CZ" sz="900" dirty="0">
                        <a:latin typeface="Times New Roman"/>
                        <a:ea typeface="Times New Roman"/>
                      </a:endParaRPr>
                    </a:p>
                  </a:txBody>
                  <a:tcPr marL="23962" marR="2396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a:solidFill>
                            <a:srgbClr val="FFFFFF"/>
                          </a:solidFill>
                          <a:latin typeface="Times New Roman"/>
                          <a:ea typeface="Times New Roman"/>
                        </a:rPr>
                        <a:t>Výpočet morfometrických charakteristik ploch (elementárních forem)</a:t>
                      </a:r>
                      <a:endParaRPr lang="cs-CZ" sz="900">
                        <a:latin typeface="Times New Roman"/>
                        <a:ea typeface="Times New Roman"/>
                      </a:endParaRPr>
                    </a:p>
                  </a:txBody>
                  <a:tcPr marL="23962" marR="239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552062">
                <a:tc>
                  <a:txBody>
                    <a:bodyPr/>
                    <a:lstStyle/>
                    <a:p>
                      <a:pPr algn="l">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23962" marR="2396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Použít funkcionalitu GmIS a podkladových dat v GmDB (DMR a odvozených povrchů) pro výpočet morfometrických charakteristik agregovaných pro areál/polygon např. každé elementární formy (například průměrný sklon elementární formy).</a:t>
                      </a:r>
                    </a:p>
                  </a:txBody>
                  <a:tcPr marL="23962" marR="239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78401">
                <a:tc>
                  <a:txBody>
                    <a:bodyPr/>
                    <a:lstStyle/>
                    <a:p>
                      <a:pPr algn="l">
                        <a:lnSpc>
                          <a:spcPct val="120000"/>
                        </a:lnSpc>
                        <a:spcAft>
                          <a:spcPts val="0"/>
                        </a:spcAft>
                      </a:pPr>
                      <a:r>
                        <a:rPr lang="cs-CZ" sz="900" b="1" dirty="0">
                          <a:latin typeface="Times New Roman"/>
                          <a:ea typeface="Times New Roman"/>
                        </a:rPr>
                        <a:t>Hlavní aktér:</a:t>
                      </a:r>
                      <a:endParaRPr lang="cs-CZ" sz="900" dirty="0">
                        <a:latin typeface="Times New Roman"/>
                        <a:ea typeface="Times New Roman"/>
                      </a:endParaRPr>
                    </a:p>
                  </a:txBody>
                  <a:tcPr marL="23962" marR="2396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Uživatel</a:t>
                      </a:r>
                    </a:p>
                  </a:txBody>
                  <a:tcPr marL="23962" marR="239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78401">
                <a:tc>
                  <a:txBody>
                    <a:bodyPr/>
                    <a:lstStyle/>
                    <a:p>
                      <a:pPr algn="l">
                        <a:lnSpc>
                          <a:spcPct val="120000"/>
                        </a:lnSpc>
                        <a:spcAft>
                          <a:spcPts val="0"/>
                        </a:spcAft>
                      </a:pPr>
                      <a:r>
                        <a:rPr lang="cs-CZ" sz="900" b="1">
                          <a:latin typeface="Times New Roman"/>
                          <a:ea typeface="Times New Roman"/>
                        </a:rPr>
                        <a:t>Vedlejší aktéři:</a:t>
                      </a:r>
                      <a:endParaRPr lang="cs-CZ" sz="900">
                        <a:latin typeface="Times New Roman"/>
                        <a:ea typeface="Times New Roman"/>
                      </a:endParaRPr>
                    </a:p>
                  </a:txBody>
                  <a:tcPr marL="23962" marR="2396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  </a:t>
                      </a:r>
                    </a:p>
                  </a:txBody>
                  <a:tcPr marL="23962" marR="239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78070">
                <a:tc>
                  <a:txBody>
                    <a:bodyPr/>
                    <a:lstStyle/>
                    <a:p>
                      <a:pPr algn="l">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23962" marR="2396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V GmDB existuje vrstva areálů elementárních forem, DMR a vrstvy z něj odvozené.</a:t>
                      </a:r>
                    </a:p>
                  </a:txBody>
                  <a:tcPr marL="23962" marR="239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3791490">
                <a:tc>
                  <a:txBody>
                    <a:bodyPr/>
                    <a:lstStyle/>
                    <a:p>
                      <a:pPr algn="l">
                        <a:lnSpc>
                          <a:spcPct val="120000"/>
                        </a:lnSpc>
                        <a:spcAft>
                          <a:spcPts val="0"/>
                        </a:spcAft>
                      </a:pPr>
                      <a:r>
                        <a:rPr lang="cs-CZ" sz="900" b="1" dirty="0">
                          <a:latin typeface="Times New Roman"/>
                          <a:ea typeface="Times New Roman"/>
                        </a:rPr>
                        <a:t>Hlavní scénář:</a:t>
                      </a:r>
                      <a:endParaRPr lang="cs-CZ" sz="900" dirty="0">
                        <a:latin typeface="Times New Roman"/>
                        <a:ea typeface="Times New Roman"/>
                      </a:endParaRPr>
                    </a:p>
                  </a:txBody>
                  <a:tcPr marL="23962" marR="2396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Případ užití začíná, když uživatel spustí nástroj pro výpočet vybrané skupiny agregovaných charakteristik pro areály elementárních forem (například charakteristik odvozených od rastru sklonů svahů).</a:t>
                      </a:r>
                    </a:p>
                    <a:p>
                      <a:pPr marL="342900" lvl="0" indent="-342900" algn="l">
                        <a:lnSpc>
                          <a:spcPct val="120000"/>
                        </a:lnSpc>
                        <a:spcAft>
                          <a:spcPts val="0"/>
                        </a:spcAft>
                        <a:buFont typeface="+mj-lt"/>
                        <a:buAutoNum type="arabicPeriod"/>
                      </a:pPr>
                      <a:r>
                        <a:rPr lang="cs-CZ" sz="900" dirty="0">
                          <a:latin typeface="Times New Roman"/>
                          <a:ea typeface="Calibri"/>
                        </a:rPr>
                        <a:t>Systém vyzve uživatele k zadání vrstev, konkrétně:</a:t>
                      </a:r>
                    </a:p>
                    <a:p>
                      <a:pPr marL="742950" lvl="1" indent="-285750" algn="l">
                        <a:lnSpc>
                          <a:spcPct val="120000"/>
                        </a:lnSpc>
                        <a:spcAft>
                          <a:spcPts val="0"/>
                        </a:spcAft>
                        <a:buFont typeface="Symbol"/>
                        <a:buChar char=""/>
                      </a:pPr>
                      <a:r>
                        <a:rPr lang="cs-CZ" sz="900" dirty="0">
                          <a:latin typeface="Times New Roman"/>
                          <a:ea typeface="Calibri"/>
                        </a:rPr>
                        <a:t>vstupní vrstvy areálů elementárních forem,</a:t>
                      </a:r>
                    </a:p>
                    <a:p>
                      <a:pPr marL="742950" lvl="1" indent="-285750" algn="l">
                        <a:lnSpc>
                          <a:spcPct val="120000"/>
                        </a:lnSpc>
                        <a:spcAft>
                          <a:spcPts val="0"/>
                        </a:spcAft>
                        <a:buFont typeface="Symbol"/>
                        <a:buChar char=""/>
                      </a:pPr>
                      <a:r>
                        <a:rPr lang="cs-CZ" sz="900" dirty="0">
                          <a:latin typeface="Times New Roman"/>
                          <a:ea typeface="Calibri"/>
                        </a:rPr>
                        <a:t>vstupní rastrové vrstvy, ze které budou jednotlivé charakteristiky počítány,</a:t>
                      </a:r>
                    </a:p>
                    <a:p>
                      <a:pPr marL="742950" lvl="1" indent="-285750" algn="l">
                        <a:lnSpc>
                          <a:spcPct val="120000"/>
                        </a:lnSpc>
                        <a:spcAft>
                          <a:spcPts val="0"/>
                        </a:spcAft>
                        <a:buFont typeface="Symbol"/>
                        <a:buChar char=""/>
                      </a:pPr>
                      <a:r>
                        <a:rPr lang="cs-CZ" sz="900" dirty="0">
                          <a:latin typeface="Times New Roman"/>
                          <a:ea typeface="Calibri"/>
                        </a:rPr>
                        <a:t>výstupní tabulky pro uložení vypočtených hodnot.</a:t>
                      </a:r>
                    </a:p>
                    <a:p>
                      <a:pPr marL="342900" lvl="0" indent="-342900" algn="l">
                        <a:lnSpc>
                          <a:spcPct val="120000"/>
                        </a:lnSpc>
                        <a:spcAft>
                          <a:spcPts val="0"/>
                        </a:spcAft>
                        <a:buFont typeface="+mj-lt"/>
                        <a:buAutoNum type="arabicPeriod"/>
                      </a:pPr>
                      <a:r>
                        <a:rPr lang="cs-CZ" sz="900" dirty="0">
                          <a:latin typeface="Times New Roman"/>
                          <a:ea typeface="Calibri"/>
                        </a:rPr>
                        <a:t>Po zadání parametrů uživatel spustí výpočet.</a:t>
                      </a:r>
                    </a:p>
                    <a:p>
                      <a:pPr marL="342900" lvl="0" indent="-342900" algn="l">
                        <a:lnSpc>
                          <a:spcPct val="120000"/>
                        </a:lnSpc>
                        <a:spcAft>
                          <a:spcPts val="0"/>
                        </a:spcAft>
                        <a:buFont typeface="+mj-lt"/>
                        <a:buAutoNum type="arabicPeriod"/>
                      </a:pPr>
                      <a:r>
                        <a:rPr lang="cs-CZ" sz="900" dirty="0">
                          <a:latin typeface="Times New Roman"/>
                          <a:ea typeface="Calibri"/>
                        </a:rPr>
                        <a:t>Systém vypočítá maximum, průměr, minimum, rozsah, směrodatnou odchylku a sumu z hodnot vstupního rastru agregovaných pro každý areál/polygon elementární formy. Pokud jsou vstupní hodnoty v rastru celočíselné, jsou spočtena ještě majorita, medián, minorita a varieta. </a:t>
                      </a:r>
                    </a:p>
                    <a:p>
                      <a:pPr marL="342900" lvl="0" indent="-342900" algn="l">
                        <a:lnSpc>
                          <a:spcPct val="120000"/>
                        </a:lnSpc>
                        <a:spcAft>
                          <a:spcPts val="0"/>
                        </a:spcAft>
                        <a:buFont typeface="+mj-lt"/>
                        <a:buAutoNum type="arabicPeriod"/>
                      </a:pPr>
                      <a:r>
                        <a:rPr lang="cs-CZ" sz="900" dirty="0">
                          <a:latin typeface="Times New Roman"/>
                          <a:ea typeface="Calibri"/>
                        </a:rPr>
                        <a:t>Vypočtené hodnoty systém uloží do tabulky a ke každému řádku přidá jednoznačný identifikátor elementární formy, ke které řádek náleží.</a:t>
                      </a:r>
                    </a:p>
                    <a:p>
                      <a:pPr marL="342900" lvl="0" indent="-342900" algn="l">
                        <a:lnSpc>
                          <a:spcPct val="120000"/>
                        </a:lnSpc>
                        <a:spcAft>
                          <a:spcPts val="0"/>
                        </a:spcAft>
                        <a:buFont typeface="+mj-lt"/>
                        <a:buAutoNum type="arabicPeriod"/>
                      </a:pPr>
                      <a:r>
                        <a:rPr lang="cs-CZ" sz="900" dirty="0">
                          <a:latin typeface="Times New Roman"/>
                          <a:ea typeface="Calibri"/>
                        </a:rPr>
                        <a:t>Systém vytvoří v GmDB vazbu mezi vrstvou elementárních forem a vytvořenou tabulkou.</a:t>
                      </a:r>
                    </a:p>
                    <a:p>
                      <a:pPr marL="342900" lvl="0" indent="-342900" algn="l">
                        <a:lnSpc>
                          <a:spcPct val="120000"/>
                        </a:lnSpc>
                        <a:spcAft>
                          <a:spcPts val="0"/>
                        </a:spcAft>
                        <a:buFont typeface="+mj-lt"/>
                        <a:buAutoNum type="arabicPeriod"/>
                      </a:pPr>
                      <a:r>
                        <a:rPr lang="cs-CZ" sz="900" dirty="0">
                          <a:latin typeface="Times New Roman"/>
                          <a:ea typeface="Calibri"/>
                        </a:rPr>
                        <a:t>Volitelně uživatel vybere pro něj důležité charakteristiky.</a:t>
                      </a:r>
                    </a:p>
                    <a:p>
                      <a:pPr marL="342900" lvl="0" indent="-342900" algn="l">
                        <a:lnSpc>
                          <a:spcPct val="120000"/>
                        </a:lnSpc>
                        <a:spcAft>
                          <a:spcPts val="0"/>
                        </a:spcAft>
                        <a:buFont typeface="+mj-lt"/>
                        <a:buAutoNum type="arabicPeriod"/>
                      </a:pPr>
                      <a:r>
                        <a:rPr lang="cs-CZ" sz="900" dirty="0">
                          <a:latin typeface="Times New Roman"/>
                          <a:ea typeface="Calibri"/>
                        </a:rPr>
                        <a:t>Systém vybrané charakteristiky dynamicky databázovým pohledem připojí přímo k elementárním formám</a:t>
                      </a:r>
                    </a:p>
                    <a:p>
                      <a:pPr marL="342900" lvl="0" indent="-342900" algn="l">
                        <a:lnSpc>
                          <a:spcPct val="120000"/>
                        </a:lnSpc>
                        <a:spcAft>
                          <a:spcPts val="0"/>
                        </a:spcAft>
                        <a:buFont typeface="+mj-lt"/>
                        <a:buAutoNum type="arabicPeriod"/>
                      </a:pPr>
                      <a:r>
                        <a:rPr lang="cs-CZ" sz="900" dirty="0">
                          <a:latin typeface="Times New Roman"/>
                          <a:ea typeface="Calibri"/>
                        </a:rPr>
                        <a:t>Volitelně uživatel z existujících charakteristik počítá další.</a:t>
                      </a:r>
                    </a:p>
                    <a:p>
                      <a:pPr marL="342900" lvl="0" indent="-342900" algn="l">
                        <a:lnSpc>
                          <a:spcPct val="120000"/>
                        </a:lnSpc>
                        <a:spcAft>
                          <a:spcPts val="0"/>
                        </a:spcAft>
                        <a:buFont typeface="+mj-lt"/>
                        <a:buAutoNum type="arabicPeriod"/>
                      </a:pPr>
                      <a:r>
                        <a:rPr lang="cs-CZ" sz="900" dirty="0">
                          <a:latin typeface="Times New Roman"/>
                          <a:ea typeface="Calibri"/>
                        </a:rPr>
                        <a:t>Systém umožní výpočet takových charakteristik a uloží je k vrstvě elementárních forem.</a:t>
                      </a:r>
                      <a:br>
                        <a:rPr lang="cs-CZ" sz="900" dirty="0">
                          <a:latin typeface="Times New Roman"/>
                          <a:ea typeface="Calibri"/>
                        </a:rPr>
                      </a:br>
                      <a:r>
                        <a:rPr lang="cs-CZ" sz="900" dirty="0">
                          <a:latin typeface="Times New Roman"/>
                          <a:ea typeface="Calibri"/>
                        </a:rPr>
                        <a:t>&lt;&lt;</a:t>
                      </a:r>
                      <a:r>
                        <a:rPr lang="cs-CZ" sz="900" dirty="0" err="1">
                          <a:latin typeface="Times New Roman"/>
                          <a:ea typeface="Calibri"/>
                        </a:rPr>
                        <a:t>extend</a:t>
                      </a:r>
                      <a:r>
                        <a:rPr lang="cs-CZ" sz="900" dirty="0">
                          <a:latin typeface="Times New Roman"/>
                          <a:ea typeface="Calibri"/>
                        </a:rPr>
                        <a:t>&gt;&gt; : přidat atributový sloupec.</a:t>
                      </a:r>
                    </a:p>
                  </a:txBody>
                  <a:tcPr marL="23962" marR="239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837548">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23962" marR="2396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Byla vytvořena (a do GmDB uložena) tabulka reprezentující uživatelem vybranou skupinu morfometrických charakteristik (např. charakteristiky odvozené od rastru sklonů svahů). Tabulka byla propojena s vrstvou elementárních forem.</a:t>
                      </a:r>
                    </a:p>
                    <a:p>
                      <a:pPr marL="342900" lvl="0" indent="-342900" algn="l">
                        <a:lnSpc>
                          <a:spcPct val="120000"/>
                        </a:lnSpc>
                        <a:spcAft>
                          <a:spcPts val="0"/>
                        </a:spcAft>
                        <a:buFont typeface="+mj-lt"/>
                        <a:buAutoNum type="arabicPeriod"/>
                      </a:pPr>
                      <a:r>
                        <a:rPr lang="cs-CZ" sz="900" dirty="0">
                          <a:latin typeface="Times New Roman"/>
                          <a:ea typeface="Calibri"/>
                        </a:rPr>
                        <a:t>Volitelně byly důležité a další vypočtené charakteristiky připojeny přímo k elementárním formám.</a:t>
                      </a:r>
                    </a:p>
                  </a:txBody>
                  <a:tcPr marL="23962" marR="239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71668">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23962" marR="2396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a:t>
                      </a:r>
                    </a:p>
                  </a:txBody>
                  <a:tcPr marL="23962" marR="2396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sp>
        <p:nvSpPr>
          <p:cNvPr id="6" name="Obdélník 5"/>
          <p:cNvSpPr/>
          <p:nvPr/>
        </p:nvSpPr>
        <p:spPr>
          <a:xfrm>
            <a:off x="755576" y="2132856"/>
            <a:ext cx="2232248" cy="792088"/>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ulka 7"/>
          <p:cNvGraphicFramePr>
            <a:graphicFrameLocks noGrp="1"/>
          </p:cNvGraphicFramePr>
          <p:nvPr/>
        </p:nvGraphicFramePr>
        <p:xfrm>
          <a:off x="179512" y="3429000"/>
          <a:ext cx="4395531" cy="2798064"/>
        </p:xfrm>
        <a:graphic>
          <a:graphicData uri="http://schemas.openxmlformats.org/drawingml/2006/table">
            <a:tbl>
              <a:tblPr>
                <a:effectLst>
                  <a:outerShdw blurRad="292100" dist="139700" dir="2700000" algn="tl" rotWithShape="0">
                    <a:prstClr val="black">
                      <a:alpha val="65000"/>
                    </a:prstClr>
                  </a:outerShdw>
                </a:effectLst>
              </a:tblPr>
              <a:tblGrid>
                <a:gridCol w="1255205"/>
                <a:gridCol w="256963"/>
                <a:gridCol w="2125553"/>
                <a:gridCol w="757810"/>
              </a:tblGrid>
              <a:tr h="0">
                <a:tc gridSpan="2">
                  <a:txBody>
                    <a:bodyPr/>
                    <a:lstStyle/>
                    <a:p>
                      <a:pPr algn="l">
                        <a:lnSpc>
                          <a:spcPct val="120000"/>
                        </a:lnSpc>
                        <a:spcAft>
                          <a:spcPts val="0"/>
                        </a:spcAft>
                      </a:pPr>
                      <a:r>
                        <a:rPr lang="cs-CZ" sz="900" b="1" dirty="0">
                          <a:solidFill>
                            <a:schemeClr val="bg1"/>
                          </a:solidFill>
                          <a:latin typeface="Times New Roman"/>
                          <a:ea typeface="Times New Roman"/>
                        </a:rPr>
                        <a:t>Specifikace případu užití:</a:t>
                      </a:r>
                      <a:endParaRPr lang="cs-CZ" sz="900" dirty="0">
                        <a:solidFill>
                          <a:schemeClr val="bg1"/>
                        </a:solidFill>
                        <a:latin typeface="Times New Roman"/>
                        <a:ea typeface="Times New Roman"/>
                      </a:endParaRPr>
                    </a:p>
                    <a:p>
                      <a:pPr algn="l">
                        <a:lnSpc>
                          <a:spcPct val="120000"/>
                        </a:lnSpc>
                        <a:spcAft>
                          <a:spcPts val="0"/>
                        </a:spcAft>
                      </a:pPr>
                      <a:r>
                        <a:rPr lang="cs-CZ" sz="900" b="1" dirty="0">
                          <a:solidFill>
                            <a:schemeClr val="bg1"/>
                          </a:solidFill>
                          <a:latin typeface="Times New Roman"/>
                          <a:ea typeface="Times New Roman"/>
                        </a:rPr>
                        <a:t>ID: UC 13</a:t>
                      </a:r>
                      <a:endParaRPr lang="cs-CZ" sz="900"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dirty="0">
                          <a:solidFill>
                            <a:schemeClr val="bg1"/>
                          </a:solidFill>
                          <a:latin typeface="Times New Roman"/>
                          <a:ea typeface="Times New Roman"/>
                        </a:rPr>
                        <a:t>Přidat atributový sloupec</a:t>
                      </a:r>
                      <a:endParaRPr lang="cs-CZ" sz="900" dirty="0">
                        <a:solidFill>
                          <a:schemeClr val="bg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0">
                <a:tc>
                  <a:txBody>
                    <a:bodyPr/>
                    <a:lstStyle/>
                    <a:p>
                      <a:pPr algn="l">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Umožnit uživateli k zvolené datové vrstvě či tabulce přidat atributový sloupec standardního datového typu.</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0">
                <a:tc>
                  <a:txBody>
                    <a:bodyPr/>
                    <a:lstStyle/>
                    <a:p>
                      <a:pPr algn="l">
                        <a:lnSpc>
                          <a:spcPct val="120000"/>
                        </a:lnSpc>
                        <a:spcAft>
                          <a:spcPts val="0"/>
                        </a:spcAft>
                      </a:pPr>
                      <a:r>
                        <a:rPr lang="cs-CZ" sz="900" b="1" dirty="0">
                          <a:latin typeface="Times New Roman"/>
                          <a:ea typeface="Times New Roman"/>
                        </a:rPr>
                        <a:t>Hlavní aktér:</a:t>
                      </a:r>
                      <a:endParaRPr lang="cs-CZ" sz="9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Uživatel</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0">
                <a:tc>
                  <a:txBody>
                    <a:bodyPr/>
                    <a:lstStyle/>
                    <a:p>
                      <a:pPr algn="l">
                        <a:lnSpc>
                          <a:spcPct val="120000"/>
                        </a:lnSpc>
                        <a:spcAft>
                          <a:spcPts val="0"/>
                        </a:spcAft>
                      </a:pPr>
                      <a:r>
                        <a:rPr lang="cs-CZ" sz="900" b="1" dirty="0">
                          <a:latin typeface="Times New Roman"/>
                          <a:ea typeface="Times New Roman"/>
                        </a:rPr>
                        <a:t>Vedlejší aktéři:</a:t>
                      </a:r>
                      <a:endParaRPr lang="cs-CZ" sz="9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0">
                <a:tc>
                  <a:txBody>
                    <a:bodyPr/>
                    <a:lstStyle/>
                    <a:p>
                      <a:pPr algn="l">
                        <a:lnSpc>
                          <a:spcPct val="120000"/>
                        </a:lnSpc>
                        <a:spcAft>
                          <a:spcPts val="0"/>
                        </a:spcAft>
                      </a:pPr>
                      <a:r>
                        <a:rPr lang="cs-CZ" sz="900" b="1" dirty="0">
                          <a:latin typeface="Times New Roman"/>
                          <a:ea typeface="Times New Roman"/>
                        </a:rPr>
                        <a:t>Vstupní podmínky:</a:t>
                      </a:r>
                      <a:endParaRPr lang="cs-CZ" sz="9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V GmDB existuje vstupní vrstva či tabulka</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0">
                <a:tc>
                  <a:txBody>
                    <a:bodyPr/>
                    <a:lstStyle/>
                    <a:p>
                      <a:pPr algn="l">
                        <a:lnSpc>
                          <a:spcPct val="120000"/>
                        </a:lnSpc>
                        <a:spcAft>
                          <a:spcPts val="0"/>
                        </a:spcAft>
                      </a:pPr>
                      <a:r>
                        <a:rPr lang="cs-CZ" sz="900" b="1" dirty="0">
                          <a:latin typeface="Times New Roman"/>
                          <a:ea typeface="Times New Roman"/>
                        </a:rPr>
                        <a:t>Hlavní scénář:</a:t>
                      </a:r>
                      <a:endParaRPr lang="cs-CZ" sz="9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Times New Roman"/>
                        </a:rPr>
                        <a:t>Případ užití začíná, když uživatel vybere vrstvu či tabulku, ke které chce atributový sloupec přidat a otevře nástroj pro přidání sloupce.</a:t>
                      </a:r>
                    </a:p>
                    <a:p>
                      <a:pPr marL="342900" lvl="0" indent="-342900" algn="l">
                        <a:lnSpc>
                          <a:spcPct val="120000"/>
                        </a:lnSpc>
                        <a:spcAft>
                          <a:spcPts val="0"/>
                        </a:spcAft>
                        <a:buFont typeface="+mj-lt"/>
                        <a:buAutoNum type="arabicPeriod"/>
                      </a:pPr>
                      <a:r>
                        <a:rPr lang="cs-CZ" sz="900" dirty="0">
                          <a:latin typeface="Times New Roman"/>
                          <a:ea typeface="Times New Roman"/>
                        </a:rPr>
                        <a:t>Systém vyzve uživatele k zadání názvu a datového typu sloupce. </a:t>
                      </a:r>
                    </a:p>
                    <a:p>
                      <a:pPr marL="342900" lvl="0" indent="-342900" algn="l">
                        <a:lnSpc>
                          <a:spcPct val="120000"/>
                        </a:lnSpc>
                        <a:spcAft>
                          <a:spcPts val="0"/>
                        </a:spcAft>
                        <a:buFont typeface="+mj-lt"/>
                        <a:buAutoNum type="arabicPeriod"/>
                      </a:pPr>
                      <a:r>
                        <a:rPr lang="cs-CZ" sz="900" dirty="0">
                          <a:latin typeface="Times New Roman"/>
                          <a:ea typeface="Times New Roman"/>
                        </a:rPr>
                        <a:t>Uživatel zadá požadované vstupy a spustí nástroj.</a:t>
                      </a:r>
                    </a:p>
                    <a:p>
                      <a:pPr marL="342900" lvl="0" indent="-342900" algn="l">
                        <a:lnSpc>
                          <a:spcPct val="120000"/>
                        </a:lnSpc>
                        <a:spcAft>
                          <a:spcPts val="0"/>
                        </a:spcAft>
                        <a:buFont typeface="+mj-lt"/>
                        <a:buAutoNum type="arabicPeriod"/>
                      </a:pPr>
                      <a:r>
                        <a:rPr lang="cs-CZ" sz="900" dirty="0">
                          <a:latin typeface="Times New Roman"/>
                          <a:ea typeface="Times New Roman"/>
                        </a:rPr>
                        <a:t>Systém přidá atributový sloupec.</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0">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Times New Roman"/>
                        </a:rPr>
                        <a:t>Do uživatelem zvolené vrstvy/tabulky byl přidán atributový sloupec.</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0">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4" cstate="print"/>
          <a:srcRect/>
          <a:stretch>
            <a:fillRect/>
          </a:stretch>
        </p:blipFill>
        <p:spPr bwMode="auto">
          <a:xfrm>
            <a:off x="293688" y="815975"/>
            <a:ext cx="8494712" cy="5807075"/>
          </a:xfrm>
          <a:prstGeom prst="rect">
            <a:avLst/>
          </a:prstGeom>
          <a:noFill/>
          <a:ln w="9525">
            <a:noFill/>
            <a:round/>
            <a:headEnd/>
            <a:tailEnd/>
          </a:ln>
        </p:spPr>
      </p:pic>
      <p:pic>
        <p:nvPicPr>
          <p:cNvPr id="13315" name="Picture 2"/>
          <p:cNvPicPr>
            <a:picLocks noChangeAspect="1" noChangeArrowheads="1"/>
          </p:cNvPicPr>
          <p:nvPr/>
        </p:nvPicPr>
        <p:blipFill>
          <a:blip r:embed="rId5" cstate="print"/>
          <a:srcRect/>
          <a:stretch>
            <a:fillRect/>
          </a:stretch>
        </p:blipFill>
        <p:spPr bwMode="auto">
          <a:xfrm>
            <a:off x="293688" y="815975"/>
            <a:ext cx="2963862" cy="1841500"/>
          </a:xfrm>
          <a:prstGeom prst="rect">
            <a:avLst/>
          </a:prstGeom>
          <a:noFill/>
          <a:ln w="9525">
            <a:noFill/>
            <a:round/>
            <a:headEnd/>
            <a:tailEnd/>
          </a:ln>
        </p:spPr>
      </p:pic>
      <p:sp>
        <p:nvSpPr>
          <p:cNvPr id="17" name="Obdélník 16"/>
          <p:cNvSpPr/>
          <p:nvPr/>
        </p:nvSpPr>
        <p:spPr>
          <a:xfrm>
            <a:off x="0" y="785794"/>
            <a:ext cx="8786842" cy="58579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Text Box 3"/>
          <p:cNvSpPr txBox="1">
            <a:spLocks noChangeArrowheads="1"/>
          </p:cNvSpPr>
          <p:nvPr/>
        </p:nvSpPr>
        <p:spPr bwMode="auto">
          <a:xfrm>
            <a:off x="902989" y="158750"/>
            <a:ext cx="6837363" cy="495300"/>
          </a:xfrm>
          <a:prstGeom prst="rect">
            <a:avLst/>
          </a:prstGeom>
          <a:noFill/>
          <a:ln w="9525">
            <a:noFill/>
            <a:round/>
            <a:headEnd/>
            <a:tailEnd/>
          </a:ln>
        </p:spPr>
        <p:txBody>
          <a:bodyPr lIns="81639" tIns="40820" rIns="81639" bIns="40820"/>
          <a:lstStyle/>
          <a:p>
            <a:pPr>
              <a:tabLst>
                <a:tab pos="655638" algn="l"/>
              </a:tabLst>
            </a:pPr>
            <a:r>
              <a:rPr lang="cs-CZ" sz="2900" b="1" dirty="0" smtClean="0">
                <a:solidFill>
                  <a:srgbClr val="008000"/>
                </a:solidFill>
                <a:effectLst>
                  <a:outerShdw blurRad="38100" dist="38100" dir="2700000" algn="tl">
                    <a:srgbClr val="000000">
                      <a:alpha val="43137"/>
                    </a:srgbClr>
                  </a:outerShdw>
                </a:effectLst>
              </a:rPr>
              <a:t>Výpočet morfometrie areálů forem</a:t>
            </a:r>
            <a:endParaRPr lang="en-GB" sz="2900" b="1" dirty="0">
              <a:solidFill>
                <a:srgbClr val="008000"/>
              </a:solidFill>
              <a:effectLst>
                <a:outerShdw blurRad="38100" dist="38100" dir="2700000" algn="tl">
                  <a:srgbClr val="000000">
                    <a:alpha val="43137"/>
                  </a:srgbClr>
                </a:outerShdw>
              </a:effectLst>
            </a:endParaRPr>
          </a:p>
        </p:txBody>
      </p:sp>
      <p:sp>
        <p:nvSpPr>
          <p:cNvPr id="13" name="Obdélník 12"/>
          <p:cNvSpPr/>
          <p:nvPr/>
        </p:nvSpPr>
        <p:spPr>
          <a:xfrm>
            <a:off x="2214546" y="2928934"/>
            <a:ext cx="1643074" cy="1000132"/>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Skupina 132"/>
          <p:cNvGrpSpPr/>
          <p:nvPr/>
        </p:nvGrpSpPr>
        <p:grpSpPr>
          <a:xfrm>
            <a:off x="285720" y="2928934"/>
            <a:ext cx="5657850" cy="3703782"/>
            <a:chOff x="285720" y="2928934"/>
            <a:chExt cx="5657850" cy="3703782"/>
          </a:xfrm>
        </p:grpSpPr>
        <p:pic>
          <p:nvPicPr>
            <p:cNvPr id="14" name="Obrázek 13" descr="SlopeCharacteristicCurves"/>
            <p:cNvPicPr/>
            <p:nvPr/>
          </p:nvPicPr>
          <p:blipFill>
            <a:blip r:embed="rId6" cstate="print"/>
            <a:srcRect/>
            <a:stretch>
              <a:fillRect/>
            </a:stretch>
          </p:blipFill>
          <p:spPr bwMode="auto">
            <a:xfrm>
              <a:off x="285720" y="4000504"/>
              <a:ext cx="5657850" cy="2632212"/>
            </a:xfrm>
            <a:prstGeom prst="rect">
              <a:avLst/>
            </a:prstGeom>
            <a:solidFill>
              <a:schemeClr val="bg1"/>
            </a:solidFill>
            <a:ln>
              <a:solidFill>
                <a:srgbClr val="008000"/>
              </a:solidFill>
            </a:ln>
            <a:effectLst>
              <a:outerShdw blurRad="292100" dist="139700" dir="2700000" algn="tl" rotWithShape="0">
                <a:srgbClr val="333333">
                  <a:alpha val="65000"/>
                </a:srgbClr>
              </a:outerShdw>
            </a:effectLst>
          </p:spPr>
        </p:pic>
        <p:pic>
          <p:nvPicPr>
            <p:cNvPr id="125" name="Obrázek 124" descr="D:\Projekty\PhD-Smrk\Disertace\Obrazky\Morphometry.png"/>
            <p:cNvPicPr/>
            <p:nvPr/>
          </p:nvPicPr>
          <p:blipFill>
            <a:blip r:embed="rId7" cstate="print"/>
            <a:srcRect/>
            <a:stretch>
              <a:fillRect/>
            </a:stretch>
          </p:blipFill>
          <p:spPr bwMode="auto">
            <a:xfrm>
              <a:off x="285720" y="3429000"/>
              <a:ext cx="2581275" cy="371475"/>
            </a:xfrm>
            <a:prstGeom prst="rect">
              <a:avLst/>
            </a:prstGeom>
            <a:ln>
              <a:solidFill>
                <a:srgbClr val="008000"/>
              </a:solidFill>
            </a:ln>
            <a:effectLst>
              <a:outerShdw blurRad="292100" dist="139700" dir="2700000" algn="tl" rotWithShape="0">
                <a:srgbClr val="333333">
                  <a:alpha val="65000"/>
                </a:srgbClr>
              </a:outerShdw>
            </a:effectLst>
          </p:spPr>
        </p:pic>
        <p:cxnSp>
          <p:nvCxnSpPr>
            <p:cNvPr id="127" name="Přímá spojovací čára 126"/>
            <p:cNvCxnSpPr/>
            <p:nvPr/>
          </p:nvCxnSpPr>
          <p:spPr>
            <a:xfrm>
              <a:off x="3929058" y="2928934"/>
              <a:ext cx="1928826" cy="1000132"/>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30" name="Přímá spojovací čára 129"/>
            <p:cNvCxnSpPr/>
            <p:nvPr/>
          </p:nvCxnSpPr>
          <p:spPr>
            <a:xfrm rot="10800000" flipV="1">
              <a:off x="285720" y="2928934"/>
              <a:ext cx="1857388" cy="428628"/>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grpSp>
      <p:pic>
        <p:nvPicPr>
          <p:cNvPr id="126" name="Picture 3"/>
          <p:cNvPicPr>
            <a:picLocks noChangeAspect="1" noChangeArrowheads="1"/>
          </p:cNvPicPr>
          <p:nvPr/>
        </p:nvPicPr>
        <p:blipFill>
          <a:blip r:embed="rId8" cstate="print"/>
          <a:srcRect/>
          <a:stretch>
            <a:fillRect/>
          </a:stretch>
        </p:blipFill>
        <p:spPr bwMode="auto">
          <a:xfrm>
            <a:off x="4143372" y="1276118"/>
            <a:ext cx="4786346" cy="5439030"/>
          </a:xfrm>
          <a:prstGeom prst="rect">
            <a:avLst/>
          </a:prstGeom>
          <a:ln>
            <a:solidFill>
              <a:srgbClr val="008000"/>
            </a:solidFill>
          </a:ln>
          <a:effectLst>
            <a:outerShdw blurRad="292100" dist="139700" dir="2700000" algn="tl" rotWithShape="0">
              <a:srgbClr val="333333">
                <a:alpha val="65000"/>
              </a:srgbClr>
            </a:outerShdw>
          </a:effectLst>
        </p:spPr>
      </p:pic>
      <p:sp>
        <p:nvSpPr>
          <p:cNvPr id="16" name="Šipka ve tvaru U 15">
            <a:hlinkClick r:id="rId9" action="ppaction://hlinksldjump"/>
          </p:cNvPr>
          <p:cNvSpPr/>
          <p:nvPr/>
        </p:nvSpPr>
        <p:spPr>
          <a:xfrm rot="5400000" flipH="1">
            <a:off x="8383860" y="6097860"/>
            <a:ext cx="692696" cy="683568"/>
          </a:xfrm>
          <a:prstGeom prst="uturnArrow">
            <a:avLst>
              <a:gd name="adj1" fmla="val 39014"/>
              <a:gd name="adj2" fmla="val 25000"/>
              <a:gd name="adj3" fmla="val 25000"/>
              <a:gd name="adj4" fmla="val 43750"/>
              <a:gd name="adj5" fmla="val 75000"/>
            </a:avLst>
          </a:prstGeom>
          <a:solidFill>
            <a:srgbClr val="006600">
              <a:alpha val="5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26"/>
                                        </p:tgtEl>
                                        <p:attrNameLst>
                                          <p:attrName>style.visibility</p:attrName>
                                        </p:attrNameLst>
                                      </p:cBhvr>
                                      <p:to>
                                        <p:strVal val="visible"/>
                                      </p:to>
                                    </p:set>
                                    <p:anim calcmode="lin" valueType="num">
                                      <p:cBhvr>
                                        <p:cTn id="19" dur="500" fill="hold"/>
                                        <p:tgtEl>
                                          <p:spTgt spid="126"/>
                                        </p:tgtEl>
                                        <p:attrNameLst>
                                          <p:attrName>ppt_w</p:attrName>
                                        </p:attrNameLst>
                                      </p:cBhvr>
                                      <p:tavLst>
                                        <p:tav tm="0">
                                          <p:val>
                                            <p:fltVal val="0"/>
                                          </p:val>
                                        </p:tav>
                                        <p:tav tm="100000">
                                          <p:val>
                                            <p:strVal val="#ppt_w"/>
                                          </p:val>
                                        </p:tav>
                                      </p:tavLst>
                                    </p:anim>
                                    <p:anim calcmode="lin" valueType="num">
                                      <p:cBhvr>
                                        <p:cTn id="20" dur="500" fill="hold"/>
                                        <p:tgtEl>
                                          <p:spTgt spid="126"/>
                                        </p:tgtEl>
                                        <p:attrNameLst>
                                          <p:attrName>ppt_h</p:attrName>
                                        </p:attrNameLst>
                                      </p:cBhvr>
                                      <p:tavLst>
                                        <p:tav tm="0">
                                          <p:val>
                                            <p:fltVal val="0"/>
                                          </p:val>
                                        </p:tav>
                                        <p:tav tm="100000">
                                          <p:val>
                                            <p:strVal val="#ppt_h"/>
                                          </p:val>
                                        </p:tav>
                                      </p:tavLst>
                                    </p:anim>
                                    <p:animEffect transition="in" filter="fade">
                                      <p:cBhvr>
                                        <p:cTn id="21"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solidFill>
                  <a:srgbClr val="008000"/>
                </a:solidFill>
              </a:rPr>
              <a:t>Výpočet morfometrie hranic forem </a:t>
            </a:r>
            <a:endParaRPr lang="cs-CZ" sz="3600" dirty="0"/>
          </a:p>
        </p:txBody>
      </p:sp>
      <p:pic>
        <p:nvPicPr>
          <p:cNvPr id="8" name="Picture 18" descr="D:\Projekty\PhD-Smrk\Disertace\Obrazky\UC_VypocetMorfometrickychVlastnostiHranic.emf"/>
          <p:cNvPicPr>
            <a:picLocks noChangeAspect="1" noChangeArrowheads="1"/>
          </p:cNvPicPr>
          <p:nvPr/>
        </p:nvPicPr>
        <p:blipFill>
          <a:blip r:embed="rId2" cstate="print"/>
          <a:srcRect/>
          <a:stretch>
            <a:fillRect/>
          </a:stretch>
        </p:blipFill>
        <p:spPr bwMode="auto">
          <a:xfrm>
            <a:off x="323528" y="1340768"/>
            <a:ext cx="4456273" cy="2088232"/>
          </a:xfrm>
          <a:prstGeom prst="rect">
            <a:avLst/>
          </a:prstGeom>
          <a:ln>
            <a:noFill/>
          </a:ln>
          <a:effectLst>
            <a:outerShdw blurRad="292100" dist="139700" dir="2700000" algn="tl" rotWithShape="0">
              <a:srgbClr val="333333">
                <a:alpha val="65000"/>
              </a:srgbClr>
            </a:outerShdw>
          </a:effectLst>
        </p:spPr>
      </p:pic>
      <p:sp>
        <p:nvSpPr>
          <p:cNvPr id="9" name="Obdélník 8"/>
          <p:cNvSpPr/>
          <p:nvPr/>
        </p:nvSpPr>
        <p:spPr>
          <a:xfrm>
            <a:off x="899592" y="1412776"/>
            <a:ext cx="2160240" cy="2016224"/>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ulka 9"/>
          <p:cNvGraphicFramePr>
            <a:graphicFrameLocks noGrp="1"/>
          </p:cNvGraphicFramePr>
          <p:nvPr/>
        </p:nvGraphicFramePr>
        <p:xfrm>
          <a:off x="4499992" y="1340768"/>
          <a:ext cx="4517385" cy="4346856"/>
        </p:xfrm>
        <a:graphic>
          <a:graphicData uri="http://schemas.openxmlformats.org/drawingml/2006/table">
            <a:tbl>
              <a:tblPr>
                <a:effectLst>
                  <a:outerShdw blurRad="292100" dist="139700" dir="2700000" algn="tl" rotWithShape="0">
                    <a:prstClr val="black">
                      <a:alpha val="65000"/>
                    </a:prstClr>
                  </a:outerShdw>
                </a:effectLst>
              </a:tblPr>
              <a:tblGrid>
                <a:gridCol w="1205018"/>
                <a:gridCol w="288032"/>
                <a:gridCol w="2244611"/>
                <a:gridCol w="779724"/>
              </a:tblGrid>
              <a:tr h="396648">
                <a:tc gridSpan="2">
                  <a:txBody>
                    <a:bodyPr/>
                    <a:lstStyle/>
                    <a:p>
                      <a:pPr algn="l">
                        <a:lnSpc>
                          <a:spcPct val="120000"/>
                        </a:lnSpc>
                        <a:spcAft>
                          <a:spcPts val="0"/>
                        </a:spcAft>
                      </a:pPr>
                      <a:r>
                        <a:rPr lang="cs-CZ" sz="900" b="1" dirty="0">
                          <a:solidFill>
                            <a:srgbClr val="FFFFFF"/>
                          </a:solidFill>
                          <a:latin typeface="Times New Roman"/>
                          <a:ea typeface="Times New Roman"/>
                        </a:rPr>
                        <a:t>Specifikace případu užití:</a:t>
                      </a:r>
                      <a:endParaRPr lang="cs-CZ" sz="900" dirty="0">
                        <a:latin typeface="Times New Roman"/>
                        <a:ea typeface="Times New Roman"/>
                      </a:endParaRPr>
                    </a:p>
                    <a:p>
                      <a:pPr algn="l">
                        <a:lnSpc>
                          <a:spcPct val="120000"/>
                        </a:lnSpc>
                        <a:spcAft>
                          <a:spcPts val="0"/>
                        </a:spcAft>
                      </a:pPr>
                      <a:r>
                        <a:rPr lang="cs-CZ" sz="900" b="1" dirty="0">
                          <a:solidFill>
                            <a:srgbClr val="FFFFFF"/>
                          </a:solidFill>
                          <a:latin typeface="Times New Roman"/>
                          <a:ea typeface="Times New Roman"/>
                        </a:rPr>
                        <a:t>ID: UC 14</a:t>
                      </a:r>
                      <a:endParaRPr lang="cs-CZ" sz="900" dirty="0">
                        <a:latin typeface="Times New Roman"/>
                        <a:ea typeface="Times New Roman"/>
                      </a:endParaRPr>
                    </a:p>
                  </a:txBody>
                  <a:tcPr marL="43793" marR="4379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dirty="0">
                          <a:solidFill>
                            <a:srgbClr val="FFFFFF"/>
                          </a:solidFill>
                          <a:latin typeface="Times New Roman"/>
                          <a:ea typeface="Times New Roman"/>
                        </a:rPr>
                        <a:t>Vytvořit z polygonů elementárních forem jejich hraniční linie</a:t>
                      </a:r>
                      <a:endParaRPr lang="cs-CZ" sz="900" dirty="0">
                        <a:latin typeface="Times New Roman"/>
                        <a:ea typeface="Times New Roman"/>
                      </a:endParaRPr>
                    </a:p>
                  </a:txBody>
                  <a:tcPr marL="43793" marR="4379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420414">
                <a:tc>
                  <a:txBody>
                    <a:bodyPr/>
                    <a:lstStyle/>
                    <a:p>
                      <a:pPr algn="l">
                        <a:lnSpc>
                          <a:spcPct val="120000"/>
                        </a:lnSpc>
                        <a:spcAft>
                          <a:spcPts val="0"/>
                        </a:spcAft>
                      </a:pPr>
                      <a:r>
                        <a:rPr lang="cs-CZ" sz="900" b="1">
                          <a:latin typeface="Times New Roman"/>
                          <a:ea typeface="Times New Roman"/>
                        </a:rPr>
                        <a:t>Stručný popis:</a:t>
                      </a:r>
                      <a:endParaRPr lang="cs-CZ" sz="900">
                        <a:latin typeface="Times New Roman"/>
                        <a:ea typeface="Times New Roman"/>
                      </a:endParaRPr>
                    </a:p>
                  </a:txBody>
                  <a:tcPr marL="43793" marR="4379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K polygonové vrstvě areálů elementárních forem vytvořit liniovou vrstvu, která je segmentována tak, že každá hranice odděluje právě dvě formy. </a:t>
                      </a:r>
                    </a:p>
                  </a:txBody>
                  <a:tcPr marL="43793" marR="4379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40138">
                <a:tc>
                  <a:txBody>
                    <a:bodyPr/>
                    <a:lstStyle/>
                    <a:p>
                      <a:pPr algn="l">
                        <a:lnSpc>
                          <a:spcPct val="120000"/>
                        </a:lnSpc>
                        <a:spcAft>
                          <a:spcPts val="0"/>
                        </a:spcAft>
                      </a:pPr>
                      <a:r>
                        <a:rPr lang="cs-CZ" sz="900" b="1">
                          <a:latin typeface="Times New Roman"/>
                          <a:ea typeface="Times New Roman"/>
                        </a:rPr>
                        <a:t>Hlavní aktér:</a:t>
                      </a:r>
                      <a:endParaRPr lang="cs-CZ" sz="900">
                        <a:latin typeface="Times New Roman"/>
                        <a:ea typeface="Times New Roman"/>
                      </a:endParaRPr>
                    </a:p>
                  </a:txBody>
                  <a:tcPr marL="43793" marR="4379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Správce</a:t>
                      </a:r>
                    </a:p>
                  </a:txBody>
                  <a:tcPr marL="43793" marR="4379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40138">
                <a:tc>
                  <a:txBody>
                    <a:bodyPr/>
                    <a:lstStyle/>
                    <a:p>
                      <a:pPr algn="l">
                        <a:lnSpc>
                          <a:spcPct val="120000"/>
                        </a:lnSpc>
                        <a:spcAft>
                          <a:spcPts val="0"/>
                        </a:spcAft>
                      </a:pPr>
                      <a:r>
                        <a:rPr lang="cs-CZ" sz="900" b="1">
                          <a:latin typeface="Times New Roman"/>
                          <a:ea typeface="Times New Roman"/>
                        </a:rPr>
                        <a:t>Vedlejší aktéři:</a:t>
                      </a:r>
                      <a:endParaRPr lang="cs-CZ" sz="900">
                        <a:latin typeface="Times New Roman"/>
                        <a:ea typeface="Times New Roman"/>
                      </a:endParaRPr>
                    </a:p>
                  </a:txBody>
                  <a:tcPr marL="43793" marR="4379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  </a:t>
                      </a:r>
                    </a:p>
                  </a:txBody>
                  <a:tcPr marL="43793" marR="4379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40138">
                <a:tc>
                  <a:txBody>
                    <a:bodyPr/>
                    <a:lstStyle/>
                    <a:p>
                      <a:pPr algn="l">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43793" marR="4379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V GmDB existuje vrstva areálů elementárních forem.</a:t>
                      </a:r>
                    </a:p>
                  </a:txBody>
                  <a:tcPr marL="43793" marR="4379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102069">
                <a:tc>
                  <a:txBody>
                    <a:bodyPr/>
                    <a:lstStyle/>
                    <a:p>
                      <a:pPr algn="l">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43793" marR="4379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Případ užití začíná, když správce spustí nástroj pro tvorbu hraničních linií z polygonové vrstvy.</a:t>
                      </a:r>
                    </a:p>
                    <a:p>
                      <a:pPr marL="342900" lvl="0" indent="-342900" algn="l">
                        <a:lnSpc>
                          <a:spcPct val="120000"/>
                        </a:lnSpc>
                        <a:spcAft>
                          <a:spcPts val="0"/>
                        </a:spcAft>
                        <a:buFont typeface="+mj-lt"/>
                        <a:buAutoNum type="arabicPeriod"/>
                      </a:pPr>
                      <a:r>
                        <a:rPr lang="cs-CZ" sz="900" dirty="0">
                          <a:latin typeface="Times New Roman"/>
                          <a:ea typeface="Calibri"/>
                        </a:rPr>
                        <a:t>Systém vyzve uživatele k zadání:</a:t>
                      </a:r>
                    </a:p>
                    <a:p>
                      <a:pPr marL="742950" lvl="1" indent="-285750" algn="l">
                        <a:lnSpc>
                          <a:spcPct val="120000"/>
                        </a:lnSpc>
                        <a:spcAft>
                          <a:spcPts val="0"/>
                        </a:spcAft>
                        <a:buFont typeface="Symbol"/>
                        <a:buChar char=""/>
                      </a:pPr>
                      <a:r>
                        <a:rPr lang="cs-CZ" sz="900" dirty="0">
                          <a:latin typeface="Times New Roman"/>
                          <a:ea typeface="Calibri"/>
                        </a:rPr>
                        <a:t>vstupní vrstvy areálů elementárních forem,</a:t>
                      </a:r>
                    </a:p>
                    <a:p>
                      <a:pPr marL="742950" lvl="1" indent="-285750" algn="l">
                        <a:lnSpc>
                          <a:spcPct val="120000"/>
                        </a:lnSpc>
                        <a:spcAft>
                          <a:spcPts val="0"/>
                        </a:spcAft>
                        <a:buFont typeface="Symbol"/>
                        <a:buChar char=""/>
                      </a:pPr>
                      <a:r>
                        <a:rPr lang="cs-CZ" sz="900" dirty="0">
                          <a:latin typeface="Times New Roman"/>
                          <a:ea typeface="Calibri"/>
                        </a:rPr>
                        <a:t>výstupní vrstvy hranic elementárních forem,</a:t>
                      </a:r>
                    </a:p>
                    <a:p>
                      <a:pPr marL="742950" lvl="1" indent="-285750" algn="l">
                        <a:lnSpc>
                          <a:spcPct val="120000"/>
                        </a:lnSpc>
                        <a:spcAft>
                          <a:spcPts val="0"/>
                        </a:spcAft>
                        <a:buFont typeface="Symbol"/>
                        <a:buChar char=""/>
                      </a:pPr>
                      <a:r>
                        <a:rPr lang="cs-CZ" sz="900" dirty="0">
                          <a:latin typeface="Times New Roman"/>
                          <a:ea typeface="Calibri"/>
                        </a:rPr>
                        <a:t>výstupní tabulky pro uložení vypočtených hodnot.</a:t>
                      </a:r>
                    </a:p>
                    <a:p>
                      <a:pPr marL="342900" lvl="0" indent="-342900" algn="l">
                        <a:lnSpc>
                          <a:spcPct val="120000"/>
                        </a:lnSpc>
                        <a:spcAft>
                          <a:spcPts val="0"/>
                        </a:spcAft>
                        <a:buFont typeface="+mj-lt"/>
                        <a:buAutoNum type="arabicPeriod"/>
                      </a:pPr>
                      <a:r>
                        <a:rPr lang="cs-CZ" sz="900" dirty="0">
                          <a:latin typeface="Times New Roman"/>
                          <a:ea typeface="Calibri"/>
                        </a:rPr>
                        <a:t>Po zadání parametrů správce spustí nástroj.</a:t>
                      </a:r>
                    </a:p>
                    <a:p>
                      <a:pPr marL="342900" lvl="0" indent="-342900" algn="l">
                        <a:lnSpc>
                          <a:spcPct val="120000"/>
                        </a:lnSpc>
                        <a:spcAft>
                          <a:spcPts val="0"/>
                        </a:spcAft>
                        <a:buFont typeface="+mj-lt"/>
                        <a:buAutoNum type="arabicPeriod"/>
                      </a:pPr>
                      <a:r>
                        <a:rPr lang="cs-CZ" sz="900" dirty="0">
                          <a:latin typeface="Times New Roman"/>
                          <a:ea typeface="Calibri"/>
                        </a:rPr>
                        <a:t>Nástroj z polygonů vytvoří a uloží vrstvu hraničních linií tak, aby byly splněny následující podmínky:</a:t>
                      </a:r>
                    </a:p>
                    <a:p>
                      <a:pPr marL="342900" lvl="0" indent="-342900" algn="just">
                        <a:lnSpc>
                          <a:spcPct val="120000"/>
                        </a:lnSpc>
                        <a:spcAft>
                          <a:spcPts val="0"/>
                        </a:spcAft>
                        <a:buFont typeface="Symbol"/>
                        <a:buChar char=""/>
                      </a:pPr>
                      <a:r>
                        <a:rPr lang="cs-CZ" sz="900" dirty="0">
                          <a:latin typeface="Times New Roman"/>
                          <a:ea typeface="Calibri"/>
                        </a:rPr>
                        <a:t>právě jedna hranice odděluje právě dvě formy,</a:t>
                      </a:r>
                    </a:p>
                    <a:p>
                      <a:pPr marL="342900" lvl="0" indent="-342900" algn="just">
                        <a:lnSpc>
                          <a:spcPct val="120000"/>
                        </a:lnSpc>
                        <a:spcAft>
                          <a:spcPts val="0"/>
                        </a:spcAft>
                        <a:buFont typeface="Symbol"/>
                        <a:buChar char=""/>
                      </a:pPr>
                      <a:r>
                        <a:rPr lang="cs-CZ" sz="900" dirty="0">
                          <a:latin typeface="Times New Roman"/>
                          <a:ea typeface="Calibri"/>
                        </a:rPr>
                        <a:t>pouze na každém styku více jak dvou forem je vytvořen topologický uzel,</a:t>
                      </a:r>
                    </a:p>
                    <a:p>
                      <a:pPr marL="342900" lvl="0" indent="-342900" algn="just">
                        <a:lnSpc>
                          <a:spcPct val="120000"/>
                        </a:lnSpc>
                        <a:spcAft>
                          <a:spcPts val="0"/>
                        </a:spcAft>
                        <a:buFont typeface="Symbol"/>
                        <a:buChar char=""/>
                      </a:pPr>
                      <a:r>
                        <a:rPr lang="cs-CZ" sz="900" dirty="0">
                          <a:latin typeface="Times New Roman"/>
                          <a:ea typeface="Calibri"/>
                        </a:rPr>
                        <a:t>okraje každého polygonu jsou kompletně pokryty hranicemi.</a:t>
                      </a:r>
                    </a:p>
                  </a:txBody>
                  <a:tcPr marL="43793" marR="4379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80276">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43793" marR="4379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a:latin typeface="Times New Roman"/>
                          <a:ea typeface="Calibri"/>
                        </a:rPr>
                        <a:t>Byla vytvořena (a do GmDB uložena) vrstva hranic elementárních forem.</a:t>
                      </a:r>
                    </a:p>
                  </a:txBody>
                  <a:tcPr marL="43793" marR="4379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420414">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43793" marR="4379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V případě, že byly elementární formy primárně vyjádřeny hraniční reprezentací, je z této vytvořena polygonová reprezentace.</a:t>
                      </a:r>
                    </a:p>
                  </a:txBody>
                  <a:tcPr marL="43793" marR="4379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graphicFrame>
        <p:nvGraphicFramePr>
          <p:cNvPr id="11" name="Tabulka 10"/>
          <p:cNvGraphicFramePr>
            <a:graphicFrameLocks noGrp="1"/>
          </p:cNvGraphicFramePr>
          <p:nvPr/>
        </p:nvGraphicFramePr>
        <p:xfrm>
          <a:off x="4283968" y="2060848"/>
          <a:ext cx="3971512" cy="5933215"/>
        </p:xfrm>
        <a:graphic>
          <a:graphicData uri="http://schemas.openxmlformats.org/drawingml/2006/table">
            <a:tbl>
              <a:tblPr>
                <a:effectLst>
                  <a:outerShdw blurRad="292100" dist="139700" dir="2700000" algn="tl" rotWithShape="0">
                    <a:prstClr val="black">
                      <a:alpha val="65000"/>
                    </a:prstClr>
                  </a:outerShdw>
                </a:effectLst>
              </a:tblPr>
              <a:tblGrid>
                <a:gridCol w="1133406"/>
                <a:gridCol w="87362"/>
                <a:gridCol w="2066468"/>
                <a:gridCol w="684276"/>
              </a:tblGrid>
              <a:tr h="427399">
                <a:tc gridSpan="2">
                  <a:txBody>
                    <a:bodyPr/>
                    <a:lstStyle/>
                    <a:p>
                      <a:pPr algn="l">
                        <a:lnSpc>
                          <a:spcPct val="120000"/>
                        </a:lnSpc>
                        <a:spcAft>
                          <a:spcPts val="0"/>
                        </a:spcAft>
                      </a:pPr>
                      <a:r>
                        <a:rPr lang="cs-CZ" sz="900" b="1" dirty="0">
                          <a:solidFill>
                            <a:srgbClr val="FFFFFF"/>
                          </a:solidFill>
                          <a:latin typeface="Times New Roman"/>
                          <a:ea typeface="Times New Roman"/>
                        </a:rPr>
                        <a:t>Specifikace případu užití:</a:t>
                      </a:r>
                      <a:endParaRPr lang="cs-CZ" sz="900" dirty="0">
                        <a:latin typeface="Times New Roman"/>
                        <a:ea typeface="Times New Roman"/>
                      </a:endParaRPr>
                    </a:p>
                    <a:p>
                      <a:pPr algn="l">
                        <a:lnSpc>
                          <a:spcPct val="120000"/>
                        </a:lnSpc>
                        <a:spcAft>
                          <a:spcPts val="0"/>
                        </a:spcAft>
                      </a:pPr>
                      <a:r>
                        <a:rPr lang="cs-CZ" sz="900" b="1" dirty="0">
                          <a:solidFill>
                            <a:srgbClr val="FFFFFF"/>
                          </a:solidFill>
                          <a:latin typeface="Times New Roman"/>
                          <a:ea typeface="Times New Roman"/>
                        </a:rPr>
                        <a:t>ID: UC 15</a:t>
                      </a:r>
                      <a:endParaRPr lang="cs-CZ" sz="900" dirty="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a:solidFill>
                            <a:srgbClr val="FFFFFF"/>
                          </a:solidFill>
                          <a:latin typeface="Times New Roman"/>
                          <a:ea typeface="Times New Roman"/>
                        </a:rPr>
                        <a:t>Topologicky svázat vrstvy hranic elementárních forem s jejich polygony</a:t>
                      </a:r>
                      <a:endParaRPr lang="cs-CZ" sz="900">
                        <a:latin typeface="Times New Roman"/>
                        <a:ea typeface="Times New Roman"/>
                      </a:endParaRP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712330">
                <a:tc>
                  <a:txBody>
                    <a:bodyPr/>
                    <a:lstStyle/>
                    <a:p>
                      <a:pPr algn="l">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Přidat do dříve vytvořeného souboru topologických pravidel (viz případ užití </a:t>
                      </a:r>
                      <a:r>
                        <a:rPr lang="cs-CZ" sz="900" i="1">
                          <a:latin typeface="Times New Roman"/>
                          <a:ea typeface="Times New Roman"/>
                        </a:rPr>
                        <a:t>zajistit topologickou návaznost areálů elementárních forem</a:t>
                      </a:r>
                      <a:r>
                        <a:rPr lang="cs-CZ" sz="900">
                          <a:latin typeface="Times New Roman"/>
                          <a:ea typeface="Times New Roman"/>
                        </a:rPr>
                        <a:t>, podkapitola 3.4.5) taková pravidla, která umožní svázat hraniční linie elementárních forem s jejich polygony.</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42466">
                <a:tc>
                  <a:txBody>
                    <a:bodyPr/>
                    <a:lstStyle/>
                    <a:p>
                      <a:pPr algn="l">
                        <a:lnSpc>
                          <a:spcPct val="120000"/>
                        </a:lnSpc>
                        <a:spcAft>
                          <a:spcPts val="0"/>
                        </a:spcAft>
                      </a:pPr>
                      <a:r>
                        <a:rPr lang="cs-CZ" sz="900" b="1">
                          <a:latin typeface="Times New Roman"/>
                          <a:ea typeface="Times New Roman"/>
                        </a:rPr>
                        <a:t>Hlavní aktér:</a:t>
                      </a:r>
                      <a:endParaRPr lang="cs-CZ" sz="90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Správce</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42466">
                <a:tc>
                  <a:txBody>
                    <a:bodyPr/>
                    <a:lstStyle/>
                    <a:p>
                      <a:pPr algn="l">
                        <a:lnSpc>
                          <a:spcPct val="120000"/>
                        </a:lnSpc>
                        <a:spcAft>
                          <a:spcPts val="0"/>
                        </a:spcAft>
                      </a:pPr>
                      <a:r>
                        <a:rPr lang="cs-CZ" sz="900" b="1">
                          <a:latin typeface="Times New Roman"/>
                          <a:ea typeface="Times New Roman"/>
                        </a:rPr>
                        <a:t>Vedlejší aktéři:</a:t>
                      </a:r>
                      <a:endParaRPr lang="cs-CZ" sz="90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Uživatel</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84933">
                <a:tc>
                  <a:txBody>
                    <a:bodyPr/>
                    <a:lstStyle/>
                    <a:p>
                      <a:pPr algn="l">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V GmDB existují vrstvy polygonů a hranic elementárních forem a dále pro polygony definovaná topologická pravidla.</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564391">
                <a:tc>
                  <a:txBody>
                    <a:bodyPr/>
                    <a:lstStyle/>
                    <a:p>
                      <a:pPr algn="l">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Případ užití začíná, když správce vybere vrstvy podílející se na topologii (areály </a:t>
                      </a:r>
                      <a:r>
                        <a:rPr lang="cs-CZ" sz="900" b="1" dirty="0">
                          <a:latin typeface="Times New Roman"/>
                          <a:ea typeface="Calibri"/>
                        </a:rPr>
                        <a:t>a hranice </a:t>
                      </a:r>
                      <a:r>
                        <a:rPr lang="cs-CZ" sz="900" dirty="0">
                          <a:latin typeface="Times New Roman"/>
                          <a:ea typeface="Calibri"/>
                        </a:rPr>
                        <a:t>elementárních forem) a stanoví vhodná topologická pravidla</a:t>
                      </a:r>
                      <a:r>
                        <a:rPr lang="cs-CZ" sz="900" b="1" dirty="0">
                          <a:latin typeface="Times New Roman"/>
                          <a:ea typeface="Calibri"/>
                        </a:rPr>
                        <a:t>, </a:t>
                      </a:r>
                      <a:r>
                        <a:rPr lang="cs-CZ" sz="900" dirty="0">
                          <a:latin typeface="Times New Roman"/>
                          <a:ea typeface="Calibri"/>
                        </a:rPr>
                        <a:t>která budou zajišťovat topologickou správnost liniových hranic:</a:t>
                      </a:r>
                    </a:p>
                    <a:p>
                      <a:pPr marL="342900" lvl="0" indent="-342900" algn="just">
                        <a:lnSpc>
                          <a:spcPct val="120000"/>
                        </a:lnSpc>
                        <a:spcAft>
                          <a:spcPts val="0"/>
                        </a:spcAft>
                        <a:buFont typeface="Symbol"/>
                        <a:buChar char=""/>
                      </a:pPr>
                      <a:r>
                        <a:rPr lang="cs-CZ" sz="900" dirty="0">
                          <a:latin typeface="Times New Roman"/>
                          <a:ea typeface="Calibri"/>
                        </a:rPr>
                        <a:t>právě jedna hranice odděluje právě dvě formy,</a:t>
                      </a:r>
                    </a:p>
                    <a:p>
                      <a:pPr marL="342900" lvl="0" indent="-342900" algn="just">
                        <a:lnSpc>
                          <a:spcPct val="120000"/>
                        </a:lnSpc>
                        <a:spcAft>
                          <a:spcPts val="0"/>
                        </a:spcAft>
                        <a:buFont typeface="Symbol"/>
                        <a:buChar char=""/>
                      </a:pPr>
                      <a:r>
                        <a:rPr lang="cs-CZ" sz="900" dirty="0">
                          <a:latin typeface="Times New Roman"/>
                          <a:ea typeface="Calibri"/>
                        </a:rPr>
                        <a:t>pouze na každém styku více jak dvou forem je vytvořen topologický uzel,</a:t>
                      </a:r>
                    </a:p>
                    <a:p>
                      <a:pPr marL="228600" algn="l">
                        <a:lnSpc>
                          <a:spcPct val="120000"/>
                        </a:lnSpc>
                        <a:spcAft>
                          <a:spcPts val="0"/>
                        </a:spcAft>
                      </a:pPr>
                      <a:r>
                        <a:rPr lang="cs-CZ" sz="900" dirty="0">
                          <a:latin typeface="Times New Roman"/>
                          <a:ea typeface="Times New Roman"/>
                        </a:rPr>
                        <a:t>a pravidlo pro topologické provázání polygonů a jejich liniových hranic:</a:t>
                      </a:r>
                    </a:p>
                    <a:p>
                      <a:pPr marL="342900" lvl="0" indent="-342900" algn="l">
                        <a:lnSpc>
                          <a:spcPct val="120000"/>
                        </a:lnSpc>
                        <a:spcAft>
                          <a:spcPts val="0"/>
                        </a:spcAft>
                        <a:buFont typeface="Symbol"/>
                        <a:buChar char=""/>
                      </a:pPr>
                      <a:r>
                        <a:rPr lang="cs-CZ" sz="900" dirty="0">
                          <a:latin typeface="Times New Roman"/>
                          <a:ea typeface="Calibri"/>
                        </a:rPr>
                        <a:t>okraje každého polygonu jsou kompletně pokryty hranicemi.</a:t>
                      </a:r>
                    </a:p>
                    <a:p>
                      <a:pPr marL="228600" algn="just">
                        <a:lnSpc>
                          <a:spcPct val="120000"/>
                        </a:lnSpc>
                        <a:spcAft>
                          <a:spcPts val="0"/>
                        </a:spcAft>
                      </a:pPr>
                      <a:r>
                        <a:rPr lang="cs-CZ" sz="900" dirty="0">
                          <a:latin typeface="Times New Roman"/>
                          <a:ea typeface="Calibri"/>
                        </a:rPr>
                        <a:t>&lt;&lt;</a:t>
                      </a:r>
                      <a:r>
                        <a:rPr lang="cs-CZ" sz="900" dirty="0" err="1">
                          <a:latin typeface="Times New Roman"/>
                          <a:ea typeface="Calibri"/>
                        </a:rPr>
                        <a:t>include</a:t>
                      </a:r>
                      <a:r>
                        <a:rPr lang="cs-CZ" sz="900" dirty="0">
                          <a:latin typeface="Times New Roman"/>
                          <a:ea typeface="Calibri"/>
                        </a:rPr>
                        <a:t>&gt;&gt; : zapsat vybraná topologická pravidla </a:t>
                      </a:r>
                    </a:p>
                    <a:p>
                      <a:pPr marL="228600" algn="just">
                        <a:lnSpc>
                          <a:spcPct val="120000"/>
                        </a:lnSpc>
                        <a:spcAft>
                          <a:spcPts val="0"/>
                        </a:spcAft>
                      </a:pPr>
                      <a:r>
                        <a:rPr lang="cs-CZ" sz="900" dirty="0">
                          <a:latin typeface="Times New Roman"/>
                          <a:ea typeface="Calibri"/>
                        </a:rPr>
                        <a:t>(viz </a:t>
                      </a:r>
                      <a:br>
                        <a:rPr lang="cs-CZ" sz="900" dirty="0">
                          <a:latin typeface="Times New Roman"/>
                          <a:ea typeface="Calibri"/>
                        </a:rPr>
                      </a:br>
                      <a:endParaRPr lang="cs-CZ" sz="900" dirty="0">
                        <a:latin typeface="Times New Roman"/>
                        <a:ea typeface="Calibri"/>
                      </a:endParaRPr>
                    </a:p>
                    <a:p>
                      <a:pPr marL="228600" algn="just">
                        <a:lnSpc>
                          <a:spcPct val="120000"/>
                        </a:lnSpc>
                        <a:spcAft>
                          <a:spcPts val="0"/>
                        </a:spcAft>
                      </a:pPr>
                      <a:r>
                        <a:rPr lang="cs-CZ" sz="900" dirty="0">
                          <a:latin typeface="Times New Roman"/>
                          <a:ea typeface="Calibri"/>
                        </a:rPr>
                        <a:t>tabulka 3.9).</a:t>
                      </a:r>
                    </a:p>
                    <a:p>
                      <a:pPr marL="228600" algn="l">
                        <a:lnSpc>
                          <a:spcPct val="120000"/>
                        </a:lnSpc>
                        <a:spcAft>
                          <a:spcPts val="0"/>
                        </a:spcAft>
                      </a:pPr>
                      <a:r>
                        <a:rPr lang="cs-CZ" sz="900" dirty="0">
                          <a:latin typeface="Times New Roman"/>
                          <a:ea typeface="Calibri"/>
                        </a:rPr>
                        <a:t>&lt;&lt;</a:t>
                      </a:r>
                      <a:r>
                        <a:rPr lang="cs-CZ" sz="900" dirty="0" err="1">
                          <a:latin typeface="Times New Roman"/>
                          <a:ea typeface="Calibri"/>
                        </a:rPr>
                        <a:t>include</a:t>
                      </a:r>
                      <a:r>
                        <a:rPr lang="cs-CZ" sz="900" dirty="0">
                          <a:latin typeface="Times New Roman"/>
                          <a:ea typeface="Calibri"/>
                        </a:rPr>
                        <a:t>&gt;&gt; : zkontrolovat dodržování stanovených topologických pravidel (viz tabulka 3.10).</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830863">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Byla vytvořena (a do GmDB uložena) topologická pravidla provazující obě reprezentace elementárních forem a byla tak vytvořena jejich provázaná duální reprezentace. Geometrie obou vrstev byla opravena tak, aby dopovídala nastaveným pravidlům.</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42466">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35278" marR="35278"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a:t>
                      </a:r>
                    </a:p>
                  </a:txBody>
                  <a:tcPr marL="35278" marR="35278"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graphicFrame>
        <p:nvGraphicFramePr>
          <p:cNvPr id="13" name="Tabulka 12"/>
          <p:cNvGraphicFramePr>
            <a:graphicFrameLocks noGrp="1"/>
          </p:cNvGraphicFramePr>
          <p:nvPr/>
        </p:nvGraphicFramePr>
        <p:xfrm>
          <a:off x="395536" y="3717032"/>
          <a:ext cx="4732237" cy="4640636"/>
        </p:xfrm>
        <a:graphic>
          <a:graphicData uri="http://schemas.openxmlformats.org/drawingml/2006/table">
            <a:tbl>
              <a:tblPr>
                <a:effectLst>
                  <a:outerShdw blurRad="292100" dist="139700" dir="2700000" algn="tl" rotWithShape="0">
                    <a:prstClr val="black">
                      <a:alpha val="65000"/>
                    </a:prstClr>
                  </a:outerShdw>
                </a:effectLst>
              </a:tblPr>
              <a:tblGrid>
                <a:gridCol w="1224136"/>
                <a:gridCol w="360040"/>
                <a:gridCol w="3148061"/>
              </a:tblGrid>
              <a:tr h="270933">
                <a:tc gridSpan="2">
                  <a:txBody>
                    <a:bodyPr/>
                    <a:lstStyle/>
                    <a:p>
                      <a:pPr algn="l">
                        <a:lnSpc>
                          <a:spcPct val="120000"/>
                        </a:lnSpc>
                        <a:spcAft>
                          <a:spcPts val="0"/>
                        </a:spcAft>
                      </a:pPr>
                      <a:r>
                        <a:rPr lang="cs-CZ" sz="900" b="1" dirty="0">
                          <a:solidFill>
                            <a:srgbClr val="FFFFFF"/>
                          </a:solidFill>
                          <a:latin typeface="Times New Roman"/>
                          <a:ea typeface="Times New Roman"/>
                        </a:rPr>
                        <a:t>Specifikace případu užití:</a:t>
                      </a:r>
                      <a:endParaRPr lang="cs-CZ" sz="900" dirty="0">
                        <a:latin typeface="Times New Roman"/>
                        <a:ea typeface="Times New Roman"/>
                      </a:endParaRPr>
                    </a:p>
                    <a:p>
                      <a:pPr algn="l">
                        <a:lnSpc>
                          <a:spcPct val="120000"/>
                        </a:lnSpc>
                        <a:spcAft>
                          <a:spcPts val="0"/>
                        </a:spcAft>
                      </a:pPr>
                      <a:r>
                        <a:rPr lang="cs-CZ" sz="900" b="1" dirty="0">
                          <a:solidFill>
                            <a:srgbClr val="FFFFFF"/>
                          </a:solidFill>
                          <a:latin typeface="Times New Roman"/>
                          <a:ea typeface="Times New Roman"/>
                        </a:rPr>
                        <a:t>ID: UC 16</a:t>
                      </a:r>
                      <a:endParaRPr lang="cs-CZ" sz="900" dirty="0">
                        <a:latin typeface="Times New Roman"/>
                        <a:ea typeface="Times New Roman"/>
                      </a:endParaRPr>
                    </a:p>
                  </a:txBody>
                  <a:tcPr marL="28222" marR="282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dirty="0">
                          <a:solidFill>
                            <a:srgbClr val="FFFFFF"/>
                          </a:solidFill>
                          <a:latin typeface="Times New Roman"/>
                          <a:ea typeface="Times New Roman"/>
                        </a:rPr>
                        <a:t>Výpočet morfometrických charakteristik hranic elementárních forem</a:t>
                      </a:r>
                      <a:endParaRPr lang="cs-CZ" sz="900" dirty="0">
                        <a:latin typeface="Times New Roman"/>
                        <a:ea typeface="Times New Roman"/>
                      </a:endParaRPr>
                    </a:p>
                  </a:txBody>
                  <a:tcPr marL="28222" marR="282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541867">
                <a:tc>
                  <a:txBody>
                    <a:bodyPr/>
                    <a:lstStyle/>
                    <a:p>
                      <a:pPr algn="l">
                        <a:lnSpc>
                          <a:spcPct val="120000"/>
                        </a:lnSpc>
                        <a:spcAft>
                          <a:spcPts val="0"/>
                        </a:spcAft>
                      </a:pPr>
                      <a:r>
                        <a:rPr lang="cs-CZ" sz="900" b="1">
                          <a:latin typeface="Times New Roman"/>
                          <a:ea typeface="Times New Roman"/>
                        </a:rPr>
                        <a:t>Stručný popis:</a:t>
                      </a:r>
                      <a:endParaRPr lang="cs-CZ" sz="900">
                        <a:latin typeface="Times New Roman"/>
                        <a:ea typeface="Times New Roman"/>
                      </a:endParaRPr>
                    </a:p>
                  </a:txBody>
                  <a:tcPr marL="28222" marR="282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l">
                        <a:lnSpc>
                          <a:spcPct val="120000"/>
                        </a:lnSpc>
                        <a:spcAft>
                          <a:spcPts val="0"/>
                        </a:spcAft>
                      </a:pPr>
                      <a:r>
                        <a:rPr lang="cs-CZ" sz="900">
                          <a:latin typeface="Times New Roman"/>
                          <a:ea typeface="Times New Roman"/>
                        </a:rPr>
                        <a:t>Použít funkcionalitu GmIS a podkladových dat v GmDB (DMR a odvozených povrchů) pro výpočet vybraných morfometrických charakteristik pro každou hranici oddělující právě dvě formy (délka, orientace, křivost a ostrost).</a:t>
                      </a:r>
                    </a:p>
                  </a:txBody>
                  <a:tcPr marL="28222" marR="282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r>
              <a:tr h="90311">
                <a:tc>
                  <a:txBody>
                    <a:bodyPr/>
                    <a:lstStyle/>
                    <a:p>
                      <a:pPr algn="l">
                        <a:lnSpc>
                          <a:spcPct val="120000"/>
                        </a:lnSpc>
                        <a:spcAft>
                          <a:spcPts val="0"/>
                        </a:spcAft>
                      </a:pPr>
                      <a:r>
                        <a:rPr lang="cs-CZ" sz="900" b="1">
                          <a:latin typeface="Times New Roman"/>
                          <a:ea typeface="Times New Roman"/>
                        </a:rPr>
                        <a:t>Hlavní aktér:</a:t>
                      </a:r>
                      <a:endParaRPr lang="cs-CZ" sz="900">
                        <a:latin typeface="Times New Roman"/>
                        <a:ea typeface="Times New Roman"/>
                      </a:endParaRPr>
                    </a:p>
                  </a:txBody>
                  <a:tcPr marL="28222" marR="282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l">
                        <a:lnSpc>
                          <a:spcPct val="120000"/>
                        </a:lnSpc>
                        <a:spcAft>
                          <a:spcPts val="0"/>
                        </a:spcAft>
                      </a:pPr>
                      <a:r>
                        <a:rPr lang="cs-CZ" sz="900">
                          <a:latin typeface="Times New Roman"/>
                          <a:ea typeface="Times New Roman"/>
                        </a:rPr>
                        <a:t>Uživatel</a:t>
                      </a:r>
                    </a:p>
                  </a:txBody>
                  <a:tcPr marL="28222" marR="282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r>
              <a:tr h="90311">
                <a:tc>
                  <a:txBody>
                    <a:bodyPr/>
                    <a:lstStyle/>
                    <a:p>
                      <a:pPr algn="l">
                        <a:lnSpc>
                          <a:spcPct val="120000"/>
                        </a:lnSpc>
                        <a:spcAft>
                          <a:spcPts val="0"/>
                        </a:spcAft>
                      </a:pPr>
                      <a:r>
                        <a:rPr lang="cs-CZ" sz="900" b="1">
                          <a:latin typeface="Times New Roman"/>
                          <a:ea typeface="Times New Roman"/>
                        </a:rPr>
                        <a:t>Vedlejší aktéři:</a:t>
                      </a:r>
                      <a:endParaRPr lang="cs-CZ" sz="900">
                        <a:latin typeface="Times New Roman"/>
                        <a:ea typeface="Times New Roman"/>
                      </a:endParaRPr>
                    </a:p>
                  </a:txBody>
                  <a:tcPr marL="28222" marR="282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l">
                        <a:lnSpc>
                          <a:spcPct val="120000"/>
                        </a:lnSpc>
                        <a:spcAft>
                          <a:spcPts val="0"/>
                        </a:spcAft>
                      </a:pPr>
                      <a:r>
                        <a:rPr lang="cs-CZ" sz="900">
                          <a:latin typeface="Times New Roman"/>
                          <a:ea typeface="Times New Roman"/>
                        </a:rPr>
                        <a:t>–  </a:t>
                      </a:r>
                    </a:p>
                  </a:txBody>
                  <a:tcPr marL="28222" marR="282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r>
              <a:tr h="361244">
                <a:tc>
                  <a:txBody>
                    <a:bodyPr/>
                    <a:lstStyle/>
                    <a:p>
                      <a:pPr algn="l">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28222" marR="282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l">
                        <a:lnSpc>
                          <a:spcPct val="120000"/>
                        </a:lnSpc>
                        <a:spcAft>
                          <a:spcPts val="0"/>
                        </a:spcAft>
                      </a:pPr>
                      <a:r>
                        <a:rPr lang="cs-CZ" sz="900">
                          <a:latin typeface="Times New Roman"/>
                          <a:ea typeface="Times New Roman"/>
                        </a:rPr>
                        <a:t>V GmDB existuje duální reprezentace elementárních forem (polygonová vrstva ploch topologicky svázaná s vrstvou hranic elementárních forem).</a:t>
                      </a:r>
                    </a:p>
                  </a:txBody>
                  <a:tcPr marL="28222" marR="282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r>
              <a:tr h="2167467">
                <a:tc>
                  <a:txBody>
                    <a:bodyPr/>
                    <a:lstStyle/>
                    <a:p>
                      <a:pPr algn="l">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28222" marR="282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342900" lvl="0" indent="-342900" algn="l">
                        <a:lnSpc>
                          <a:spcPct val="120000"/>
                        </a:lnSpc>
                        <a:spcAft>
                          <a:spcPts val="0"/>
                        </a:spcAft>
                        <a:buFont typeface="+mj-lt"/>
                        <a:buAutoNum type="arabicPeriod"/>
                      </a:pPr>
                      <a:r>
                        <a:rPr lang="cs-CZ" sz="900" dirty="0">
                          <a:latin typeface="Times New Roman"/>
                          <a:ea typeface="Calibri"/>
                        </a:rPr>
                        <a:t>Případ užití začíná, když uživatel spustí nástroj pro výpočet vybrané charakteristiky hranice.</a:t>
                      </a:r>
                    </a:p>
                    <a:p>
                      <a:pPr marL="342900" lvl="0" indent="-342900" algn="l">
                        <a:lnSpc>
                          <a:spcPct val="120000"/>
                        </a:lnSpc>
                        <a:spcAft>
                          <a:spcPts val="0"/>
                        </a:spcAft>
                        <a:buFont typeface="+mj-lt"/>
                        <a:buAutoNum type="arabicPeriod"/>
                      </a:pPr>
                      <a:r>
                        <a:rPr lang="cs-CZ" sz="900" dirty="0">
                          <a:latin typeface="Times New Roman"/>
                          <a:ea typeface="Calibri"/>
                        </a:rPr>
                        <a:t>Systém vyzve uživatele k zadání vstupní vrstvy hranic elementárních forem, ověří, zda v ní existuje atributový sloupec s názvem charakteristiky.</a:t>
                      </a:r>
                    </a:p>
                    <a:p>
                      <a:pPr marL="228600" algn="l">
                        <a:lnSpc>
                          <a:spcPct val="120000"/>
                        </a:lnSpc>
                        <a:spcAft>
                          <a:spcPts val="0"/>
                        </a:spcAft>
                      </a:pPr>
                      <a:r>
                        <a:rPr lang="cs-CZ" sz="900" dirty="0">
                          <a:latin typeface="Times New Roman"/>
                          <a:ea typeface="Calibri"/>
                        </a:rPr>
                        <a:t>&lt;&lt;</a:t>
                      </a:r>
                      <a:r>
                        <a:rPr lang="cs-CZ" sz="900" dirty="0" err="1">
                          <a:latin typeface="Times New Roman"/>
                          <a:ea typeface="Calibri"/>
                        </a:rPr>
                        <a:t>extend</a:t>
                      </a:r>
                      <a:r>
                        <a:rPr lang="cs-CZ" sz="900" dirty="0">
                          <a:latin typeface="Times New Roman"/>
                          <a:ea typeface="Calibri"/>
                        </a:rPr>
                        <a:t>&gt;&gt; : přidat atributový sloupec (viz tabulka 3.14).</a:t>
                      </a:r>
                    </a:p>
                    <a:p>
                      <a:pPr marL="342900" lvl="0" indent="-342900" algn="l">
                        <a:lnSpc>
                          <a:spcPct val="120000"/>
                        </a:lnSpc>
                        <a:spcAft>
                          <a:spcPts val="0"/>
                        </a:spcAft>
                        <a:buFont typeface="+mj-lt"/>
                        <a:buAutoNum type="arabicPeriod" startAt="3"/>
                      </a:pPr>
                      <a:r>
                        <a:rPr lang="cs-CZ" sz="900" dirty="0">
                          <a:latin typeface="Times New Roman"/>
                          <a:ea typeface="Calibri"/>
                        </a:rPr>
                        <a:t>Systém zapíše do sloupce spočtenou charakteristiku pro každou hranici formy. Nabídne výpočet pro následující charakteristiky:</a:t>
                      </a:r>
                    </a:p>
                    <a:p>
                      <a:pPr marL="742950" lvl="1" indent="-285750" algn="l">
                        <a:lnSpc>
                          <a:spcPct val="120000"/>
                        </a:lnSpc>
                        <a:spcAft>
                          <a:spcPts val="0"/>
                        </a:spcAft>
                        <a:buFont typeface="Symbol"/>
                        <a:buChar char=""/>
                      </a:pPr>
                      <a:r>
                        <a:rPr lang="cs-CZ" sz="900" dirty="0">
                          <a:latin typeface="Times New Roman"/>
                          <a:ea typeface="Calibri"/>
                        </a:rPr>
                        <a:t>délka hranice – délka její linie,</a:t>
                      </a:r>
                    </a:p>
                    <a:p>
                      <a:pPr marL="742950" lvl="1" indent="-285750" algn="l">
                        <a:lnSpc>
                          <a:spcPct val="120000"/>
                        </a:lnSpc>
                        <a:spcAft>
                          <a:spcPts val="0"/>
                        </a:spcAft>
                        <a:buFont typeface="Symbol"/>
                        <a:buChar char=""/>
                      </a:pPr>
                      <a:r>
                        <a:rPr lang="cs-CZ" sz="900" dirty="0">
                          <a:latin typeface="Times New Roman"/>
                          <a:ea typeface="Calibri"/>
                        </a:rPr>
                        <a:t>orientace hranice – převažující směr linie,</a:t>
                      </a:r>
                    </a:p>
                    <a:p>
                      <a:pPr marL="742950" lvl="1" indent="-285750" algn="l">
                        <a:lnSpc>
                          <a:spcPct val="120000"/>
                        </a:lnSpc>
                        <a:spcAft>
                          <a:spcPts val="0"/>
                        </a:spcAft>
                        <a:buFont typeface="Symbol"/>
                        <a:buChar char=""/>
                      </a:pPr>
                      <a:r>
                        <a:rPr lang="cs-CZ" sz="900" dirty="0">
                          <a:latin typeface="Times New Roman"/>
                          <a:ea typeface="Calibri"/>
                        </a:rPr>
                        <a:t>křivost hranice – vztah délky linie a geometrické vzdálenosti jejích topologických uzlů,</a:t>
                      </a:r>
                    </a:p>
                    <a:p>
                      <a:pPr marL="742950" lvl="1" indent="-285750" algn="l">
                        <a:lnSpc>
                          <a:spcPct val="120000"/>
                        </a:lnSpc>
                        <a:spcAft>
                          <a:spcPts val="0"/>
                        </a:spcAft>
                        <a:buFont typeface="Symbol"/>
                        <a:buChar char=""/>
                      </a:pPr>
                      <a:r>
                        <a:rPr lang="cs-CZ" sz="900" dirty="0">
                          <a:latin typeface="Times New Roman"/>
                          <a:ea typeface="Calibri"/>
                        </a:rPr>
                        <a:t>ostrost hranice – vztah morfometrických atributů polygonů elementárních forem, které jsou hranicí odděleny.</a:t>
                      </a:r>
                    </a:p>
                  </a:txBody>
                  <a:tcPr marL="28222" marR="282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r>
              <a:tr h="270933">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28222" marR="282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342900" lvl="0" indent="-342900" algn="l">
                        <a:lnSpc>
                          <a:spcPct val="120000"/>
                        </a:lnSpc>
                        <a:spcAft>
                          <a:spcPts val="0"/>
                        </a:spcAft>
                        <a:buFont typeface="+mj-lt"/>
                        <a:buAutoNum type="arabicPeriod"/>
                      </a:pPr>
                      <a:r>
                        <a:rPr lang="cs-CZ" sz="900">
                          <a:latin typeface="Times New Roman"/>
                          <a:ea typeface="Calibri"/>
                        </a:rPr>
                        <a:t>Byl vyplněn atribut vrstvy hranic elementárních forem odpovídající vybrané morfometrické charakteristice.</a:t>
                      </a:r>
                    </a:p>
                  </a:txBody>
                  <a:tcPr marL="28222" marR="282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r>
              <a:tr h="270933">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28222" marR="282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342900" lvl="0" indent="-342900" algn="l">
                        <a:lnSpc>
                          <a:spcPct val="120000"/>
                        </a:lnSpc>
                        <a:spcAft>
                          <a:spcPts val="0"/>
                        </a:spcAft>
                        <a:buFont typeface="+mj-lt"/>
                        <a:buAutoNum type="arabicPeriod"/>
                      </a:pPr>
                      <a:r>
                        <a:rPr lang="cs-CZ" sz="900" dirty="0">
                          <a:latin typeface="Times New Roman"/>
                          <a:ea typeface="Calibri"/>
                        </a:rPr>
                        <a:t>Byl vytvořen nový atributový sloupec pro vybranou počítanou charakteristiku a do něj uloženy spočtené hodnoty.</a:t>
                      </a:r>
                    </a:p>
                  </a:txBody>
                  <a:tcPr marL="28222" marR="282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293688" y="815975"/>
            <a:ext cx="8494712" cy="5807075"/>
          </a:xfrm>
          <a:prstGeom prst="rect">
            <a:avLst/>
          </a:prstGeom>
          <a:noFill/>
          <a:ln w="9525">
            <a:noFill/>
            <a:round/>
            <a:headEnd/>
            <a:tailEnd/>
          </a:ln>
        </p:spPr>
      </p:pic>
      <p:pic>
        <p:nvPicPr>
          <p:cNvPr id="13315" name="Picture 2"/>
          <p:cNvPicPr>
            <a:picLocks noChangeAspect="1" noChangeArrowheads="1"/>
          </p:cNvPicPr>
          <p:nvPr/>
        </p:nvPicPr>
        <p:blipFill>
          <a:blip r:embed="rId4" cstate="print"/>
          <a:srcRect/>
          <a:stretch>
            <a:fillRect/>
          </a:stretch>
        </p:blipFill>
        <p:spPr bwMode="auto">
          <a:xfrm>
            <a:off x="293688" y="815975"/>
            <a:ext cx="2963862" cy="1841500"/>
          </a:xfrm>
          <a:prstGeom prst="rect">
            <a:avLst/>
          </a:prstGeom>
          <a:noFill/>
          <a:ln w="9525">
            <a:noFill/>
            <a:round/>
            <a:headEnd/>
            <a:tailEnd/>
          </a:ln>
        </p:spPr>
      </p:pic>
      <p:sp>
        <p:nvSpPr>
          <p:cNvPr id="17" name="Obdélník 16"/>
          <p:cNvSpPr/>
          <p:nvPr/>
        </p:nvSpPr>
        <p:spPr>
          <a:xfrm>
            <a:off x="0" y="785794"/>
            <a:ext cx="8786842" cy="58579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Text Box 3"/>
          <p:cNvSpPr txBox="1">
            <a:spLocks noChangeArrowheads="1"/>
          </p:cNvSpPr>
          <p:nvPr/>
        </p:nvSpPr>
        <p:spPr bwMode="auto">
          <a:xfrm>
            <a:off x="902989" y="158750"/>
            <a:ext cx="6837363" cy="495300"/>
          </a:xfrm>
          <a:prstGeom prst="rect">
            <a:avLst/>
          </a:prstGeom>
          <a:noFill/>
          <a:ln w="9525">
            <a:noFill/>
            <a:round/>
            <a:headEnd/>
            <a:tailEnd/>
          </a:ln>
        </p:spPr>
        <p:txBody>
          <a:bodyPr lIns="81639" tIns="40820" rIns="81639" bIns="40820"/>
          <a:lstStyle/>
          <a:p>
            <a:pPr>
              <a:tabLst>
                <a:tab pos="655638" algn="l"/>
              </a:tabLst>
            </a:pPr>
            <a:r>
              <a:rPr lang="cs-CZ" sz="2900" b="1" dirty="0" smtClean="0">
                <a:solidFill>
                  <a:srgbClr val="008000"/>
                </a:solidFill>
                <a:effectLst>
                  <a:outerShdw blurRad="38100" dist="38100" dir="2700000" algn="tl">
                    <a:srgbClr val="000000">
                      <a:alpha val="43137"/>
                    </a:srgbClr>
                  </a:outerShdw>
                </a:effectLst>
              </a:rPr>
              <a:t>Výpočet morfometrie hranic forem </a:t>
            </a:r>
            <a:endParaRPr lang="en-GB" sz="2900" b="1" dirty="0">
              <a:solidFill>
                <a:srgbClr val="008000"/>
              </a:solidFill>
              <a:effectLst>
                <a:outerShdw blurRad="38100" dist="38100" dir="2700000" algn="tl">
                  <a:srgbClr val="000000">
                    <a:alpha val="43137"/>
                  </a:srgbClr>
                </a:outerShdw>
              </a:effectLst>
            </a:endParaRPr>
          </a:p>
        </p:txBody>
      </p:sp>
      <p:sp>
        <p:nvSpPr>
          <p:cNvPr id="9" name="Obdélník 8"/>
          <p:cNvSpPr/>
          <p:nvPr/>
        </p:nvSpPr>
        <p:spPr>
          <a:xfrm>
            <a:off x="2214546" y="2928934"/>
            <a:ext cx="1643074" cy="1000132"/>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p:cNvPicPr>
            <a:picLocks noChangeAspect="1" noChangeArrowheads="1"/>
          </p:cNvPicPr>
          <p:nvPr/>
        </p:nvPicPr>
        <p:blipFill>
          <a:blip r:embed="rId5" cstate="print"/>
          <a:srcRect/>
          <a:stretch>
            <a:fillRect/>
          </a:stretch>
        </p:blipFill>
        <p:spPr bwMode="auto">
          <a:xfrm>
            <a:off x="3746219" y="642918"/>
            <a:ext cx="5121555" cy="1428760"/>
          </a:xfrm>
          <a:prstGeom prst="rect">
            <a:avLst/>
          </a:prstGeom>
          <a:ln>
            <a:noFill/>
          </a:ln>
          <a:effectLst>
            <a:outerShdw blurRad="292100" dist="139700" dir="2700000" algn="tl" rotWithShape="0">
              <a:srgbClr val="333333">
                <a:alpha val="65000"/>
              </a:srgbClr>
            </a:outerShdw>
          </a:effectLst>
        </p:spPr>
      </p:pic>
      <p:grpSp>
        <p:nvGrpSpPr>
          <p:cNvPr id="2" name="Skupina 24"/>
          <p:cNvGrpSpPr/>
          <p:nvPr/>
        </p:nvGrpSpPr>
        <p:grpSpPr>
          <a:xfrm>
            <a:off x="0" y="2928934"/>
            <a:ext cx="7929618" cy="3929066"/>
            <a:chOff x="0" y="2928934"/>
            <a:chExt cx="7929618" cy="3929066"/>
          </a:xfrm>
        </p:grpSpPr>
        <p:sp>
          <p:nvSpPr>
            <p:cNvPr id="19" name="TextovéPole 18"/>
            <p:cNvSpPr txBox="1"/>
            <p:nvPr/>
          </p:nvSpPr>
          <p:spPr>
            <a:xfrm>
              <a:off x="0" y="3564791"/>
              <a:ext cx="7929618" cy="3293209"/>
            </a:xfrm>
            <a:prstGeom prst="rect">
              <a:avLst/>
            </a:prstGeom>
            <a:solidFill>
              <a:schemeClr val="bg1"/>
            </a:solidFill>
            <a:ln>
              <a:solidFill>
                <a:srgbClr val="008000"/>
              </a:solidFill>
            </a:ln>
            <a:effectLst>
              <a:outerShdw blurRad="254000" dist="165100" dir="2700000" algn="tl" rotWithShape="0">
                <a:prstClr val="black">
                  <a:alpha val="39000"/>
                </a:prstClr>
              </a:outerShdw>
            </a:effectLst>
          </p:spPr>
          <p:txBody>
            <a:bodyPr wrap="square" rtlCol="0">
              <a:spAutoFit/>
            </a:bodyPr>
            <a:lstStyle/>
            <a:p>
              <a:r>
                <a:rPr lang="cs-CZ" sz="1600" b="1" dirty="0" smtClean="0">
                  <a:latin typeface="Courier New" pitchFamily="49" charset="0"/>
                  <a:cs typeface="Courier New" pitchFamily="49" charset="0"/>
                </a:rPr>
                <a:t>...           </a:t>
              </a:r>
              <a:endParaRPr lang="cs-CZ" sz="1600" b="1" dirty="0">
                <a:latin typeface="Courier New" pitchFamily="49" charset="0"/>
                <a:cs typeface="Courier New" pitchFamily="49" charset="0"/>
              </a:endParaRPr>
            </a:p>
            <a:p>
              <a:r>
                <a:rPr lang="cs-CZ" sz="1600" b="1" dirty="0" err="1" smtClean="0">
                  <a:latin typeface="Courier New" pitchFamily="49" charset="0"/>
                  <a:cs typeface="Courier New" pitchFamily="49" charset="0"/>
                </a:rPr>
                <a:t>If</a:t>
              </a:r>
              <a:r>
                <a:rPr lang="cs-CZ" sz="1600" b="1" dirty="0" smtClean="0">
                  <a:latin typeface="Courier New" pitchFamily="49" charset="0"/>
                  <a:cs typeface="Courier New" pitchFamily="49" charset="0"/>
                </a:rPr>
                <a:t> </a:t>
              </a:r>
              <a:r>
                <a:rPr lang="cs-CZ" sz="1600" b="1" dirty="0" err="1">
                  <a:latin typeface="Courier New" pitchFamily="49" charset="0"/>
                  <a:cs typeface="Courier New" pitchFamily="49" charset="0"/>
                </a:rPr>
                <a:t>pEnumLeftParentsPolygons.count</a:t>
              </a:r>
              <a:r>
                <a:rPr lang="cs-CZ" sz="1600" b="1" dirty="0">
                  <a:latin typeface="Courier New" pitchFamily="49" charset="0"/>
                  <a:cs typeface="Courier New" pitchFamily="49" charset="0"/>
                </a:rPr>
                <a:t> &gt; 0 </a:t>
              </a:r>
              <a:r>
                <a:rPr lang="cs-CZ" sz="1600" b="1" dirty="0" err="1">
                  <a:latin typeface="Courier New" pitchFamily="49" charset="0"/>
                  <a:cs typeface="Courier New" pitchFamily="49" charset="0"/>
                </a:rPr>
                <a:t>Then</a:t>
              </a:r>
              <a:endParaRPr lang="cs-CZ" sz="1600" b="1" dirty="0">
                <a:latin typeface="Courier New" pitchFamily="49" charset="0"/>
                <a:cs typeface="Courier New" pitchFamily="49" charset="0"/>
              </a:endParaRPr>
            </a:p>
            <a:p>
              <a:r>
                <a:rPr lang="cs-CZ" sz="1600" b="1" dirty="0" smtClean="0">
                  <a:latin typeface="Courier New" pitchFamily="49" charset="0"/>
                  <a:cs typeface="Courier New" pitchFamily="49" charset="0"/>
                </a:rPr>
                <a:t>  Set </a:t>
              </a:r>
              <a:r>
                <a:rPr lang="cs-CZ" sz="1600" b="1" dirty="0" err="1">
                  <a:latin typeface="Courier New" pitchFamily="49" charset="0"/>
                  <a:cs typeface="Courier New" pitchFamily="49" charset="0"/>
                </a:rPr>
                <a:t>pLeftPolygon</a:t>
              </a:r>
              <a:r>
                <a:rPr lang="cs-CZ" sz="1600" b="1" dirty="0">
                  <a:latin typeface="Courier New" pitchFamily="49" charset="0"/>
                  <a:cs typeface="Courier New" pitchFamily="49" charset="0"/>
                </a:rPr>
                <a:t> = </a:t>
              </a:r>
              <a:r>
                <a:rPr lang="cs-CZ" sz="1600" b="1" dirty="0" err="1">
                  <a:latin typeface="Courier New" pitchFamily="49" charset="0"/>
                  <a:cs typeface="Courier New" pitchFamily="49" charset="0"/>
                </a:rPr>
                <a:t>pLeftPolygonFC.GetFeature</a:t>
              </a:r>
              <a:r>
                <a:rPr lang="cs-CZ" sz="1600" b="1" dirty="0">
                  <a:latin typeface="Courier New" pitchFamily="49" charset="0"/>
                  <a:cs typeface="Courier New" pitchFamily="49" charset="0"/>
                </a:rPr>
                <a:t>(</a:t>
              </a:r>
              <a:r>
                <a:rPr lang="cs-CZ" sz="1600" b="1" dirty="0" err="1">
                  <a:latin typeface="Courier New" pitchFamily="49" charset="0"/>
                  <a:cs typeface="Courier New" pitchFamily="49" charset="0"/>
                </a:rPr>
                <a:t>pLeftPolygonFID</a:t>
              </a:r>
              <a:r>
                <a:rPr lang="cs-CZ" sz="1600" b="1" dirty="0">
                  <a:latin typeface="Courier New" pitchFamily="49" charset="0"/>
                  <a:cs typeface="Courier New" pitchFamily="49" charset="0"/>
                </a:rPr>
                <a:t>)</a:t>
              </a:r>
            </a:p>
            <a:p>
              <a:r>
                <a:rPr lang="cs-CZ" sz="1600" b="1" dirty="0" smtClean="0">
                  <a:latin typeface="Courier New" pitchFamily="49" charset="0"/>
                  <a:cs typeface="Courier New" pitchFamily="49" charset="0"/>
                </a:rPr>
                <a:t>  Set </a:t>
              </a:r>
              <a:r>
                <a:rPr lang="cs-CZ" sz="1600" b="1" dirty="0" err="1">
                  <a:latin typeface="Courier New" pitchFamily="49" charset="0"/>
                  <a:cs typeface="Courier New" pitchFamily="49" charset="0"/>
                </a:rPr>
                <a:t>pLeftPolygonArea</a:t>
              </a:r>
              <a:r>
                <a:rPr lang="cs-CZ" sz="1600" b="1" dirty="0">
                  <a:latin typeface="Courier New" pitchFamily="49" charset="0"/>
                  <a:cs typeface="Courier New" pitchFamily="49" charset="0"/>
                </a:rPr>
                <a:t> = </a:t>
              </a:r>
              <a:r>
                <a:rPr lang="cs-CZ" sz="1600" b="1" dirty="0" err="1">
                  <a:latin typeface="Courier New" pitchFamily="49" charset="0"/>
                  <a:cs typeface="Courier New" pitchFamily="49" charset="0"/>
                </a:rPr>
                <a:t>pLeftPolygon.Shape</a:t>
              </a:r>
              <a:endParaRPr lang="cs-CZ" sz="1600" b="1" dirty="0">
                <a:latin typeface="Courier New" pitchFamily="49" charset="0"/>
                <a:cs typeface="Courier New" pitchFamily="49" charset="0"/>
              </a:endParaRPr>
            </a:p>
            <a:p>
              <a:r>
                <a:rPr lang="cs-CZ" sz="1600" b="1" dirty="0" smtClean="0">
                  <a:latin typeface="Courier New" pitchFamily="49" charset="0"/>
                  <a:cs typeface="Courier New" pitchFamily="49" charset="0"/>
                </a:rPr>
                <a:t>  </a:t>
              </a:r>
              <a:r>
                <a:rPr lang="cs-CZ" sz="1600" b="1" dirty="0" err="1" smtClean="0">
                  <a:latin typeface="Courier New" pitchFamily="49" charset="0"/>
                  <a:cs typeface="Courier New" pitchFamily="49" charset="0"/>
                </a:rPr>
                <a:t>LArea</a:t>
              </a:r>
              <a:r>
                <a:rPr lang="cs-CZ" sz="1600" b="1" dirty="0" smtClean="0">
                  <a:latin typeface="Courier New" pitchFamily="49" charset="0"/>
                  <a:cs typeface="Courier New" pitchFamily="49" charset="0"/>
                </a:rPr>
                <a:t> </a:t>
              </a:r>
              <a:r>
                <a:rPr lang="cs-CZ" sz="1600" b="1" dirty="0">
                  <a:latin typeface="Courier New" pitchFamily="49" charset="0"/>
                  <a:cs typeface="Courier New" pitchFamily="49" charset="0"/>
                </a:rPr>
                <a:t>= </a:t>
              </a:r>
              <a:r>
                <a:rPr lang="cs-CZ" sz="1600" b="1" dirty="0" err="1">
                  <a:latin typeface="Courier New" pitchFamily="49" charset="0"/>
                  <a:cs typeface="Courier New" pitchFamily="49" charset="0"/>
                </a:rPr>
                <a:t>pLeftPolygonArea.Area</a:t>
              </a:r>
              <a:endParaRPr lang="cs-CZ" sz="1600" b="1" dirty="0">
                <a:latin typeface="Courier New" pitchFamily="49" charset="0"/>
                <a:cs typeface="Courier New" pitchFamily="49" charset="0"/>
              </a:endParaRPr>
            </a:p>
            <a:p>
              <a:r>
                <a:rPr lang="cs-CZ" sz="1600" b="1" dirty="0" err="1" smtClean="0">
                  <a:latin typeface="Courier New" pitchFamily="49" charset="0"/>
                  <a:cs typeface="Courier New" pitchFamily="49" charset="0"/>
                </a:rPr>
                <a:t>End</a:t>
              </a:r>
              <a:r>
                <a:rPr lang="cs-CZ" sz="1600" b="1" dirty="0" smtClean="0">
                  <a:latin typeface="Courier New" pitchFamily="49" charset="0"/>
                  <a:cs typeface="Courier New" pitchFamily="49" charset="0"/>
                </a:rPr>
                <a:t> </a:t>
              </a:r>
              <a:r>
                <a:rPr lang="cs-CZ" sz="1600" b="1" dirty="0" err="1">
                  <a:latin typeface="Courier New" pitchFamily="49" charset="0"/>
                  <a:cs typeface="Courier New" pitchFamily="49" charset="0"/>
                </a:rPr>
                <a:t>If</a:t>
              </a:r>
              <a:endParaRPr lang="cs-CZ" sz="1600" b="1" dirty="0">
                <a:latin typeface="Courier New" pitchFamily="49" charset="0"/>
                <a:cs typeface="Courier New" pitchFamily="49" charset="0"/>
              </a:endParaRPr>
            </a:p>
            <a:p>
              <a:r>
                <a:rPr lang="cs-CZ" sz="1600" b="1" dirty="0">
                  <a:latin typeface="Courier New" pitchFamily="49" charset="0"/>
                  <a:cs typeface="Courier New" pitchFamily="49" charset="0"/>
                </a:rPr>
                <a:t>     </a:t>
              </a:r>
            </a:p>
            <a:p>
              <a:r>
                <a:rPr lang="cs-CZ" sz="1600" b="1" dirty="0" smtClean="0">
                  <a:latin typeface="Courier New" pitchFamily="49" charset="0"/>
                  <a:cs typeface="Courier New" pitchFamily="49" charset="0"/>
                </a:rPr>
                <a:t>'</a:t>
              </a:r>
              <a:r>
                <a:rPr lang="cs-CZ" sz="1600" b="1" dirty="0" err="1" smtClean="0">
                  <a:latin typeface="Courier New" pitchFamily="49" charset="0"/>
                  <a:cs typeface="Courier New" pitchFamily="49" charset="0"/>
                </a:rPr>
                <a:t>Calculate</a:t>
              </a:r>
              <a:r>
                <a:rPr lang="cs-CZ" sz="1600" b="1" dirty="0" smtClean="0">
                  <a:latin typeface="Courier New" pitchFamily="49" charset="0"/>
                  <a:cs typeface="Courier New" pitchFamily="49" charset="0"/>
                </a:rPr>
                <a:t> Sharpness</a:t>
              </a:r>
            </a:p>
            <a:p>
              <a:r>
                <a:rPr lang="cs-CZ" sz="1600" b="1" dirty="0" err="1" smtClean="0">
                  <a:latin typeface="Courier New" pitchFamily="49" charset="0"/>
                  <a:cs typeface="Courier New" pitchFamily="49" charset="0"/>
                </a:rPr>
                <a:t>If</a:t>
              </a:r>
              <a:r>
                <a:rPr lang="cs-CZ" sz="1600" b="1" dirty="0" smtClean="0">
                  <a:latin typeface="Courier New" pitchFamily="49" charset="0"/>
                  <a:cs typeface="Courier New" pitchFamily="49" charset="0"/>
                </a:rPr>
                <a:t> </a:t>
              </a:r>
              <a:r>
                <a:rPr lang="cs-CZ" sz="1600" b="1" dirty="0" err="1">
                  <a:latin typeface="Courier New" pitchFamily="49" charset="0"/>
                  <a:cs typeface="Courier New" pitchFamily="49" charset="0"/>
                </a:rPr>
                <a:t>LArea</a:t>
              </a:r>
              <a:r>
                <a:rPr lang="cs-CZ" sz="1600" b="1" dirty="0">
                  <a:latin typeface="Courier New" pitchFamily="49" charset="0"/>
                  <a:cs typeface="Courier New" pitchFamily="49" charset="0"/>
                </a:rPr>
                <a:t> &lt;&gt; -1 And </a:t>
              </a:r>
              <a:r>
                <a:rPr lang="cs-CZ" sz="1600" b="1" dirty="0" err="1">
                  <a:latin typeface="Courier New" pitchFamily="49" charset="0"/>
                  <a:cs typeface="Courier New" pitchFamily="49" charset="0"/>
                </a:rPr>
                <a:t>RArea</a:t>
              </a:r>
              <a:r>
                <a:rPr lang="cs-CZ" sz="1600" b="1" dirty="0">
                  <a:latin typeface="Courier New" pitchFamily="49" charset="0"/>
                  <a:cs typeface="Courier New" pitchFamily="49" charset="0"/>
                </a:rPr>
                <a:t> &lt;&gt; -1 </a:t>
              </a:r>
              <a:r>
                <a:rPr lang="cs-CZ" sz="1600" b="1" dirty="0" err="1">
                  <a:latin typeface="Courier New" pitchFamily="49" charset="0"/>
                  <a:cs typeface="Courier New" pitchFamily="49" charset="0"/>
                </a:rPr>
                <a:t>Then</a:t>
              </a:r>
              <a:endParaRPr lang="cs-CZ" sz="1600" b="1" dirty="0">
                <a:latin typeface="Courier New" pitchFamily="49" charset="0"/>
                <a:cs typeface="Courier New" pitchFamily="49" charset="0"/>
              </a:endParaRPr>
            </a:p>
            <a:p>
              <a:r>
                <a:rPr lang="cs-CZ" sz="1600" b="1" dirty="0" smtClean="0">
                  <a:latin typeface="Courier New" pitchFamily="49" charset="0"/>
                  <a:cs typeface="Courier New" pitchFamily="49" charset="0"/>
                </a:rPr>
                <a:t>   Sharpness </a:t>
              </a:r>
              <a:r>
                <a:rPr lang="cs-CZ" sz="1600" b="1" dirty="0">
                  <a:latin typeface="Courier New" pitchFamily="49" charset="0"/>
                  <a:cs typeface="Courier New" pitchFamily="49" charset="0"/>
                </a:rPr>
                <a:t>= </a:t>
              </a:r>
              <a:r>
                <a:rPr lang="cs-CZ" sz="1600" b="1" dirty="0" err="1">
                  <a:latin typeface="Courier New" pitchFamily="49" charset="0"/>
                  <a:cs typeface="Courier New" pitchFamily="49" charset="0"/>
                </a:rPr>
                <a:t>Abs</a:t>
              </a:r>
              <a:r>
                <a:rPr lang="cs-CZ" sz="1600" b="1" dirty="0">
                  <a:latin typeface="Courier New" pitchFamily="49" charset="0"/>
                  <a:cs typeface="Courier New" pitchFamily="49" charset="0"/>
                </a:rPr>
                <a:t>(</a:t>
              </a:r>
              <a:r>
                <a:rPr lang="cs-CZ" sz="1600" b="1" dirty="0" err="1">
                  <a:latin typeface="Courier New" pitchFamily="49" charset="0"/>
                  <a:cs typeface="Courier New" pitchFamily="49" charset="0"/>
                </a:rPr>
                <a:t>LArea</a:t>
              </a:r>
              <a:r>
                <a:rPr lang="cs-CZ" sz="1600" b="1" dirty="0">
                  <a:latin typeface="Courier New" pitchFamily="49" charset="0"/>
                  <a:cs typeface="Courier New" pitchFamily="49" charset="0"/>
                </a:rPr>
                <a:t> - </a:t>
              </a:r>
              <a:r>
                <a:rPr lang="cs-CZ" sz="1600" b="1" dirty="0" err="1">
                  <a:latin typeface="Courier New" pitchFamily="49" charset="0"/>
                  <a:cs typeface="Courier New" pitchFamily="49" charset="0"/>
                </a:rPr>
                <a:t>RArea</a:t>
              </a:r>
              <a:r>
                <a:rPr lang="cs-CZ" sz="1600" b="1" dirty="0">
                  <a:latin typeface="Courier New" pitchFamily="49" charset="0"/>
                  <a:cs typeface="Courier New" pitchFamily="49" charset="0"/>
                </a:rPr>
                <a:t>)</a:t>
              </a:r>
            </a:p>
            <a:p>
              <a:r>
                <a:rPr lang="cs-CZ" sz="1600" b="1" dirty="0" smtClean="0">
                  <a:latin typeface="Courier New" pitchFamily="49" charset="0"/>
                  <a:cs typeface="Courier New" pitchFamily="49" charset="0"/>
                </a:rPr>
                <a:t>Else</a:t>
              </a:r>
              <a:endParaRPr lang="cs-CZ" sz="1600" b="1" dirty="0">
                <a:latin typeface="Courier New" pitchFamily="49" charset="0"/>
                <a:cs typeface="Courier New" pitchFamily="49" charset="0"/>
              </a:endParaRPr>
            </a:p>
            <a:p>
              <a:r>
                <a:rPr lang="cs-CZ" sz="1600" b="1" dirty="0">
                  <a:latin typeface="Courier New" pitchFamily="49" charset="0"/>
                  <a:cs typeface="Courier New" pitchFamily="49" charset="0"/>
                </a:rPr>
                <a:t> </a:t>
              </a:r>
              <a:r>
                <a:rPr lang="cs-CZ" sz="1600" b="1" dirty="0" smtClean="0">
                  <a:latin typeface="Courier New" pitchFamily="49" charset="0"/>
                  <a:cs typeface="Courier New" pitchFamily="49" charset="0"/>
                </a:rPr>
                <a:t>  Sharpness </a:t>
              </a:r>
              <a:r>
                <a:rPr lang="cs-CZ" sz="1600" b="1" dirty="0">
                  <a:latin typeface="Courier New" pitchFamily="49" charset="0"/>
                  <a:cs typeface="Courier New" pitchFamily="49" charset="0"/>
                </a:rPr>
                <a:t>= -9999</a:t>
              </a:r>
            </a:p>
            <a:p>
              <a:r>
                <a:rPr lang="cs-CZ" sz="1600" b="1" dirty="0" err="1" smtClean="0">
                  <a:latin typeface="Courier New" pitchFamily="49" charset="0"/>
                  <a:cs typeface="Courier New" pitchFamily="49" charset="0"/>
                </a:rPr>
                <a:t>End</a:t>
              </a:r>
              <a:r>
                <a:rPr lang="cs-CZ" sz="1600" b="1" dirty="0" smtClean="0">
                  <a:latin typeface="Courier New" pitchFamily="49" charset="0"/>
                  <a:cs typeface="Courier New" pitchFamily="49" charset="0"/>
                </a:rPr>
                <a:t> </a:t>
              </a:r>
              <a:r>
                <a:rPr lang="cs-CZ" sz="1600" b="1" dirty="0" err="1">
                  <a:latin typeface="Courier New" pitchFamily="49" charset="0"/>
                  <a:cs typeface="Courier New" pitchFamily="49" charset="0"/>
                </a:rPr>
                <a:t>If</a:t>
              </a:r>
              <a:endParaRPr lang="en-US" sz="1600" b="1" dirty="0">
                <a:latin typeface="Courier New" pitchFamily="49" charset="0"/>
                <a:cs typeface="Courier New" pitchFamily="49" charset="0"/>
              </a:endParaRPr>
            </a:p>
          </p:txBody>
        </p:sp>
        <p:cxnSp>
          <p:nvCxnSpPr>
            <p:cNvPr id="12" name="Přímá spojovací čára 11"/>
            <p:cNvCxnSpPr/>
            <p:nvPr/>
          </p:nvCxnSpPr>
          <p:spPr>
            <a:xfrm rot="10800000" flipV="1">
              <a:off x="142844" y="2928934"/>
              <a:ext cx="2000264" cy="571504"/>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a:off x="3929058" y="3000372"/>
              <a:ext cx="3857652" cy="500066"/>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grpSp>
      <p:pic>
        <p:nvPicPr>
          <p:cNvPr id="23559"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71472" y="4786322"/>
            <a:ext cx="7215238" cy="1872658"/>
          </a:xfrm>
          <a:prstGeom prst="rect">
            <a:avLst/>
          </a:prstGeom>
          <a:solidFill>
            <a:schemeClr val="bg1">
              <a:alpha val="10000"/>
            </a:schemeClr>
          </a:solidFill>
          <a:ln>
            <a:noFill/>
          </a:ln>
          <a:effectLst>
            <a:outerShdw blurRad="292100" dist="139700" dir="2700000" algn="tl" rotWithShape="0">
              <a:srgbClr val="333333">
                <a:alpha val="65000"/>
              </a:srgbClr>
            </a:outerShdw>
          </a:effectLst>
        </p:spPr>
      </p:pic>
      <p:sp>
        <p:nvSpPr>
          <p:cNvPr id="21" name="Obdélník 20"/>
          <p:cNvSpPr/>
          <p:nvPr/>
        </p:nvSpPr>
        <p:spPr>
          <a:xfrm>
            <a:off x="3714744" y="1500174"/>
            <a:ext cx="5143536" cy="571504"/>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noChangeArrowheads="1"/>
          </p:cNvPicPr>
          <p:nvPr/>
        </p:nvPicPr>
        <p:blipFill>
          <a:blip r:embed="rId7" cstate="print"/>
          <a:srcRect/>
          <a:stretch>
            <a:fillRect/>
          </a:stretch>
        </p:blipFill>
        <p:spPr bwMode="auto">
          <a:xfrm>
            <a:off x="5715008" y="71414"/>
            <a:ext cx="3143272" cy="6668096"/>
          </a:xfrm>
          <a:prstGeom prst="rect">
            <a:avLst/>
          </a:prstGeom>
          <a:ln>
            <a:solidFill>
              <a:srgbClr val="008000"/>
            </a:solidFill>
          </a:ln>
          <a:effectLst>
            <a:outerShdw blurRad="292100" dist="139700" dir="2700000" algn="tl" rotWithShape="0">
              <a:srgbClr val="333333">
                <a:alpha val="65000"/>
              </a:srgbClr>
            </a:outerShdw>
          </a:effectLst>
        </p:spPr>
      </p:pic>
      <p:sp>
        <p:nvSpPr>
          <p:cNvPr id="16" name="Šipka ve tvaru U 15">
            <a:hlinkClick r:id="rId8" action="ppaction://hlinksldjump"/>
          </p:cNvPr>
          <p:cNvSpPr/>
          <p:nvPr/>
        </p:nvSpPr>
        <p:spPr>
          <a:xfrm rot="5400000" flipH="1">
            <a:off x="8383860" y="6097860"/>
            <a:ext cx="692696" cy="683568"/>
          </a:xfrm>
          <a:prstGeom prst="uturnArrow">
            <a:avLst>
              <a:gd name="adj1" fmla="val 39014"/>
              <a:gd name="adj2" fmla="val 25000"/>
              <a:gd name="adj3" fmla="val 25000"/>
              <a:gd name="adj4" fmla="val 43750"/>
              <a:gd name="adj5" fmla="val 75000"/>
            </a:avLst>
          </a:prstGeom>
          <a:solidFill>
            <a:srgbClr val="006600">
              <a:alpha val="5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35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23559"/>
                                        </p:tgtEl>
                                        <p:attrNameLst>
                                          <p:attrName>style.visibility</p:attrName>
                                        </p:attrNameLst>
                                      </p:cBhvr>
                                      <p:to>
                                        <p:strVal val="visible"/>
                                      </p:to>
                                    </p:set>
                                    <p:anim calcmode="lin" valueType="num">
                                      <p:cBhvr>
                                        <p:cTn id="22" dur="500" fill="hold"/>
                                        <p:tgtEl>
                                          <p:spTgt spid="23559"/>
                                        </p:tgtEl>
                                        <p:attrNameLst>
                                          <p:attrName>ppt_w</p:attrName>
                                        </p:attrNameLst>
                                      </p:cBhvr>
                                      <p:tavLst>
                                        <p:tav tm="0">
                                          <p:val>
                                            <p:fltVal val="0"/>
                                          </p:val>
                                        </p:tav>
                                        <p:tav tm="100000">
                                          <p:val>
                                            <p:strVal val="#ppt_w"/>
                                          </p:val>
                                        </p:tav>
                                      </p:tavLst>
                                    </p:anim>
                                    <p:anim calcmode="lin" valueType="num">
                                      <p:cBhvr>
                                        <p:cTn id="23" dur="500" fill="hold"/>
                                        <p:tgtEl>
                                          <p:spTgt spid="23559"/>
                                        </p:tgtEl>
                                        <p:attrNameLst>
                                          <p:attrName>ppt_h</p:attrName>
                                        </p:attrNameLst>
                                      </p:cBhvr>
                                      <p:tavLst>
                                        <p:tav tm="0">
                                          <p:val>
                                            <p:fltVal val="0"/>
                                          </p:val>
                                        </p:tav>
                                        <p:tav tm="100000">
                                          <p:val>
                                            <p:strVal val="#ppt_h"/>
                                          </p:val>
                                        </p:tav>
                                      </p:tavLst>
                                    </p:anim>
                                    <p:animEffect transition="in" filter="fade">
                                      <p:cBhvr>
                                        <p:cTn id="24" dur="500"/>
                                        <p:tgtEl>
                                          <p:spTgt spid="23559"/>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solidFill>
                  <a:srgbClr val="008000"/>
                </a:solidFill>
              </a:rPr>
              <a:t>Určení morfogeneze forem</a:t>
            </a:r>
            <a:endParaRPr lang="cs-CZ" sz="3600" dirty="0"/>
          </a:p>
        </p:txBody>
      </p:sp>
      <p:pic>
        <p:nvPicPr>
          <p:cNvPr id="3" name="Picture 10" descr="D:\Projekty\PhD-Smrk\Disertace\Obrazky\UC_TransformaceUdajuZDocMaterialu.emf"/>
          <p:cNvPicPr>
            <a:picLocks noChangeAspect="1" noChangeArrowheads="1"/>
          </p:cNvPicPr>
          <p:nvPr/>
        </p:nvPicPr>
        <p:blipFill>
          <a:blip r:embed="rId2" cstate="print"/>
          <a:srcRect/>
          <a:stretch>
            <a:fillRect/>
          </a:stretch>
        </p:blipFill>
        <p:spPr bwMode="auto">
          <a:xfrm>
            <a:off x="251520" y="1556792"/>
            <a:ext cx="5173950" cy="1368152"/>
          </a:xfrm>
          <a:prstGeom prst="rect">
            <a:avLst/>
          </a:prstGeom>
          <a:ln>
            <a:noFill/>
          </a:ln>
          <a:effectLst>
            <a:outerShdw blurRad="292100" dist="139700" dir="2700000" algn="tl" rotWithShape="0">
              <a:srgbClr val="333333">
                <a:alpha val="65000"/>
              </a:srgbClr>
            </a:outerShdw>
          </a:effectLst>
        </p:spPr>
      </p:pic>
      <p:graphicFrame>
        <p:nvGraphicFramePr>
          <p:cNvPr id="8" name="Tabulka 7"/>
          <p:cNvGraphicFramePr>
            <a:graphicFrameLocks noGrp="1"/>
          </p:cNvGraphicFramePr>
          <p:nvPr/>
        </p:nvGraphicFramePr>
        <p:xfrm>
          <a:off x="4427984" y="1340768"/>
          <a:ext cx="4411936" cy="5127927"/>
        </p:xfrm>
        <a:graphic>
          <a:graphicData uri="http://schemas.openxmlformats.org/drawingml/2006/table">
            <a:tbl>
              <a:tblPr>
                <a:effectLst>
                  <a:outerShdw blurRad="292100" dist="139700" dir="2700000" algn="tl" rotWithShape="0">
                    <a:prstClr val="black">
                      <a:alpha val="65000"/>
                    </a:prstClr>
                  </a:outerShdw>
                </a:effectLst>
              </a:tblPr>
              <a:tblGrid>
                <a:gridCol w="1259741"/>
                <a:gridCol w="94841"/>
                <a:gridCol w="2296805"/>
                <a:gridCol w="760549"/>
              </a:tblGrid>
              <a:tr h="344072">
                <a:tc gridSpan="2">
                  <a:txBody>
                    <a:bodyPr/>
                    <a:lstStyle/>
                    <a:p>
                      <a:pPr algn="l">
                        <a:lnSpc>
                          <a:spcPct val="120000"/>
                        </a:lnSpc>
                        <a:spcAft>
                          <a:spcPts val="0"/>
                        </a:spcAft>
                      </a:pPr>
                      <a:r>
                        <a:rPr lang="cs-CZ" sz="900" b="1">
                          <a:solidFill>
                            <a:schemeClr val="bg1"/>
                          </a:solidFill>
                          <a:latin typeface="Times New Roman"/>
                          <a:ea typeface="Times New Roman"/>
                        </a:rPr>
                        <a:t>Specifikace případu užití:</a:t>
                      </a:r>
                      <a:endParaRPr lang="cs-CZ" sz="900">
                        <a:solidFill>
                          <a:schemeClr val="bg1"/>
                        </a:solidFill>
                        <a:latin typeface="Times New Roman"/>
                        <a:ea typeface="Times New Roman"/>
                      </a:endParaRPr>
                    </a:p>
                    <a:p>
                      <a:pPr algn="l">
                        <a:lnSpc>
                          <a:spcPct val="120000"/>
                        </a:lnSpc>
                        <a:spcAft>
                          <a:spcPts val="0"/>
                        </a:spcAft>
                      </a:pPr>
                      <a:r>
                        <a:rPr lang="cs-CZ" sz="900" b="1">
                          <a:solidFill>
                            <a:schemeClr val="bg1"/>
                          </a:solidFill>
                          <a:latin typeface="Times New Roman"/>
                          <a:ea typeface="Times New Roman"/>
                        </a:rPr>
                        <a:t>ID: UC 17</a:t>
                      </a:r>
                      <a:endParaRPr lang="cs-CZ" sz="900">
                        <a:solidFill>
                          <a:schemeClr val="bg1"/>
                        </a:solidFill>
                        <a:latin typeface="Times New Roman"/>
                        <a:ea typeface="Times New Roman"/>
                      </a:endParaRPr>
                    </a:p>
                  </a:txBody>
                  <a:tcPr marL="37353" marR="373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dirty="0">
                          <a:solidFill>
                            <a:schemeClr val="bg1"/>
                          </a:solidFill>
                          <a:latin typeface="Times New Roman"/>
                          <a:ea typeface="Times New Roman"/>
                        </a:rPr>
                        <a:t>Určení morfogenetických vlastností elementární formy</a:t>
                      </a:r>
                      <a:endParaRPr lang="cs-CZ" sz="900" dirty="0">
                        <a:solidFill>
                          <a:schemeClr val="bg1"/>
                        </a:solidFill>
                        <a:latin typeface="Times New Roman"/>
                        <a:ea typeface="Times New Roman"/>
                      </a:endParaRPr>
                    </a:p>
                  </a:txBody>
                  <a:tcPr marL="37353" marR="373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442157">
                <a:tc>
                  <a:txBody>
                    <a:bodyPr/>
                    <a:lstStyle/>
                    <a:p>
                      <a:pPr algn="l">
                        <a:lnSpc>
                          <a:spcPct val="120000"/>
                        </a:lnSpc>
                        <a:spcAft>
                          <a:spcPts val="0"/>
                        </a:spcAft>
                      </a:pPr>
                      <a:r>
                        <a:rPr lang="cs-CZ" sz="900" b="1">
                          <a:latin typeface="Times New Roman"/>
                          <a:ea typeface="Times New Roman"/>
                        </a:rPr>
                        <a:t>Stručný popis:</a:t>
                      </a:r>
                      <a:endParaRPr lang="cs-CZ" sz="900">
                        <a:latin typeface="Times New Roman"/>
                        <a:ea typeface="Times New Roman"/>
                      </a:endParaRPr>
                    </a:p>
                  </a:txBody>
                  <a:tcPr marL="37353" marR="373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Použít funkcionalitu GmIS a data v GmDB   pro určení vybraných morfometrických charakteristik pro každý areál elementární formy.</a:t>
                      </a:r>
                    </a:p>
                  </a:txBody>
                  <a:tcPr marL="37353" marR="373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47386">
                <a:tc>
                  <a:txBody>
                    <a:bodyPr/>
                    <a:lstStyle/>
                    <a:p>
                      <a:pPr algn="l">
                        <a:lnSpc>
                          <a:spcPct val="120000"/>
                        </a:lnSpc>
                        <a:spcAft>
                          <a:spcPts val="0"/>
                        </a:spcAft>
                      </a:pPr>
                      <a:r>
                        <a:rPr lang="cs-CZ" sz="900" b="1">
                          <a:latin typeface="Times New Roman"/>
                          <a:ea typeface="Times New Roman"/>
                        </a:rPr>
                        <a:t>Hlavní aktér:</a:t>
                      </a:r>
                      <a:endParaRPr lang="cs-CZ" sz="900">
                        <a:latin typeface="Times New Roman"/>
                        <a:ea typeface="Times New Roman"/>
                      </a:endParaRPr>
                    </a:p>
                  </a:txBody>
                  <a:tcPr marL="37353" marR="373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Uživatel</a:t>
                      </a:r>
                    </a:p>
                  </a:txBody>
                  <a:tcPr marL="37353" marR="373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47386">
                <a:tc>
                  <a:txBody>
                    <a:bodyPr/>
                    <a:lstStyle/>
                    <a:p>
                      <a:pPr algn="l">
                        <a:lnSpc>
                          <a:spcPct val="120000"/>
                        </a:lnSpc>
                        <a:spcAft>
                          <a:spcPts val="0"/>
                        </a:spcAft>
                      </a:pPr>
                      <a:r>
                        <a:rPr lang="cs-CZ" sz="900" b="1">
                          <a:latin typeface="Times New Roman"/>
                          <a:ea typeface="Times New Roman"/>
                        </a:rPr>
                        <a:t>Vedlejší aktéři:</a:t>
                      </a:r>
                      <a:endParaRPr lang="cs-CZ" sz="900">
                        <a:latin typeface="Times New Roman"/>
                        <a:ea typeface="Times New Roman"/>
                      </a:endParaRPr>
                    </a:p>
                  </a:txBody>
                  <a:tcPr marL="37353" marR="373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  </a:t>
                      </a:r>
                    </a:p>
                  </a:txBody>
                  <a:tcPr marL="37353" marR="373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884314">
                <a:tc>
                  <a:txBody>
                    <a:bodyPr/>
                    <a:lstStyle/>
                    <a:p>
                      <a:pPr algn="l">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37353" marR="373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V GmDB existují všechny datové vrstvy vytvořené pomocí předchozích případů užití. Naprosto nutná je polygonová reprezentace elementárních forem a naplněné dokumentační materiály. Každá další vrstva napomáhá interpretaci údajů, proto jsou vhodné především informace o reliéfu.</a:t>
                      </a:r>
                    </a:p>
                  </a:txBody>
                  <a:tcPr marL="37353" marR="373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558174">
                <a:tc>
                  <a:txBody>
                    <a:bodyPr/>
                    <a:lstStyle/>
                    <a:p>
                      <a:pPr algn="l">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37353" marR="373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Times New Roman"/>
                        </a:rPr>
                        <a:t>Případ užití začíná, když uživatel otevře mapové okno v GmIS a vybere polygon elementární formy. </a:t>
                      </a:r>
                    </a:p>
                    <a:p>
                      <a:pPr marL="342900" lvl="0" indent="-342900" algn="l">
                        <a:lnSpc>
                          <a:spcPct val="120000"/>
                        </a:lnSpc>
                        <a:spcAft>
                          <a:spcPts val="0"/>
                        </a:spcAft>
                        <a:buFont typeface="+mj-lt"/>
                        <a:buAutoNum type="arabicPeriod"/>
                      </a:pPr>
                      <a:r>
                        <a:rPr lang="cs-CZ" sz="900" dirty="0">
                          <a:latin typeface="Times New Roman"/>
                          <a:ea typeface="Times New Roman"/>
                        </a:rPr>
                        <a:t>Systém vybraný polygon zvýrazní a otevře dialogové okno pro editaci jeho atributů. Pro lepší práci dále zobrazí atributové informace z dokumentačních materiálů, které prostorově protínají polygon elementární formy.</a:t>
                      </a:r>
                    </a:p>
                    <a:p>
                      <a:pPr marL="342900" lvl="0" indent="-342900" algn="l">
                        <a:lnSpc>
                          <a:spcPct val="120000"/>
                        </a:lnSpc>
                        <a:spcAft>
                          <a:spcPts val="0"/>
                        </a:spcAft>
                        <a:buFont typeface="+mj-lt"/>
                        <a:buAutoNum type="arabicPeriod"/>
                      </a:pPr>
                      <a:r>
                        <a:rPr lang="cs-CZ" sz="900" dirty="0">
                          <a:latin typeface="Times New Roman"/>
                          <a:ea typeface="Times New Roman"/>
                        </a:rPr>
                        <a:t>Uživatel interpretuje vizualizovanou situaci a určuje morfogenetické vlastnosti elementárních forem. Ty zapisuje do morfometrických atributů polygonů elementárních forem. Většinou se jedná o atributy nutné pro vymezování vyšších hierarchických úrovní: minimálně geomorfologický druh a varietu. Další atributy viz podkapitola 3.4.10.</a:t>
                      </a:r>
                      <a:br>
                        <a:rPr lang="cs-CZ" sz="900" dirty="0">
                          <a:latin typeface="Times New Roman"/>
                          <a:ea typeface="Times New Roman"/>
                        </a:rPr>
                      </a:br>
                      <a:r>
                        <a:rPr lang="cs-CZ" sz="900" dirty="0">
                          <a:latin typeface="Times New Roman"/>
                          <a:ea typeface="Times New Roman"/>
                        </a:rPr>
                        <a:t> &lt;&lt;</a:t>
                      </a:r>
                      <a:r>
                        <a:rPr lang="cs-CZ" sz="900" dirty="0" err="1">
                          <a:latin typeface="Times New Roman"/>
                          <a:ea typeface="Times New Roman"/>
                        </a:rPr>
                        <a:t>extend</a:t>
                      </a:r>
                      <a:r>
                        <a:rPr lang="cs-CZ" sz="900" dirty="0">
                          <a:latin typeface="Times New Roman"/>
                          <a:ea typeface="Times New Roman"/>
                        </a:rPr>
                        <a:t>&gt;&gt; : přidat atributový sloupec (viz tabulka 3.14).</a:t>
                      </a:r>
                    </a:p>
                    <a:p>
                      <a:pPr marL="342900" lvl="0" indent="-342900" algn="l">
                        <a:lnSpc>
                          <a:spcPct val="120000"/>
                        </a:lnSpc>
                        <a:spcAft>
                          <a:spcPts val="0"/>
                        </a:spcAft>
                        <a:buFont typeface="+mj-lt"/>
                        <a:buAutoNum type="arabicPeriod"/>
                      </a:pPr>
                      <a:r>
                        <a:rPr lang="cs-CZ" sz="900" dirty="0">
                          <a:latin typeface="Times New Roman"/>
                          <a:ea typeface="Times New Roman"/>
                        </a:rPr>
                        <a:t>Systém uloží určené atributy.</a:t>
                      </a:r>
                    </a:p>
                  </a:txBody>
                  <a:tcPr marL="37353" marR="373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94771">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37353" marR="373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a:latin typeface="Times New Roman"/>
                          <a:ea typeface="Times New Roman"/>
                        </a:rPr>
                        <a:t>Jsou vyplněny morfogenetické atributy areálů elementárních forem.</a:t>
                      </a:r>
                    </a:p>
                  </a:txBody>
                  <a:tcPr marL="37353" marR="373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89223">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37353" marR="3735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a:t>
                      </a:r>
                    </a:p>
                  </a:txBody>
                  <a:tcPr marL="37353" marR="3735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293688" y="815975"/>
            <a:ext cx="8494712" cy="5807075"/>
          </a:xfrm>
          <a:prstGeom prst="rect">
            <a:avLst/>
          </a:prstGeom>
          <a:noFill/>
          <a:ln w="9525">
            <a:noFill/>
            <a:round/>
            <a:headEnd/>
            <a:tailEnd/>
          </a:ln>
        </p:spPr>
      </p:pic>
      <p:pic>
        <p:nvPicPr>
          <p:cNvPr id="13315" name="Picture 2"/>
          <p:cNvPicPr>
            <a:picLocks noChangeAspect="1" noChangeArrowheads="1"/>
          </p:cNvPicPr>
          <p:nvPr/>
        </p:nvPicPr>
        <p:blipFill>
          <a:blip r:embed="rId4" cstate="print"/>
          <a:srcRect/>
          <a:stretch>
            <a:fillRect/>
          </a:stretch>
        </p:blipFill>
        <p:spPr bwMode="auto">
          <a:xfrm>
            <a:off x="293688" y="815975"/>
            <a:ext cx="2963862" cy="1841500"/>
          </a:xfrm>
          <a:prstGeom prst="rect">
            <a:avLst/>
          </a:prstGeom>
          <a:noFill/>
          <a:ln w="9525">
            <a:noFill/>
            <a:round/>
            <a:headEnd/>
            <a:tailEnd/>
          </a:ln>
        </p:spPr>
      </p:pic>
      <p:sp>
        <p:nvSpPr>
          <p:cNvPr id="17" name="Obdélník 16"/>
          <p:cNvSpPr/>
          <p:nvPr/>
        </p:nvSpPr>
        <p:spPr>
          <a:xfrm>
            <a:off x="0" y="785794"/>
            <a:ext cx="8786842" cy="58579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Text Box 3"/>
          <p:cNvSpPr txBox="1">
            <a:spLocks noChangeArrowheads="1"/>
          </p:cNvSpPr>
          <p:nvPr/>
        </p:nvSpPr>
        <p:spPr bwMode="auto">
          <a:xfrm>
            <a:off x="902989" y="158750"/>
            <a:ext cx="6837363" cy="495300"/>
          </a:xfrm>
          <a:prstGeom prst="rect">
            <a:avLst/>
          </a:prstGeom>
          <a:noFill/>
          <a:ln w="9525">
            <a:noFill/>
            <a:round/>
            <a:headEnd/>
            <a:tailEnd/>
          </a:ln>
        </p:spPr>
        <p:txBody>
          <a:bodyPr lIns="81639" tIns="40820" rIns="81639" bIns="40820"/>
          <a:lstStyle/>
          <a:p>
            <a:pPr>
              <a:tabLst>
                <a:tab pos="655638" algn="l"/>
              </a:tabLst>
            </a:pPr>
            <a:r>
              <a:rPr lang="cs-CZ" sz="2900" b="1" dirty="0" smtClean="0">
                <a:solidFill>
                  <a:srgbClr val="008000"/>
                </a:solidFill>
                <a:effectLst>
                  <a:outerShdw blurRad="38100" dist="38100" dir="2700000" algn="tl">
                    <a:srgbClr val="000000">
                      <a:alpha val="43137"/>
                    </a:srgbClr>
                  </a:outerShdw>
                </a:effectLst>
              </a:rPr>
              <a:t>Určení morfogeneze forem</a:t>
            </a:r>
            <a:endParaRPr lang="en-GB" sz="2900" b="1" dirty="0">
              <a:solidFill>
                <a:srgbClr val="008000"/>
              </a:solidFill>
              <a:effectLst>
                <a:outerShdw blurRad="38100" dist="38100" dir="2700000" algn="tl">
                  <a:srgbClr val="000000">
                    <a:alpha val="43137"/>
                  </a:srgbClr>
                </a:outerShdw>
              </a:effectLst>
            </a:endParaRPr>
          </a:p>
        </p:txBody>
      </p:sp>
      <p:sp>
        <p:nvSpPr>
          <p:cNvPr id="6" name="Obdélník 5"/>
          <p:cNvSpPr/>
          <p:nvPr/>
        </p:nvSpPr>
        <p:spPr>
          <a:xfrm>
            <a:off x="5572132" y="1714488"/>
            <a:ext cx="2500330" cy="1143008"/>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délník 9"/>
          <p:cNvSpPr/>
          <p:nvPr/>
        </p:nvSpPr>
        <p:spPr>
          <a:xfrm>
            <a:off x="5929322" y="4572008"/>
            <a:ext cx="2643206" cy="928694"/>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ipsa 10"/>
          <p:cNvSpPr/>
          <p:nvPr/>
        </p:nvSpPr>
        <p:spPr>
          <a:xfrm>
            <a:off x="5000628" y="3357562"/>
            <a:ext cx="1643074" cy="785818"/>
          </a:xfrm>
          <a:prstGeom prst="ellipse">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délník 8"/>
          <p:cNvSpPr/>
          <p:nvPr/>
        </p:nvSpPr>
        <p:spPr>
          <a:xfrm>
            <a:off x="2214546" y="2928934"/>
            <a:ext cx="1643074" cy="1000132"/>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Obrázek 11" descr="D:\Projekty\PhD-Smrk\Disertace\Obrazky\TransformaceDokumentacnichMaterialuSlovinec.png"/>
          <p:cNvPicPr/>
          <p:nvPr/>
        </p:nvPicPr>
        <p:blipFill>
          <a:blip r:embed="rId5" cstate="print"/>
          <a:srcRect l="422" t="461"/>
          <a:stretch>
            <a:fillRect/>
          </a:stretch>
        </p:blipFill>
        <p:spPr bwMode="auto">
          <a:xfrm>
            <a:off x="142844" y="1714488"/>
            <a:ext cx="5500512" cy="4489450"/>
          </a:xfrm>
          <a:prstGeom prst="rect">
            <a:avLst/>
          </a:prstGeom>
          <a:ln>
            <a:solidFill>
              <a:srgbClr val="008000"/>
            </a:solidFill>
          </a:ln>
          <a:effectLst>
            <a:outerShdw blurRad="292100" dist="139700" dir="2700000" algn="tl" rotWithShape="0">
              <a:srgbClr val="333333">
                <a:alpha val="65000"/>
              </a:srgbClr>
            </a:outerShdw>
          </a:effectLst>
        </p:spPr>
      </p:pic>
      <p:pic>
        <p:nvPicPr>
          <p:cNvPr id="29697" name="Picture 1"/>
          <p:cNvPicPr>
            <a:picLocks noChangeAspect="1" noChangeArrowheads="1"/>
          </p:cNvPicPr>
          <p:nvPr/>
        </p:nvPicPr>
        <p:blipFill>
          <a:blip r:embed="rId6" cstate="print"/>
          <a:srcRect/>
          <a:stretch>
            <a:fillRect/>
          </a:stretch>
        </p:blipFill>
        <p:spPr bwMode="auto">
          <a:xfrm>
            <a:off x="4429124" y="762002"/>
            <a:ext cx="4438650" cy="2952750"/>
          </a:xfrm>
          <a:prstGeom prst="rect">
            <a:avLst/>
          </a:prstGeom>
          <a:ln>
            <a:noFill/>
          </a:ln>
          <a:effectLst>
            <a:outerShdw blurRad="292100" dist="139700" dir="2700000" algn="tl" rotWithShape="0">
              <a:srgbClr val="333333">
                <a:alpha val="65000"/>
              </a:srgbClr>
            </a:outerShdw>
          </a:effectLst>
        </p:spPr>
      </p:pic>
      <p:sp>
        <p:nvSpPr>
          <p:cNvPr id="13" name="Šipka ve tvaru U 12">
            <a:hlinkClick r:id="rId7" action="ppaction://hlinksldjump"/>
          </p:cNvPr>
          <p:cNvSpPr/>
          <p:nvPr/>
        </p:nvSpPr>
        <p:spPr>
          <a:xfrm rot="5400000" flipH="1">
            <a:off x="8383860" y="6097860"/>
            <a:ext cx="692696" cy="683568"/>
          </a:xfrm>
          <a:prstGeom prst="uturnArrow">
            <a:avLst>
              <a:gd name="adj1" fmla="val 39014"/>
              <a:gd name="adj2" fmla="val 25000"/>
              <a:gd name="adj3" fmla="val 25000"/>
              <a:gd name="adj4" fmla="val 43750"/>
              <a:gd name="adj5" fmla="val 75000"/>
            </a:avLst>
          </a:prstGeom>
          <a:solidFill>
            <a:srgbClr val="006600">
              <a:alpha val="5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500"/>
                            </p:stCondLst>
                            <p:childTnLst>
                              <p:par>
                                <p:cTn id="21" presetID="53"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1" presetClass="exit"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296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1" grpId="0" animBg="1"/>
      <p:bldP spid="11" grpId="1"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solidFill>
                  <a:srgbClr val="008000"/>
                </a:solidFill>
              </a:rPr>
              <a:t>Tvorba vyšších hierarchických úrovní</a:t>
            </a:r>
            <a:endParaRPr lang="cs-CZ" sz="3600" dirty="0"/>
          </a:p>
        </p:txBody>
      </p:sp>
      <p:pic>
        <p:nvPicPr>
          <p:cNvPr id="4" name="Picture 14" descr="D:\Projekty\PhD-Smrk\Disertace\Obrazky\UC_TvorbaVyssichHierarchickychForem.emf"/>
          <p:cNvPicPr>
            <a:picLocks noChangeAspect="1" noChangeArrowheads="1"/>
          </p:cNvPicPr>
          <p:nvPr/>
        </p:nvPicPr>
        <p:blipFill>
          <a:blip r:embed="rId2" cstate="print"/>
          <a:srcRect/>
          <a:stretch>
            <a:fillRect/>
          </a:stretch>
        </p:blipFill>
        <p:spPr bwMode="auto">
          <a:xfrm>
            <a:off x="179512" y="1196751"/>
            <a:ext cx="4432310" cy="2376265"/>
          </a:xfrm>
          <a:prstGeom prst="rect">
            <a:avLst/>
          </a:prstGeom>
          <a:ln>
            <a:noFill/>
          </a:ln>
          <a:effectLst>
            <a:outerShdw blurRad="292100" dist="139700" dir="2700000" algn="tl" rotWithShape="0">
              <a:srgbClr val="333333">
                <a:alpha val="65000"/>
              </a:srgbClr>
            </a:outerShdw>
          </a:effectLst>
        </p:spPr>
      </p:pic>
      <p:graphicFrame>
        <p:nvGraphicFramePr>
          <p:cNvPr id="7" name="Tabulka 6"/>
          <p:cNvGraphicFramePr>
            <a:graphicFrameLocks noGrp="1"/>
          </p:cNvGraphicFramePr>
          <p:nvPr/>
        </p:nvGraphicFramePr>
        <p:xfrm>
          <a:off x="4724731" y="1196752"/>
          <a:ext cx="4311765" cy="5142623"/>
        </p:xfrm>
        <a:graphic>
          <a:graphicData uri="http://schemas.openxmlformats.org/drawingml/2006/table">
            <a:tbl>
              <a:tblPr>
                <a:effectLst>
                  <a:outerShdw blurRad="292100" dist="139700" dir="2700000" algn="tl" rotWithShape="0">
                    <a:prstClr val="black">
                      <a:alpha val="40000"/>
                    </a:prstClr>
                  </a:outerShdw>
                </a:effectLst>
              </a:tblPr>
              <a:tblGrid>
                <a:gridCol w="1231454"/>
                <a:gridCol w="344008"/>
                <a:gridCol w="2232248"/>
                <a:gridCol w="504055"/>
              </a:tblGrid>
              <a:tr h="369455">
                <a:tc gridSpan="2">
                  <a:txBody>
                    <a:bodyPr/>
                    <a:lstStyle/>
                    <a:p>
                      <a:pPr algn="l">
                        <a:lnSpc>
                          <a:spcPct val="120000"/>
                        </a:lnSpc>
                        <a:spcAft>
                          <a:spcPts val="0"/>
                        </a:spcAft>
                      </a:pPr>
                      <a:r>
                        <a:rPr lang="cs-CZ" sz="900" b="1" dirty="0">
                          <a:solidFill>
                            <a:schemeClr val="bg1"/>
                          </a:solidFill>
                          <a:latin typeface="Times New Roman"/>
                          <a:ea typeface="Times New Roman"/>
                        </a:rPr>
                        <a:t>Specifikace případu užití:</a:t>
                      </a:r>
                      <a:endParaRPr lang="cs-CZ" sz="900" dirty="0">
                        <a:solidFill>
                          <a:schemeClr val="bg1"/>
                        </a:solidFill>
                        <a:latin typeface="Times New Roman"/>
                        <a:ea typeface="Times New Roman"/>
                      </a:endParaRPr>
                    </a:p>
                    <a:p>
                      <a:pPr algn="l">
                        <a:lnSpc>
                          <a:spcPct val="120000"/>
                        </a:lnSpc>
                        <a:spcAft>
                          <a:spcPts val="0"/>
                        </a:spcAft>
                      </a:pPr>
                      <a:r>
                        <a:rPr lang="cs-CZ" sz="900" b="1" dirty="0">
                          <a:solidFill>
                            <a:schemeClr val="bg1"/>
                          </a:solidFill>
                          <a:latin typeface="Times New Roman"/>
                          <a:ea typeface="Times New Roman"/>
                        </a:rPr>
                        <a:t>ID: UC 18</a:t>
                      </a:r>
                      <a:endParaRPr lang="cs-CZ" sz="900" dirty="0">
                        <a:solidFill>
                          <a:schemeClr val="bg1"/>
                        </a:solidFill>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dirty="0">
                          <a:solidFill>
                            <a:schemeClr val="bg1"/>
                          </a:solidFill>
                          <a:latin typeface="Times New Roman"/>
                          <a:ea typeface="Times New Roman"/>
                        </a:rPr>
                        <a:t>Přiřadit morfogenetické atributy vyšších řádů k polygonům elementárních forem</a:t>
                      </a:r>
                      <a:endParaRPr lang="cs-CZ" sz="900" dirty="0">
                        <a:solidFill>
                          <a:schemeClr val="bg1"/>
                        </a:solidFill>
                        <a:latin typeface="Times New Roman"/>
                        <a:ea typeface="Times New Roman"/>
                      </a:endParaRP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69455">
                <a:tc>
                  <a:txBody>
                    <a:bodyPr/>
                    <a:lstStyle/>
                    <a:p>
                      <a:pPr algn="l">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Na základě existujících morfogenetických atributů polygonů elementárních forem (variety a druhu) přiřadit morfogenetické atributy vyšších řádů. </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23152">
                <a:tc>
                  <a:txBody>
                    <a:bodyPr/>
                    <a:lstStyle/>
                    <a:p>
                      <a:pPr algn="l">
                        <a:lnSpc>
                          <a:spcPct val="120000"/>
                        </a:lnSpc>
                        <a:spcAft>
                          <a:spcPts val="0"/>
                        </a:spcAft>
                      </a:pPr>
                      <a:r>
                        <a:rPr lang="cs-CZ" sz="900" b="1" dirty="0">
                          <a:latin typeface="Times New Roman"/>
                          <a:ea typeface="Times New Roman"/>
                        </a:rPr>
                        <a:t>Hlavní aktér:</a:t>
                      </a:r>
                      <a:endParaRPr lang="cs-CZ" sz="900" dirty="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Uživatel</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23152">
                <a:tc>
                  <a:txBody>
                    <a:bodyPr/>
                    <a:lstStyle/>
                    <a:p>
                      <a:pPr algn="l">
                        <a:lnSpc>
                          <a:spcPct val="120000"/>
                        </a:lnSpc>
                        <a:spcAft>
                          <a:spcPts val="0"/>
                        </a:spcAft>
                      </a:pPr>
                      <a:r>
                        <a:rPr lang="cs-CZ" sz="900" b="1">
                          <a:latin typeface="Times New Roman"/>
                          <a:ea typeface="Times New Roman"/>
                        </a:rPr>
                        <a:t>Vedlejší aktéři:</a:t>
                      </a:r>
                      <a:endParaRPr lang="cs-CZ" sz="90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Správce </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369455">
                <a:tc>
                  <a:txBody>
                    <a:bodyPr/>
                    <a:lstStyle/>
                    <a:p>
                      <a:pPr algn="l">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V GmDB existuje duální reprezentace elementárních forem reliéfu s vyplněnými morfogenetickými atributy geomorfologický druh a varieta u polygonů forem.</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339879">
                <a:tc>
                  <a:txBody>
                    <a:bodyPr/>
                    <a:lstStyle/>
                    <a:p>
                      <a:pPr algn="l">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Times New Roman"/>
                        </a:rPr>
                        <a:t>Případ užití začíná, když geomorfolog spustí nástroj pro tvorbu vyšších úrovní forem reliéfu.</a:t>
                      </a:r>
                    </a:p>
                    <a:p>
                      <a:pPr marL="342900" lvl="0" indent="-342900" algn="l">
                        <a:lnSpc>
                          <a:spcPct val="120000"/>
                        </a:lnSpc>
                        <a:spcAft>
                          <a:spcPts val="0"/>
                        </a:spcAft>
                        <a:buFont typeface="+mj-lt"/>
                        <a:buAutoNum type="arabicPeriod"/>
                      </a:pPr>
                      <a:r>
                        <a:rPr lang="cs-CZ" sz="900" dirty="0">
                          <a:latin typeface="Times New Roman"/>
                          <a:ea typeface="Times New Roman"/>
                        </a:rPr>
                        <a:t>Systém nabídne uživateli tabulku, která mu umožní pro každý geomorfologický druh přiřadit morfogenetické atributy vyšších řádů: </a:t>
                      </a:r>
                      <a:r>
                        <a:rPr lang="cs-CZ" sz="900" dirty="0" err="1">
                          <a:latin typeface="Times New Roman"/>
                          <a:ea typeface="Times New Roman"/>
                        </a:rPr>
                        <a:t>podrodina</a:t>
                      </a:r>
                      <a:r>
                        <a:rPr lang="cs-CZ" sz="900" dirty="0">
                          <a:latin typeface="Times New Roman"/>
                          <a:ea typeface="Times New Roman"/>
                        </a:rPr>
                        <a:t>, rodina, podtřída, třída, podskupina a skupina.</a:t>
                      </a:r>
                    </a:p>
                    <a:p>
                      <a:pPr marL="228600" algn="l">
                        <a:lnSpc>
                          <a:spcPct val="120000"/>
                        </a:lnSpc>
                        <a:spcAft>
                          <a:spcPts val="0"/>
                        </a:spcAft>
                      </a:pPr>
                      <a:r>
                        <a:rPr lang="cs-CZ" sz="900" dirty="0">
                          <a:latin typeface="Times New Roman"/>
                          <a:ea typeface="Times New Roman"/>
                        </a:rPr>
                        <a:t>&lt;&lt;</a:t>
                      </a:r>
                      <a:r>
                        <a:rPr lang="cs-CZ" sz="900" dirty="0" err="1">
                          <a:latin typeface="Times New Roman"/>
                          <a:ea typeface="Times New Roman"/>
                        </a:rPr>
                        <a:t>extend</a:t>
                      </a:r>
                      <a:r>
                        <a:rPr lang="cs-CZ" sz="900" dirty="0">
                          <a:latin typeface="Times New Roman"/>
                          <a:ea typeface="Times New Roman"/>
                        </a:rPr>
                        <a:t>&gt;&gt; : Založit novou tabulku s atributovými sloupci varieta, druh, </a:t>
                      </a:r>
                      <a:r>
                        <a:rPr lang="cs-CZ" sz="900" dirty="0" err="1">
                          <a:latin typeface="Times New Roman"/>
                          <a:ea typeface="Times New Roman"/>
                        </a:rPr>
                        <a:t>podrodina</a:t>
                      </a:r>
                      <a:r>
                        <a:rPr lang="cs-CZ" sz="900" dirty="0">
                          <a:latin typeface="Times New Roman"/>
                          <a:ea typeface="Times New Roman"/>
                        </a:rPr>
                        <a:t>, rodina, podtřída, třída, podskupina a skupina.</a:t>
                      </a:r>
                    </a:p>
                    <a:p>
                      <a:pPr marL="342900" lvl="0" indent="-342900" algn="l">
                        <a:lnSpc>
                          <a:spcPct val="120000"/>
                        </a:lnSpc>
                        <a:spcAft>
                          <a:spcPts val="0"/>
                        </a:spcAft>
                        <a:buFont typeface="+mj-lt"/>
                        <a:buAutoNum type="arabicPeriod"/>
                      </a:pPr>
                      <a:r>
                        <a:rPr lang="cs-CZ" sz="900" dirty="0">
                          <a:latin typeface="Times New Roman"/>
                          <a:ea typeface="Times New Roman"/>
                        </a:rPr>
                        <a:t>Uživatel vyplní tabulku.</a:t>
                      </a:r>
                    </a:p>
                    <a:p>
                      <a:pPr marL="342900" lvl="0" indent="-342900" algn="l">
                        <a:lnSpc>
                          <a:spcPct val="120000"/>
                        </a:lnSpc>
                        <a:spcAft>
                          <a:spcPts val="0"/>
                        </a:spcAft>
                        <a:buFont typeface="+mj-lt"/>
                        <a:buAutoNum type="arabicPeriod"/>
                      </a:pPr>
                      <a:r>
                        <a:rPr lang="cs-CZ" sz="900" dirty="0">
                          <a:latin typeface="Times New Roman"/>
                          <a:ea typeface="Times New Roman"/>
                        </a:rPr>
                        <a:t>Systém tabulku uloží. Přes sloupec geomorfologický druh ji propojí s vrstvou elementárních forem a vkopíruje odpovídající morfogenetické atributy vyšších řádů přímo k polygonům elementárních forem.</a:t>
                      </a:r>
                      <a:br>
                        <a:rPr lang="cs-CZ" sz="900" dirty="0">
                          <a:latin typeface="Times New Roman"/>
                          <a:ea typeface="Times New Roman"/>
                        </a:rPr>
                      </a:br>
                      <a:r>
                        <a:rPr lang="cs-CZ" sz="900" dirty="0">
                          <a:latin typeface="Times New Roman"/>
                          <a:ea typeface="Times New Roman"/>
                        </a:rPr>
                        <a:t>Pokud morfogenetické atributy vyšších řádů ve vrstvě polygonů elementárních forem neexistují, vytvoří je.</a:t>
                      </a:r>
                      <a:br>
                        <a:rPr lang="cs-CZ" sz="900" dirty="0">
                          <a:latin typeface="Times New Roman"/>
                          <a:ea typeface="Times New Roman"/>
                        </a:rPr>
                      </a:br>
                      <a:r>
                        <a:rPr lang="cs-CZ" sz="900" dirty="0">
                          <a:latin typeface="Times New Roman"/>
                          <a:ea typeface="Times New Roman"/>
                        </a:rPr>
                        <a:t>&lt;&lt;</a:t>
                      </a:r>
                      <a:r>
                        <a:rPr lang="cs-CZ" sz="900" dirty="0" err="1">
                          <a:latin typeface="Times New Roman"/>
                          <a:ea typeface="Times New Roman"/>
                        </a:rPr>
                        <a:t>extend</a:t>
                      </a:r>
                      <a:r>
                        <a:rPr lang="cs-CZ" sz="900" dirty="0">
                          <a:latin typeface="Times New Roman"/>
                          <a:ea typeface="Times New Roman"/>
                        </a:rPr>
                        <a:t>&gt;&gt; : přidat atributový sloupec (viz tabulka 3.14). </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46303">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Times New Roman"/>
                        </a:rPr>
                        <a:t>K polygonům elementárních forem byly přiřazeny morfogenetické atributy vyšších řádů.</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23152">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graphicFrame>
        <p:nvGraphicFramePr>
          <p:cNvPr id="8" name="Tabulka 7"/>
          <p:cNvGraphicFramePr>
            <a:graphicFrameLocks noGrp="1"/>
          </p:cNvGraphicFramePr>
          <p:nvPr/>
        </p:nvGraphicFramePr>
        <p:xfrm>
          <a:off x="4860031" y="1844824"/>
          <a:ext cx="4104457" cy="3396526"/>
        </p:xfrm>
        <a:graphic>
          <a:graphicData uri="http://schemas.openxmlformats.org/drawingml/2006/table">
            <a:tbl>
              <a:tblPr>
                <a:effectLst>
                  <a:outerShdw blurRad="292100" dist="139700" dir="2700000" algn="tl" rotWithShape="0">
                    <a:prstClr val="black">
                      <a:alpha val="65000"/>
                    </a:prstClr>
                  </a:outerShdw>
                </a:effectLst>
              </a:tblPr>
              <a:tblGrid>
                <a:gridCol w="1173675"/>
                <a:gridCol w="266711"/>
                <a:gridCol w="1955482"/>
                <a:gridCol w="708589"/>
              </a:tblGrid>
              <a:tr h="317034">
                <a:tc gridSpan="2">
                  <a:txBody>
                    <a:bodyPr/>
                    <a:lstStyle/>
                    <a:p>
                      <a:pPr algn="just">
                        <a:lnSpc>
                          <a:spcPct val="120000"/>
                        </a:lnSpc>
                        <a:spcAft>
                          <a:spcPts val="0"/>
                        </a:spcAft>
                      </a:pPr>
                      <a:r>
                        <a:rPr lang="cs-CZ" sz="900" b="1" dirty="0">
                          <a:solidFill>
                            <a:srgbClr val="FFFFFF"/>
                          </a:solidFill>
                          <a:latin typeface="Times New Roman"/>
                          <a:ea typeface="Times New Roman"/>
                        </a:rPr>
                        <a:t>Specifikace případu užití:</a:t>
                      </a:r>
                      <a:endParaRPr lang="cs-CZ" sz="900" dirty="0">
                        <a:latin typeface="Times New Roman"/>
                        <a:ea typeface="Times New Roman"/>
                      </a:endParaRPr>
                    </a:p>
                    <a:p>
                      <a:pPr algn="just">
                        <a:lnSpc>
                          <a:spcPct val="120000"/>
                        </a:lnSpc>
                        <a:spcAft>
                          <a:spcPts val="0"/>
                        </a:spcAft>
                      </a:pPr>
                      <a:r>
                        <a:rPr lang="cs-CZ" sz="900" b="1" dirty="0">
                          <a:solidFill>
                            <a:srgbClr val="FFFFFF"/>
                          </a:solidFill>
                          <a:latin typeface="Times New Roman"/>
                          <a:ea typeface="Times New Roman"/>
                        </a:rPr>
                        <a:t>ID: UC 19 </a:t>
                      </a:r>
                      <a:endParaRPr lang="cs-CZ" sz="900" dirty="0">
                        <a:latin typeface="Times New Roman"/>
                        <a:ea typeface="Times New Roman"/>
                      </a:endParaRPr>
                    </a:p>
                  </a:txBody>
                  <a:tcPr marL="60476" marR="604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just">
                        <a:lnSpc>
                          <a:spcPct val="120000"/>
                        </a:lnSpc>
                        <a:spcAft>
                          <a:spcPts val="0"/>
                        </a:spcAft>
                      </a:pPr>
                      <a:r>
                        <a:rPr lang="cs-CZ" sz="900" b="1" dirty="0">
                          <a:solidFill>
                            <a:srgbClr val="FFFFFF"/>
                          </a:solidFill>
                          <a:latin typeface="Times New Roman"/>
                          <a:ea typeface="Times New Roman"/>
                        </a:rPr>
                        <a:t>Založit novou tabulku</a:t>
                      </a:r>
                      <a:endParaRPr lang="cs-CZ" sz="900" dirty="0">
                        <a:latin typeface="Times New Roman"/>
                        <a:ea typeface="Times New Roman"/>
                      </a:endParaRPr>
                    </a:p>
                  </a:txBody>
                  <a:tcPr marL="60476" marR="604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40816">
                <a:tc>
                  <a:txBody>
                    <a:bodyPr/>
                    <a:lstStyle/>
                    <a:p>
                      <a:pPr algn="just">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60476" marR="604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just">
                        <a:lnSpc>
                          <a:spcPct val="120000"/>
                        </a:lnSpc>
                        <a:spcAft>
                          <a:spcPts val="0"/>
                        </a:spcAft>
                      </a:pPr>
                      <a:r>
                        <a:rPr lang="cs-CZ" sz="900">
                          <a:latin typeface="Times New Roman"/>
                          <a:ea typeface="Times New Roman"/>
                        </a:rPr>
                        <a:t>V geomorfologické databázi založit novou prázdnou tabulku.</a:t>
                      </a:r>
                    </a:p>
                  </a:txBody>
                  <a:tcPr marL="60476" marR="604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70408">
                <a:tc>
                  <a:txBody>
                    <a:bodyPr/>
                    <a:lstStyle/>
                    <a:p>
                      <a:pPr algn="just">
                        <a:lnSpc>
                          <a:spcPct val="120000"/>
                        </a:lnSpc>
                        <a:spcAft>
                          <a:spcPts val="0"/>
                        </a:spcAft>
                      </a:pPr>
                      <a:r>
                        <a:rPr lang="cs-CZ" sz="900" b="1">
                          <a:latin typeface="Times New Roman"/>
                          <a:ea typeface="Times New Roman"/>
                        </a:rPr>
                        <a:t>Hlavní aktér:</a:t>
                      </a:r>
                      <a:endParaRPr lang="cs-CZ" sz="900">
                        <a:latin typeface="Times New Roman"/>
                        <a:ea typeface="Times New Roman"/>
                      </a:endParaRPr>
                    </a:p>
                  </a:txBody>
                  <a:tcPr marL="60476" marR="604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just">
                        <a:lnSpc>
                          <a:spcPct val="120000"/>
                        </a:lnSpc>
                        <a:spcAft>
                          <a:spcPts val="0"/>
                        </a:spcAft>
                      </a:pPr>
                      <a:r>
                        <a:rPr lang="cs-CZ" sz="900">
                          <a:latin typeface="Times New Roman"/>
                          <a:ea typeface="Times New Roman"/>
                        </a:rPr>
                        <a:t>Správce</a:t>
                      </a:r>
                    </a:p>
                  </a:txBody>
                  <a:tcPr marL="60476" marR="604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70408">
                <a:tc>
                  <a:txBody>
                    <a:bodyPr/>
                    <a:lstStyle/>
                    <a:p>
                      <a:pPr algn="just">
                        <a:lnSpc>
                          <a:spcPct val="120000"/>
                        </a:lnSpc>
                        <a:spcAft>
                          <a:spcPts val="0"/>
                        </a:spcAft>
                      </a:pPr>
                      <a:r>
                        <a:rPr lang="cs-CZ" sz="900" b="1">
                          <a:latin typeface="Times New Roman"/>
                          <a:ea typeface="Times New Roman"/>
                        </a:rPr>
                        <a:t>Vedlejší aktéři:</a:t>
                      </a:r>
                      <a:endParaRPr lang="cs-CZ" sz="900">
                        <a:latin typeface="Times New Roman"/>
                        <a:ea typeface="Times New Roman"/>
                      </a:endParaRPr>
                    </a:p>
                  </a:txBody>
                  <a:tcPr marL="60476" marR="604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just">
                        <a:lnSpc>
                          <a:spcPct val="120000"/>
                        </a:lnSpc>
                        <a:spcAft>
                          <a:spcPts val="0"/>
                        </a:spcAft>
                      </a:pPr>
                      <a:r>
                        <a:rPr lang="cs-CZ" sz="900">
                          <a:latin typeface="Times New Roman"/>
                          <a:ea typeface="Times New Roman"/>
                        </a:rPr>
                        <a:t>–  </a:t>
                      </a:r>
                    </a:p>
                  </a:txBody>
                  <a:tcPr marL="60476" marR="604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70408">
                <a:tc>
                  <a:txBody>
                    <a:bodyPr/>
                    <a:lstStyle/>
                    <a:p>
                      <a:pPr algn="just">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60476" marR="604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just">
                        <a:lnSpc>
                          <a:spcPct val="120000"/>
                        </a:lnSpc>
                        <a:spcAft>
                          <a:spcPts val="0"/>
                        </a:spcAft>
                      </a:pPr>
                      <a:r>
                        <a:rPr lang="cs-CZ" sz="900">
                          <a:latin typeface="Times New Roman"/>
                          <a:ea typeface="Times New Roman"/>
                        </a:rPr>
                        <a:t>Existuje geomorfologická databáze.</a:t>
                      </a:r>
                    </a:p>
                  </a:txBody>
                  <a:tcPr marL="60476" marR="604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533670">
                <a:tc>
                  <a:txBody>
                    <a:bodyPr/>
                    <a:lstStyle/>
                    <a:p>
                      <a:pPr algn="just">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60476" marR="604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Times New Roman"/>
                        </a:rPr>
                        <a:t>Případ užití začíná, když správce spustí nástroj pro založení prázdné tabulky.</a:t>
                      </a:r>
                    </a:p>
                    <a:p>
                      <a:pPr marL="342900" lvl="0" indent="-342900" algn="l">
                        <a:lnSpc>
                          <a:spcPct val="120000"/>
                        </a:lnSpc>
                        <a:spcAft>
                          <a:spcPts val="0"/>
                        </a:spcAft>
                        <a:buFont typeface="+mj-lt"/>
                        <a:buAutoNum type="arabicPeriod"/>
                      </a:pPr>
                      <a:r>
                        <a:rPr lang="cs-CZ" sz="900" dirty="0">
                          <a:latin typeface="Times New Roman"/>
                          <a:ea typeface="Times New Roman"/>
                        </a:rPr>
                        <a:t>Systém vyzve uživatele k zadání:</a:t>
                      </a:r>
                    </a:p>
                    <a:p>
                      <a:pPr marL="742950" lvl="1" indent="-285750" algn="l">
                        <a:lnSpc>
                          <a:spcPct val="120000"/>
                        </a:lnSpc>
                        <a:spcAft>
                          <a:spcPts val="0"/>
                        </a:spcAft>
                        <a:buFont typeface="Symbol"/>
                        <a:buChar char=""/>
                      </a:pPr>
                      <a:r>
                        <a:rPr lang="cs-CZ" sz="900" dirty="0">
                          <a:latin typeface="Times New Roman"/>
                          <a:ea typeface="Times New Roman"/>
                        </a:rPr>
                        <a:t>názvu tabulky</a:t>
                      </a:r>
                    </a:p>
                    <a:p>
                      <a:pPr marL="742950" lvl="1" indent="-285750" algn="l">
                        <a:lnSpc>
                          <a:spcPct val="120000"/>
                        </a:lnSpc>
                        <a:spcAft>
                          <a:spcPts val="0"/>
                        </a:spcAft>
                        <a:buFont typeface="Symbol"/>
                        <a:buChar char=""/>
                      </a:pPr>
                      <a:r>
                        <a:rPr lang="cs-CZ" sz="900" dirty="0">
                          <a:latin typeface="Times New Roman"/>
                          <a:ea typeface="Times New Roman"/>
                        </a:rPr>
                        <a:t>názvů a datových typů sloupců.</a:t>
                      </a:r>
                    </a:p>
                    <a:p>
                      <a:pPr marL="342900" lvl="0" indent="-342900" algn="l">
                        <a:lnSpc>
                          <a:spcPct val="120000"/>
                        </a:lnSpc>
                        <a:spcAft>
                          <a:spcPts val="0"/>
                        </a:spcAft>
                        <a:buFont typeface="+mj-lt"/>
                        <a:buAutoNum type="arabicPeriod"/>
                      </a:pPr>
                      <a:r>
                        <a:rPr lang="cs-CZ" sz="900" dirty="0">
                          <a:latin typeface="Times New Roman"/>
                          <a:ea typeface="Times New Roman"/>
                        </a:rPr>
                        <a:t>Správce zadá požadované vstupy a nástroj spustí.</a:t>
                      </a:r>
                    </a:p>
                    <a:p>
                      <a:pPr marL="342900" lvl="0" indent="-342900" algn="l">
                        <a:lnSpc>
                          <a:spcPct val="120000"/>
                        </a:lnSpc>
                        <a:spcAft>
                          <a:spcPts val="0"/>
                        </a:spcAft>
                        <a:buFont typeface="+mj-lt"/>
                        <a:buAutoNum type="arabicPeriod"/>
                      </a:pPr>
                      <a:r>
                        <a:rPr lang="cs-CZ" sz="900" dirty="0">
                          <a:latin typeface="Times New Roman"/>
                          <a:ea typeface="Times New Roman"/>
                        </a:rPr>
                        <a:t>Systém založí tabulku s požadovanými sloupci.</a:t>
                      </a:r>
                    </a:p>
                    <a:p>
                      <a:pPr marL="228600" algn="l">
                        <a:lnSpc>
                          <a:spcPct val="120000"/>
                        </a:lnSpc>
                        <a:spcAft>
                          <a:spcPts val="0"/>
                        </a:spcAft>
                      </a:pPr>
                      <a:r>
                        <a:rPr lang="cs-CZ" sz="900" dirty="0">
                          <a:latin typeface="Times New Roman"/>
                          <a:ea typeface="Times New Roman"/>
                        </a:rPr>
                        <a:t>&lt;&lt;</a:t>
                      </a:r>
                      <a:r>
                        <a:rPr lang="cs-CZ" sz="900" dirty="0" err="1">
                          <a:latin typeface="Times New Roman"/>
                          <a:ea typeface="Times New Roman"/>
                        </a:rPr>
                        <a:t>extend</a:t>
                      </a:r>
                      <a:r>
                        <a:rPr lang="cs-CZ" sz="900" dirty="0">
                          <a:latin typeface="Times New Roman"/>
                          <a:ea typeface="Times New Roman"/>
                        </a:rPr>
                        <a:t>&gt;&gt; : přidat atributový sloupec (viz tabulka 3.14).</a:t>
                      </a:r>
                    </a:p>
                  </a:txBody>
                  <a:tcPr marL="60476" marR="604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340816">
                <a:tc>
                  <a:txBody>
                    <a:bodyPr/>
                    <a:lstStyle/>
                    <a:p>
                      <a:pPr algn="just">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60476" marR="604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a:latin typeface="Times New Roman"/>
                          <a:ea typeface="Times New Roman"/>
                        </a:rPr>
                        <a:t>V systému je založena nová tabulka s požadovanými sloupci.</a:t>
                      </a:r>
                    </a:p>
                  </a:txBody>
                  <a:tcPr marL="60476" marR="604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340816">
                <a:tc>
                  <a:txBody>
                    <a:bodyPr/>
                    <a:lstStyle/>
                    <a:p>
                      <a:pPr algn="just">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60476" marR="6047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Založit prostorovou datovou vrstvu (tabulku obsahující i údaje o geometrii.</a:t>
                      </a:r>
                    </a:p>
                  </a:txBody>
                  <a:tcPr marL="60476" marR="6047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graphicFrame>
        <p:nvGraphicFramePr>
          <p:cNvPr id="9" name="Tabulka 8"/>
          <p:cNvGraphicFramePr>
            <a:graphicFrameLocks noGrp="1"/>
          </p:cNvGraphicFramePr>
          <p:nvPr/>
        </p:nvGraphicFramePr>
        <p:xfrm>
          <a:off x="251520" y="3068960"/>
          <a:ext cx="4032448" cy="5471807"/>
        </p:xfrm>
        <a:graphic>
          <a:graphicData uri="http://schemas.openxmlformats.org/drawingml/2006/table">
            <a:tbl>
              <a:tblPr>
                <a:effectLst>
                  <a:outerShdw blurRad="292100" dist="139700" dir="2700000" algn="tl" rotWithShape="0">
                    <a:prstClr val="black">
                      <a:alpha val="65000"/>
                    </a:prstClr>
                  </a:outerShdw>
                </a:effectLst>
              </a:tblPr>
              <a:tblGrid>
                <a:gridCol w="1151681"/>
                <a:gridCol w="216471"/>
                <a:gridCol w="1968988"/>
                <a:gridCol w="695308"/>
              </a:tblGrid>
              <a:tr h="369455">
                <a:tc gridSpan="2">
                  <a:txBody>
                    <a:bodyPr/>
                    <a:lstStyle/>
                    <a:p>
                      <a:pPr algn="l">
                        <a:lnSpc>
                          <a:spcPct val="120000"/>
                        </a:lnSpc>
                        <a:spcAft>
                          <a:spcPts val="0"/>
                        </a:spcAft>
                      </a:pPr>
                      <a:r>
                        <a:rPr lang="cs-CZ" sz="900" b="1" dirty="0">
                          <a:solidFill>
                            <a:schemeClr val="bg1"/>
                          </a:solidFill>
                          <a:latin typeface="Times New Roman"/>
                          <a:ea typeface="Times New Roman"/>
                        </a:rPr>
                        <a:t>Specifikace případu užití:</a:t>
                      </a:r>
                      <a:endParaRPr lang="cs-CZ" sz="900" dirty="0">
                        <a:solidFill>
                          <a:schemeClr val="bg1"/>
                        </a:solidFill>
                        <a:latin typeface="Times New Roman"/>
                        <a:ea typeface="Times New Roman"/>
                      </a:endParaRPr>
                    </a:p>
                    <a:p>
                      <a:pPr algn="l">
                        <a:lnSpc>
                          <a:spcPct val="120000"/>
                        </a:lnSpc>
                        <a:spcAft>
                          <a:spcPts val="0"/>
                        </a:spcAft>
                      </a:pPr>
                      <a:r>
                        <a:rPr lang="cs-CZ" sz="900" b="1" dirty="0">
                          <a:solidFill>
                            <a:schemeClr val="bg1"/>
                          </a:solidFill>
                          <a:latin typeface="Times New Roman"/>
                          <a:ea typeface="Times New Roman"/>
                        </a:rPr>
                        <a:t>ID: UC 20</a:t>
                      </a:r>
                      <a:endParaRPr lang="cs-CZ" sz="900" dirty="0">
                        <a:solidFill>
                          <a:schemeClr val="bg1"/>
                        </a:solidFill>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dirty="0">
                          <a:solidFill>
                            <a:schemeClr val="bg1"/>
                          </a:solidFill>
                          <a:latin typeface="Times New Roman"/>
                          <a:ea typeface="Times New Roman"/>
                        </a:rPr>
                        <a:t>Vytvořit vyšší úrovně forem reliéfu</a:t>
                      </a:r>
                      <a:endParaRPr lang="cs-CZ" sz="900" dirty="0">
                        <a:solidFill>
                          <a:schemeClr val="bg1"/>
                        </a:solidFill>
                        <a:latin typeface="Times New Roman"/>
                        <a:ea typeface="Times New Roman"/>
                      </a:endParaRP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492606">
                <a:tc>
                  <a:txBody>
                    <a:bodyPr/>
                    <a:lstStyle/>
                    <a:p>
                      <a:pPr algn="l">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Vytvořit vyšší typologické úrovně forem reliéfu na základě morfogenetických atributů vyšších řádů. Alternativně tyto vyšší úrovně vytvořit na základě individuálního seskupování forem uživatelem~geomorfologem.</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23152">
                <a:tc>
                  <a:txBody>
                    <a:bodyPr/>
                    <a:lstStyle/>
                    <a:p>
                      <a:pPr algn="l">
                        <a:lnSpc>
                          <a:spcPct val="120000"/>
                        </a:lnSpc>
                        <a:spcAft>
                          <a:spcPts val="0"/>
                        </a:spcAft>
                      </a:pPr>
                      <a:r>
                        <a:rPr lang="cs-CZ" sz="900" b="1" dirty="0">
                          <a:latin typeface="Times New Roman"/>
                          <a:ea typeface="Times New Roman"/>
                        </a:rPr>
                        <a:t>Hlavní aktér:</a:t>
                      </a:r>
                      <a:endParaRPr lang="cs-CZ" sz="900" dirty="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Uživatel</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23152">
                <a:tc>
                  <a:txBody>
                    <a:bodyPr/>
                    <a:lstStyle/>
                    <a:p>
                      <a:pPr algn="l">
                        <a:lnSpc>
                          <a:spcPct val="120000"/>
                        </a:lnSpc>
                        <a:spcAft>
                          <a:spcPts val="0"/>
                        </a:spcAft>
                      </a:pPr>
                      <a:r>
                        <a:rPr lang="cs-CZ" sz="900" b="1" dirty="0">
                          <a:latin typeface="Times New Roman"/>
                          <a:ea typeface="Times New Roman"/>
                        </a:rPr>
                        <a:t>Vedlejší aktéři:</a:t>
                      </a:r>
                      <a:endParaRPr lang="cs-CZ" sz="900" dirty="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Správce </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46303">
                <a:tc>
                  <a:txBody>
                    <a:bodyPr/>
                    <a:lstStyle/>
                    <a:p>
                      <a:pPr algn="l">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V GmDB jsou u vrstvy polygonů elementárních forem přiřazeny morfogenetické atributy vyšších řádů.</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093576">
                <a:tc>
                  <a:txBody>
                    <a:bodyPr/>
                    <a:lstStyle/>
                    <a:p>
                      <a:pPr algn="l">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Times New Roman"/>
                        </a:rPr>
                        <a:t>Případ užití začíná, když uživatel spustí nástroj pro tvorbu vyšších úrovní forem reliéfu.</a:t>
                      </a:r>
                    </a:p>
                    <a:p>
                      <a:pPr marL="342900" lvl="0" indent="-342900" algn="l">
                        <a:lnSpc>
                          <a:spcPct val="120000"/>
                        </a:lnSpc>
                        <a:spcAft>
                          <a:spcPts val="0"/>
                        </a:spcAft>
                        <a:buFont typeface="+mj-lt"/>
                        <a:buAutoNum type="arabicPeriod"/>
                      </a:pPr>
                      <a:r>
                        <a:rPr lang="cs-CZ" sz="900" dirty="0">
                          <a:latin typeface="Times New Roman"/>
                          <a:ea typeface="Times New Roman"/>
                        </a:rPr>
                        <a:t>Systém ověří existenci vstupních vrstev a postupně vytvoří polygonovou a liniovou vrstvu pro každý morfogenetický atribut (varieta, druh, </a:t>
                      </a:r>
                      <a:r>
                        <a:rPr lang="cs-CZ" sz="900" dirty="0" err="1">
                          <a:latin typeface="Times New Roman"/>
                          <a:ea typeface="Times New Roman"/>
                        </a:rPr>
                        <a:t>podrodina</a:t>
                      </a:r>
                      <a:r>
                        <a:rPr lang="cs-CZ" sz="900" dirty="0">
                          <a:latin typeface="Times New Roman"/>
                          <a:ea typeface="Times New Roman"/>
                        </a:rPr>
                        <a:t>, rodina, podtřída, třída, podskupina a skupina). Tyto dvě vrstvy vždy sváže stejnými topologickými pravidly, jaká jsou stanovené pro duální reprezentaci elementárních forem. Dále stanoví topologická pravidla pro vytvoření hierarchické topologické vazby mezi vzniklou reprezentací a elementárními formami:</a:t>
                      </a:r>
                    </a:p>
                    <a:p>
                      <a:pPr marL="742950" lvl="1" indent="-285750" algn="l">
                        <a:lnSpc>
                          <a:spcPct val="120000"/>
                        </a:lnSpc>
                        <a:spcAft>
                          <a:spcPts val="0"/>
                        </a:spcAft>
                        <a:buFont typeface="Symbol"/>
                        <a:buChar char=""/>
                      </a:pPr>
                      <a:r>
                        <a:rPr lang="cs-CZ" sz="900" dirty="0">
                          <a:latin typeface="Times New Roman"/>
                          <a:ea typeface="Times New Roman"/>
                        </a:rPr>
                        <a:t>Hranice polygonů vyšších forem musí vždy ležet na hranici elementární formy. </a:t>
                      </a:r>
                    </a:p>
                    <a:p>
                      <a:pPr marL="228600" algn="just">
                        <a:lnSpc>
                          <a:spcPct val="120000"/>
                        </a:lnSpc>
                        <a:spcAft>
                          <a:spcPts val="0"/>
                        </a:spcAft>
                      </a:pPr>
                      <a:r>
                        <a:rPr lang="cs-CZ" sz="900" dirty="0">
                          <a:latin typeface="Times New Roman"/>
                          <a:ea typeface="Calibri"/>
                        </a:rPr>
                        <a:t>&lt;&lt;</a:t>
                      </a:r>
                      <a:r>
                        <a:rPr lang="cs-CZ" sz="900" dirty="0" err="1">
                          <a:latin typeface="Times New Roman"/>
                          <a:ea typeface="Calibri"/>
                        </a:rPr>
                        <a:t>include</a:t>
                      </a:r>
                      <a:r>
                        <a:rPr lang="cs-CZ" sz="900" dirty="0">
                          <a:latin typeface="Times New Roman"/>
                          <a:ea typeface="Calibri"/>
                        </a:rPr>
                        <a:t>&gt;&gt; : zapsat vybraná topologická pravidla </a:t>
                      </a:r>
                    </a:p>
                    <a:p>
                      <a:pPr marL="228600" algn="just">
                        <a:lnSpc>
                          <a:spcPct val="120000"/>
                        </a:lnSpc>
                        <a:spcAft>
                          <a:spcPts val="0"/>
                        </a:spcAft>
                      </a:pPr>
                      <a:r>
                        <a:rPr lang="cs-CZ" sz="900" dirty="0">
                          <a:latin typeface="Times New Roman"/>
                          <a:ea typeface="Calibri"/>
                        </a:rPr>
                        <a:t>(viz tabulka 3.9).</a:t>
                      </a:r>
                    </a:p>
                    <a:p>
                      <a:pPr marL="228600" algn="l">
                        <a:lnSpc>
                          <a:spcPct val="120000"/>
                        </a:lnSpc>
                        <a:spcAft>
                          <a:spcPts val="0"/>
                        </a:spcAft>
                      </a:pPr>
                      <a:r>
                        <a:rPr lang="cs-CZ" sz="900" dirty="0">
                          <a:latin typeface="Times New Roman"/>
                          <a:ea typeface="Times New Roman"/>
                        </a:rPr>
                        <a:t>&lt;&lt;</a:t>
                      </a:r>
                      <a:r>
                        <a:rPr lang="cs-CZ" sz="900" dirty="0" err="1">
                          <a:latin typeface="Times New Roman"/>
                          <a:ea typeface="Times New Roman"/>
                        </a:rPr>
                        <a:t>include</a:t>
                      </a:r>
                      <a:r>
                        <a:rPr lang="cs-CZ" sz="900" dirty="0">
                          <a:latin typeface="Times New Roman"/>
                          <a:ea typeface="Times New Roman"/>
                        </a:rPr>
                        <a:t>&gt;&gt; : zkontrolovat dodržování stanovených topologických pravidel (viz tabulka 3.10).</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46303">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Times New Roman"/>
                        </a:rPr>
                        <a:t>Jsou vytvořeny vyšší typologické úrovně forem reliéfu.</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369455">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38485" marR="3848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Vytvořit individuální vyšší úrovně forem reliéfu na základě atributů, které geomorfolog zadává interaktivně. </a:t>
                      </a:r>
                    </a:p>
                  </a:txBody>
                  <a:tcPr marL="38485" marR="3848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Východiska práce</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Shrnutí stavu řešené problematiky</a:t>
            </a:r>
          </a:p>
          <a:p>
            <a:pPr lvl="1"/>
            <a:r>
              <a:rPr lang="cs-CZ" dirty="0" smtClean="0"/>
              <a:t>V práci je shrnut vývoj (pro GmIS) relevantních informačních technologií, zejména:</a:t>
            </a:r>
          </a:p>
          <a:p>
            <a:pPr lvl="2"/>
            <a:r>
              <a:rPr lang="cs-CZ" dirty="0" smtClean="0"/>
              <a:t>algoritmizace prostorových analýz,</a:t>
            </a:r>
          </a:p>
          <a:p>
            <a:pPr lvl="2"/>
            <a:r>
              <a:rPr lang="cs-CZ" dirty="0" smtClean="0"/>
              <a:t>databázových systémů s přihlédnutím k způsobům uložení prostorových dat.</a:t>
            </a:r>
          </a:p>
          <a:p>
            <a:pPr lvl="1"/>
            <a:r>
              <a:rPr lang="cs-CZ" dirty="0" smtClean="0"/>
              <a:t>Jsou </a:t>
            </a:r>
            <a:r>
              <a:rPr lang="cs-CZ" dirty="0" err="1" smtClean="0"/>
              <a:t>rešeršovány</a:t>
            </a:r>
            <a:r>
              <a:rPr lang="cs-CZ" dirty="0" smtClean="0"/>
              <a:t> geomorfologické práce zabývající se:</a:t>
            </a:r>
          </a:p>
          <a:p>
            <a:pPr lvl="2"/>
            <a:r>
              <a:rPr lang="cs-CZ" dirty="0" smtClean="0"/>
              <a:t>problematikou převodu geomorfologických dat z analogových systémů do digitálních,</a:t>
            </a:r>
          </a:p>
          <a:p>
            <a:pPr lvl="2"/>
            <a:r>
              <a:rPr lang="cs-CZ" dirty="0" smtClean="0"/>
              <a:t>možnostmi využití GIS v geomorfologii,</a:t>
            </a:r>
          </a:p>
          <a:p>
            <a:pPr lvl="2"/>
            <a:r>
              <a:rPr lang="cs-CZ" dirty="0" smtClean="0"/>
              <a:t>podrobně je rozebírána </a:t>
            </a:r>
            <a:r>
              <a:rPr lang="cs-CZ" dirty="0" err="1" smtClean="0"/>
              <a:t>Gustavssonova</a:t>
            </a:r>
            <a:r>
              <a:rPr lang="cs-CZ" dirty="0" smtClean="0"/>
              <a:t> koncepce geomorfologického </a:t>
            </a:r>
            <a:r>
              <a:rPr lang="cs-CZ" dirty="0" smtClean="0"/>
              <a:t>GIS.</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293688" y="815975"/>
            <a:ext cx="8494712" cy="5807075"/>
          </a:xfrm>
          <a:prstGeom prst="rect">
            <a:avLst/>
          </a:prstGeom>
          <a:noFill/>
          <a:ln w="9525">
            <a:noFill/>
            <a:round/>
            <a:headEnd/>
            <a:tailEnd/>
          </a:ln>
        </p:spPr>
      </p:pic>
      <p:pic>
        <p:nvPicPr>
          <p:cNvPr id="13315" name="Picture 2"/>
          <p:cNvPicPr>
            <a:picLocks noChangeAspect="1" noChangeArrowheads="1"/>
          </p:cNvPicPr>
          <p:nvPr/>
        </p:nvPicPr>
        <p:blipFill>
          <a:blip r:embed="rId4" cstate="print"/>
          <a:srcRect/>
          <a:stretch>
            <a:fillRect/>
          </a:stretch>
        </p:blipFill>
        <p:spPr bwMode="auto">
          <a:xfrm>
            <a:off x="293688" y="815975"/>
            <a:ext cx="2963862" cy="1841500"/>
          </a:xfrm>
          <a:prstGeom prst="rect">
            <a:avLst/>
          </a:prstGeom>
          <a:noFill/>
          <a:ln w="9525">
            <a:noFill/>
            <a:round/>
            <a:headEnd/>
            <a:tailEnd/>
          </a:ln>
        </p:spPr>
      </p:pic>
      <p:sp>
        <p:nvSpPr>
          <p:cNvPr id="17" name="Obdélník 16"/>
          <p:cNvSpPr/>
          <p:nvPr/>
        </p:nvSpPr>
        <p:spPr>
          <a:xfrm>
            <a:off x="0" y="785794"/>
            <a:ext cx="8786842" cy="58579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Text Box 3"/>
          <p:cNvSpPr txBox="1">
            <a:spLocks noChangeArrowheads="1"/>
          </p:cNvSpPr>
          <p:nvPr/>
        </p:nvSpPr>
        <p:spPr bwMode="auto">
          <a:xfrm>
            <a:off x="902989" y="158750"/>
            <a:ext cx="6837363" cy="495300"/>
          </a:xfrm>
          <a:prstGeom prst="rect">
            <a:avLst/>
          </a:prstGeom>
          <a:noFill/>
          <a:ln w="9525">
            <a:noFill/>
            <a:round/>
            <a:headEnd/>
            <a:tailEnd/>
          </a:ln>
        </p:spPr>
        <p:txBody>
          <a:bodyPr lIns="81639" tIns="40820" rIns="81639" bIns="40820"/>
          <a:lstStyle/>
          <a:p>
            <a:pPr>
              <a:tabLst>
                <a:tab pos="655638" algn="l"/>
              </a:tabLst>
            </a:pPr>
            <a:r>
              <a:rPr lang="cs-CZ" sz="2900" b="1" dirty="0" smtClean="0">
                <a:solidFill>
                  <a:srgbClr val="008000"/>
                </a:solidFill>
                <a:effectLst>
                  <a:outerShdw blurRad="38100" dist="38100" dir="2700000" algn="tl">
                    <a:srgbClr val="000000">
                      <a:alpha val="43137"/>
                    </a:srgbClr>
                  </a:outerShdw>
                </a:effectLst>
              </a:rPr>
              <a:t>Tvorba vyšších hierarchických úrovní</a:t>
            </a:r>
            <a:endParaRPr lang="en-GB" sz="2900" b="1" dirty="0">
              <a:solidFill>
                <a:srgbClr val="008000"/>
              </a:solidFill>
              <a:effectLst>
                <a:outerShdw blurRad="38100" dist="38100" dir="2700000" algn="tl">
                  <a:srgbClr val="000000">
                    <a:alpha val="43137"/>
                  </a:srgbClr>
                </a:outerShdw>
              </a:effectLst>
            </a:endParaRPr>
          </a:p>
        </p:txBody>
      </p:sp>
      <p:sp>
        <p:nvSpPr>
          <p:cNvPr id="10" name="Obdélník 9"/>
          <p:cNvSpPr/>
          <p:nvPr/>
        </p:nvSpPr>
        <p:spPr>
          <a:xfrm flipH="1">
            <a:off x="1785918" y="4572008"/>
            <a:ext cx="3929090" cy="928694"/>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délník 12"/>
          <p:cNvSpPr/>
          <p:nvPr/>
        </p:nvSpPr>
        <p:spPr>
          <a:xfrm>
            <a:off x="2214546" y="2928934"/>
            <a:ext cx="1643074" cy="1000132"/>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
          <p:cNvPicPr>
            <a:picLocks noChangeAspect="1" noChangeArrowheads="1"/>
          </p:cNvPicPr>
          <p:nvPr/>
        </p:nvPicPr>
        <p:blipFill>
          <a:blip r:embed="rId5" cstate="print"/>
          <a:srcRect/>
          <a:stretch>
            <a:fillRect/>
          </a:stretch>
        </p:blipFill>
        <p:spPr bwMode="auto">
          <a:xfrm>
            <a:off x="142844" y="1000108"/>
            <a:ext cx="4438650" cy="2952750"/>
          </a:xfrm>
          <a:prstGeom prst="rect">
            <a:avLst/>
          </a:prstGeom>
          <a:ln>
            <a:noFill/>
          </a:ln>
          <a:effectLst>
            <a:outerShdw blurRad="292100" dist="139700" dir="2700000" algn="tl" rotWithShape="0">
              <a:srgbClr val="333333">
                <a:alpha val="65000"/>
              </a:srgbClr>
            </a:outerShdw>
          </a:effectLst>
        </p:spPr>
      </p:pic>
      <p:pic>
        <p:nvPicPr>
          <p:cNvPr id="27650" name="Picture 2"/>
          <p:cNvPicPr>
            <a:picLocks noChangeAspect="1" noChangeArrowheads="1"/>
          </p:cNvPicPr>
          <p:nvPr/>
        </p:nvPicPr>
        <p:blipFill>
          <a:blip r:embed="rId6" cstate="print"/>
          <a:srcRect/>
          <a:stretch>
            <a:fillRect/>
          </a:stretch>
        </p:blipFill>
        <p:spPr bwMode="auto">
          <a:xfrm>
            <a:off x="1928794" y="658906"/>
            <a:ext cx="6934197" cy="6037147"/>
          </a:xfrm>
          <a:prstGeom prst="rect">
            <a:avLst/>
          </a:prstGeom>
          <a:ln>
            <a:solidFill>
              <a:srgbClr val="008000"/>
            </a:solidFill>
          </a:ln>
          <a:effectLst>
            <a:outerShdw blurRad="292100" dist="139700" dir="2700000" algn="tl" rotWithShape="0">
              <a:srgbClr val="333333">
                <a:alpha val="65000"/>
              </a:srgbClr>
            </a:outerShdw>
          </a:effectLst>
        </p:spPr>
      </p:pic>
      <p:sp>
        <p:nvSpPr>
          <p:cNvPr id="11" name="Šipka ve tvaru U 10">
            <a:hlinkClick r:id="rId7" action="ppaction://hlinksldjump"/>
          </p:cNvPr>
          <p:cNvSpPr/>
          <p:nvPr/>
        </p:nvSpPr>
        <p:spPr>
          <a:xfrm rot="5400000" flipH="1">
            <a:off x="8383860" y="6097860"/>
            <a:ext cx="692696" cy="683568"/>
          </a:xfrm>
          <a:prstGeom prst="uturnArrow">
            <a:avLst>
              <a:gd name="adj1" fmla="val 39014"/>
              <a:gd name="adj2" fmla="val 25000"/>
              <a:gd name="adj3" fmla="val 25000"/>
              <a:gd name="adj4" fmla="val 43750"/>
              <a:gd name="adj5" fmla="val 75000"/>
            </a:avLst>
          </a:prstGeom>
          <a:solidFill>
            <a:srgbClr val="006600">
              <a:alpha val="5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27650"/>
                                        </p:tgtEl>
                                        <p:attrNameLst>
                                          <p:attrName>style.visibility</p:attrName>
                                        </p:attrNameLst>
                                      </p:cBhvr>
                                      <p:to>
                                        <p:strVal val="visible"/>
                                      </p:to>
                                    </p:set>
                                    <p:anim calcmode="lin" valueType="num">
                                      <p:cBhvr>
                                        <p:cTn id="23" dur="500" fill="hold"/>
                                        <p:tgtEl>
                                          <p:spTgt spid="27650"/>
                                        </p:tgtEl>
                                        <p:attrNameLst>
                                          <p:attrName>ppt_w</p:attrName>
                                        </p:attrNameLst>
                                      </p:cBhvr>
                                      <p:tavLst>
                                        <p:tav tm="0">
                                          <p:val>
                                            <p:fltVal val="0"/>
                                          </p:val>
                                        </p:tav>
                                        <p:tav tm="100000">
                                          <p:val>
                                            <p:strVal val="#ppt_w"/>
                                          </p:val>
                                        </p:tav>
                                      </p:tavLst>
                                    </p:anim>
                                    <p:anim calcmode="lin" valueType="num">
                                      <p:cBhvr>
                                        <p:cTn id="24" dur="500" fill="hold"/>
                                        <p:tgtEl>
                                          <p:spTgt spid="27650"/>
                                        </p:tgtEl>
                                        <p:attrNameLst>
                                          <p:attrName>ppt_h</p:attrName>
                                        </p:attrNameLst>
                                      </p:cBhvr>
                                      <p:tavLst>
                                        <p:tav tm="0">
                                          <p:val>
                                            <p:fltVal val="0"/>
                                          </p:val>
                                        </p:tav>
                                        <p:tav tm="100000">
                                          <p:val>
                                            <p:strVal val="#ppt_h"/>
                                          </p:val>
                                        </p:tav>
                                      </p:tavLst>
                                    </p:anim>
                                    <p:animEffect transition="in" filter="fade">
                                      <p:cBhvr>
                                        <p:cTn id="25"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solidFill>
                  <a:srgbClr val="008000"/>
                </a:solidFill>
              </a:rPr>
              <a:t>Tvorba geomorfologické mřížky</a:t>
            </a:r>
            <a:endParaRPr lang="cs-CZ" sz="3600" dirty="0"/>
          </a:p>
        </p:txBody>
      </p:sp>
      <p:pic>
        <p:nvPicPr>
          <p:cNvPr id="3" name="Picture 12" descr="D:\Projekty\PhD-Smrk\Disertace\Obrazky\UC_TvorbaGeomorfologickeMrizky.emf"/>
          <p:cNvPicPr>
            <a:picLocks noChangeAspect="1" noChangeArrowheads="1"/>
          </p:cNvPicPr>
          <p:nvPr/>
        </p:nvPicPr>
        <p:blipFill>
          <a:blip r:embed="rId2" cstate="print"/>
          <a:srcRect/>
          <a:stretch>
            <a:fillRect/>
          </a:stretch>
        </p:blipFill>
        <p:spPr bwMode="auto">
          <a:xfrm>
            <a:off x="179512" y="1412776"/>
            <a:ext cx="4058770" cy="1727366"/>
          </a:xfrm>
          <a:prstGeom prst="rect">
            <a:avLst/>
          </a:prstGeom>
          <a:ln>
            <a:noFill/>
          </a:ln>
          <a:effectLst>
            <a:outerShdw blurRad="292100" dist="139700" dir="2700000" algn="tl" rotWithShape="0">
              <a:srgbClr val="333333">
                <a:alpha val="65000"/>
              </a:srgbClr>
            </a:outerShdw>
          </a:effectLst>
        </p:spPr>
      </p:pic>
      <p:graphicFrame>
        <p:nvGraphicFramePr>
          <p:cNvPr id="4" name="Tabulka 3"/>
          <p:cNvGraphicFramePr>
            <a:graphicFrameLocks noGrp="1"/>
          </p:cNvGraphicFramePr>
          <p:nvPr/>
        </p:nvGraphicFramePr>
        <p:xfrm>
          <a:off x="3635896" y="1272719"/>
          <a:ext cx="5400600" cy="6404737"/>
        </p:xfrm>
        <a:graphic>
          <a:graphicData uri="http://schemas.openxmlformats.org/drawingml/2006/table">
            <a:tbl>
              <a:tblPr>
                <a:effectLst>
                  <a:outerShdw blurRad="292100" dist="139700" dir="2700000" algn="tl" rotWithShape="0">
                    <a:prstClr val="black">
                      <a:alpha val="65000"/>
                    </a:prstClr>
                  </a:outerShdw>
                </a:effectLst>
              </a:tblPr>
              <a:tblGrid>
                <a:gridCol w="1080120"/>
                <a:gridCol w="603691"/>
                <a:gridCol w="2792200"/>
                <a:gridCol w="924589"/>
              </a:tblGrid>
              <a:tr h="199869">
                <a:tc gridSpan="2">
                  <a:txBody>
                    <a:bodyPr/>
                    <a:lstStyle/>
                    <a:p>
                      <a:pPr algn="l">
                        <a:lnSpc>
                          <a:spcPct val="120000"/>
                        </a:lnSpc>
                        <a:spcAft>
                          <a:spcPts val="0"/>
                        </a:spcAft>
                      </a:pPr>
                      <a:r>
                        <a:rPr lang="cs-CZ" sz="900" b="1" dirty="0">
                          <a:solidFill>
                            <a:schemeClr val="bg1"/>
                          </a:solidFill>
                          <a:latin typeface="Times New Roman"/>
                          <a:ea typeface="Times New Roman"/>
                        </a:rPr>
                        <a:t>Specifikace případu užití:</a:t>
                      </a:r>
                      <a:endParaRPr lang="cs-CZ" sz="900" dirty="0">
                        <a:solidFill>
                          <a:schemeClr val="bg1"/>
                        </a:solidFill>
                        <a:latin typeface="Times New Roman"/>
                        <a:ea typeface="Times New Roman"/>
                      </a:endParaRPr>
                    </a:p>
                    <a:p>
                      <a:pPr algn="l">
                        <a:lnSpc>
                          <a:spcPct val="120000"/>
                        </a:lnSpc>
                        <a:spcAft>
                          <a:spcPts val="0"/>
                        </a:spcAft>
                      </a:pPr>
                      <a:r>
                        <a:rPr lang="cs-CZ" sz="900" b="1" dirty="0">
                          <a:solidFill>
                            <a:schemeClr val="bg1"/>
                          </a:solidFill>
                          <a:latin typeface="Times New Roman"/>
                          <a:ea typeface="Times New Roman"/>
                        </a:rPr>
                        <a:t>ID: UC 23</a:t>
                      </a:r>
                      <a:endParaRPr lang="cs-CZ" sz="900" dirty="0">
                        <a:solidFill>
                          <a:schemeClr val="bg1"/>
                        </a:solidFill>
                        <a:latin typeface="Times New Roman"/>
                        <a:ea typeface="Times New Roman"/>
                      </a:endParaRPr>
                    </a:p>
                  </a:txBody>
                  <a:tcPr marL="20820" marR="2082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dirty="0">
                          <a:solidFill>
                            <a:schemeClr val="bg1"/>
                          </a:solidFill>
                          <a:latin typeface="Times New Roman"/>
                          <a:ea typeface="Times New Roman"/>
                        </a:rPr>
                        <a:t>Vytvořit geomorfologickou mřížku</a:t>
                      </a:r>
                      <a:endParaRPr lang="cs-CZ" sz="900" dirty="0">
                        <a:solidFill>
                          <a:schemeClr val="bg1"/>
                        </a:solidFill>
                        <a:latin typeface="Times New Roman"/>
                        <a:ea typeface="Times New Roman"/>
                      </a:endParaRPr>
                    </a:p>
                  </a:txBody>
                  <a:tcPr marL="20820" marR="2082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33246">
                <a:tc>
                  <a:txBody>
                    <a:bodyPr/>
                    <a:lstStyle/>
                    <a:p>
                      <a:pPr algn="l">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20820" marR="2082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Využít funkcionality nástrojů GmIS a data v GmDB pro vytvoření geomorfologické mřížky.</a:t>
                      </a:r>
                    </a:p>
                  </a:txBody>
                  <a:tcPr marL="20820" marR="2082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66623">
                <a:tc>
                  <a:txBody>
                    <a:bodyPr/>
                    <a:lstStyle/>
                    <a:p>
                      <a:pPr algn="l">
                        <a:lnSpc>
                          <a:spcPct val="120000"/>
                        </a:lnSpc>
                        <a:spcAft>
                          <a:spcPts val="0"/>
                        </a:spcAft>
                      </a:pPr>
                      <a:r>
                        <a:rPr lang="cs-CZ" sz="900" b="1" dirty="0">
                          <a:latin typeface="Times New Roman"/>
                          <a:ea typeface="Times New Roman"/>
                        </a:rPr>
                        <a:t>Hlavní aktér:</a:t>
                      </a:r>
                      <a:endParaRPr lang="cs-CZ" sz="900" dirty="0">
                        <a:latin typeface="Times New Roman"/>
                        <a:ea typeface="Times New Roman"/>
                      </a:endParaRPr>
                    </a:p>
                  </a:txBody>
                  <a:tcPr marL="20820" marR="2082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Uživatel</a:t>
                      </a:r>
                    </a:p>
                  </a:txBody>
                  <a:tcPr marL="20820" marR="2082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66623">
                <a:tc>
                  <a:txBody>
                    <a:bodyPr/>
                    <a:lstStyle/>
                    <a:p>
                      <a:pPr algn="l">
                        <a:lnSpc>
                          <a:spcPct val="120000"/>
                        </a:lnSpc>
                        <a:spcAft>
                          <a:spcPts val="0"/>
                        </a:spcAft>
                      </a:pPr>
                      <a:r>
                        <a:rPr lang="cs-CZ" sz="900" b="1" dirty="0">
                          <a:latin typeface="Times New Roman"/>
                          <a:ea typeface="Times New Roman"/>
                        </a:rPr>
                        <a:t>Vedlejší aktéři:</a:t>
                      </a:r>
                      <a:endParaRPr lang="cs-CZ" sz="900" dirty="0">
                        <a:latin typeface="Times New Roman"/>
                        <a:ea typeface="Times New Roman"/>
                      </a:endParaRPr>
                    </a:p>
                  </a:txBody>
                  <a:tcPr marL="20820" marR="2082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a:t>
                      </a:r>
                    </a:p>
                  </a:txBody>
                  <a:tcPr marL="20820" marR="2082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66492">
                <a:tc>
                  <a:txBody>
                    <a:bodyPr/>
                    <a:lstStyle/>
                    <a:p>
                      <a:pPr algn="l">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20820" marR="2082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V GmDB existuje vrstva hranic elementárních forem a další podkladové vrstvy. Každá další vrstva napomáhá interpretaci údajů, proto jsou vhodné především informace o reliéfu.</a:t>
                      </a:r>
                    </a:p>
                  </a:txBody>
                  <a:tcPr marL="20820" marR="2082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931410">
                <a:tc>
                  <a:txBody>
                    <a:bodyPr/>
                    <a:lstStyle/>
                    <a:p>
                      <a:pPr algn="l">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20820" marR="2082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Times New Roman"/>
                        </a:rPr>
                        <a:t>Případ užití začíná, když uživatel otevře mapové okno GmIS, zobrazí podkladové vrstvy a otevře vrstvu hranic elementárních forem reliéfu pro editaci.</a:t>
                      </a:r>
                    </a:p>
                    <a:p>
                      <a:pPr marL="342900" lvl="0" indent="-342900" algn="l">
                        <a:lnSpc>
                          <a:spcPct val="120000"/>
                        </a:lnSpc>
                        <a:spcAft>
                          <a:spcPts val="0"/>
                        </a:spcAft>
                        <a:buFont typeface="+mj-lt"/>
                        <a:buAutoNum type="arabicPeriod"/>
                      </a:pPr>
                      <a:r>
                        <a:rPr lang="cs-CZ" sz="900" dirty="0">
                          <a:latin typeface="Times New Roman"/>
                          <a:ea typeface="Times New Roman"/>
                        </a:rPr>
                        <a:t>Systém načte podkladové vrstvy a zahájí editační režim.</a:t>
                      </a:r>
                    </a:p>
                    <a:p>
                      <a:pPr marL="342900" lvl="0" indent="-342900" algn="l">
                        <a:lnSpc>
                          <a:spcPct val="120000"/>
                        </a:lnSpc>
                        <a:spcAft>
                          <a:spcPts val="0"/>
                        </a:spcAft>
                        <a:buFont typeface="+mj-lt"/>
                        <a:buAutoNum type="arabicPeriod"/>
                      </a:pPr>
                      <a:r>
                        <a:rPr lang="cs-CZ" sz="900" dirty="0">
                          <a:latin typeface="Times New Roman"/>
                          <a:ea typeface="Times New Roman"/>
                        </a:rPr>
                        <a:t>Uživatel experimentálně a na základě fundovaného odhadu vybere takové hranice, které mají hodnotu atributů (ostrosti, délky a křivosti) větší, než určenou prahem. Prahové hodnoty je potřeba experimentálně nastavit pro každé zájmové území.</a:t>
                      </a:r>
                    </a:p>
                    <a:p>
                      <a:pPr marL="342900" lvl="0" indent="-342900" algn="l">
                        <a:lnSpc>
                          <a:spcPct val="120000"/>
                        </a:lnSpc>
                        <a:spcAft>
                          <a:spcPts val="0"/>
                        </a:spcAft>
                        <a:buFont typeface="+mj-lt"/>
                        <a:buAutoNum type="arabicPeriod"/>
                      </a:pPr>
                      <a:r>
                        <a:rPr lang="cs-CZ" sz="900" dirty="0">
                          <a:latin typeface="Times New Roman"/>
                          <a:ea typeface="Times New Roman"/>
                        </a:rPr>
                        <a:t>Systém nabídne uživatelské prostředí, které umožní interaktivní vizualizaci vyprahovaných hran, pro vytvoření zpětné vazby v reálném čase. </a:t>
                      </a:r>
                    </a:p>
                    <a:p>
                      <a:pPr marL="342900" lvl="0" indent="-342900" algn="l">
                        <a:lnSpc>
                          <a:spcPct val="120000"/>
                        </a:lnSpc>
                        <a:spcAft>
                          <a:spcPts val="0"/>
                        </a:spcAft>
                        <a:buFont typeface="+mj-lt"/>
                        <a:buAutoNum type="arabicPeriod"/>
                      </a:pPr>
                      <a:r>
                        <a:rPr lang="cs-CZ" sz="900" dirty="0">
                          <a:latin typeface="Times New Roman"/>
                          <a:ea typeface="Times New Roman"/>
                        </a:rPr>
                        <a:t>Uživatel na základě své odborné erudice posuzuje, zda jsou na základě stanovených prahových hodnot vyčleněny ze segmentů hranic forem významné segmenty. Pokud je třeba prahové hodnoty změnit, vrací se do kroku 3. Potom, co jsou dané prahové hodnoty nastaveny pro zájmové území odpovídajícím způsobem, dojde pro vybrané segmenty hranice k uložení atributové informace o tom, že daný segment hranice je součástí geomorfologické mřížky. Při tomto kroku je vhodné zaznamenat zvolené prahy jednotlivých atributů.</a:t>
                      </a:r>
                    </a:p>
                    <a:p>
                      <a:pPr marL="228600" algn="l">
                        <a:lnSpc>
                          <a:spcPct val="120000"/>
                        </a:lnSpc>
                        <a:spcAft>
                          <a:spcPts val="0"/>
                        </a:spcAft>
                      </a:pPr>
                      <a:r>
                        <a:rPr lang="cs-CZ" sz="900" dirty="0">
                          <a:latin typeface="Times New Roman"/>
                          <a:ea typeface="Times New Roman"/>
                        </a:rPr>
                        <a:t>&lt;&lt;</a:t>
                      </a:r>
                      <a:r>
                        <a:rPr lang="cs-CZ" sz="900" dirty="0" err="1">
                          <a:latin typeface="Times New Roman"/>
                          <a:ea typeface="Times New Roman"/>
                        </a:rPr>
                        <a:t>extend</a:t>
                      </a:r>
                      <a:r>
                        <a:rPr lang="cs-CZ" sz="900" dirty="0">
                          <a:latin typeface="Times New Roman"/>
                          <a:ea typeface="Times New Roman"/>
                        </a:rPr>
                        <a:t>&gt;&gt; : přidat atributové sloupce pro ukládané hodnoty (viz tabulka 3.14).</a:t>
                      </a:r>
                    </a:p>
                    <a:p>
                      <a:pPr marL="342900" lvl="0" indent="-342900" algn="l">
                        <a:lnSpc>
                          <a:spcPct val="120000"/>
                        </a:lnSpc>
                        <a:spcAft>
                          <a:spcPts val="0"/>
                        </a:spcAft>
                        <a:buFont typeface="+mj-lt"/>
                        <a:buAutoNum type="arabicPeriod"/>
                      </a:pPr>
                      <a:r>
                        <a:rPr lang="cs-CZ" sz="900" dirty="0">
                          <a:latin typeface="Times New Roman"/>
                          <a:ea typeface="Times New Roman"/>
                        </a:rPr>
                        <a:t>Uživatel dále analyzuje vybrané hranice a hledá významné směry segmentů hranic na základě četnosti jejich výskytu – rozděluje hranice podle jejich orientace. </a:t>
                      </a:r>
                    </a:p>
                    <a:p>
                      <a:pPr marL="342900" lvl="0" indent="-342900" algn="l">
                        <a:lnSpc>
                          <a:spcPct val="120000"/>
                        </a:lnSpc>
                        <a:spcAft>
                          <a:spcPts val="0"/>
                        </a:spcAft>
                        <a:buFont typeface="+mj-lt"/>
                        <a:buAutoNum type="arabicPeriod"/>
                      </a:pPr>
                      <a:r>
                        <a:rPr lang="cs-CZ" sz="900" dirty="0">
                          <a:latin typeface="Times New Roman"/>
                          <a:ea typeface="Times New Roman"/>
                        </a:rPr>
                        <a:t>Systém nabídne použití histogramu či růžicového diagramu pro analýzu hodnot uložených ve sloupci orientace hranice.</a:t>
                      </a:r>
                    </a:p>
                    <a:p>
                      <a:pPr marL="342900" lvl="0" indent="-342900" algn="l">
                        <a:lnSpc>
                          <a:spcPct val="120000"/>
                        </a:lnSpc>
                        <a:spcAft>
                          <a:spcPts val="0"/>
                        </a:spcAft>
                        <a:buFont typeface="+mj-lt"/>
                        <a:buAutoNum type="arabicPeriod"/>
                      </a:pPr>
                      <a:r>
                        <a:rPr lang="cs-CZ" sz="900" dirty="0">
                          <a:latin typeface="Times New Roman"/>
                          <a:ea typeface="Times New Roman"/>
                        </a:rPr>
                        <a:t>Uživatel dále, na základě svých zkušeností a informací získaných v předešlých dvou krocích, označuje jednotlivé významné segmenty hranic jako segmenty geomorfologické mřížky. </a:t>
                      </a:r>
                    </a:p>
                    <a:p>
                      <a:pPr marL="342900" lvl="0" indent="-342900" algn="l">
                        <a:lnSpc>
                          <a:spcPct val="120000"/>
                        </a:lnSpc>
                        <a:spcAft>
                          <a:spcPts val="0"/>
                        </a:spcAft>
                        <a:buFont typeface="+mj-lt"/>
                        <a:buAutoNum type="arabicPeriod"/>
                      </a:pPr>
                      <a:r>
                        <a:rPr lang="cs-CZ" sz="900" dirty="0">
                          <a:latin typeface="Times New Roman"/>
                          <a:ea typeface="Times New Roman"/>
                        </a:rPr>
                        <a:t>Systém nabídne nástroj pro editaci atributu označujícího, zda segment patří do geomorfologické mřížky (viz krok 5). Alternativně systém nabízí uložení vybraných prvků jako nové vrstvy GmDB.</a:t>
                      </a:r>
                    </a:p>
                    <a:p>
                      <a:pPr marL="228600" algn="l">
                        <a:lnSpc>
                          <a:spcPct val="120000"/>
                        </a:lnSpc>
                        <a:spcAft>
                          <a:spcPts val="0"/>
                        </a:spcAft>
                      </a:pPr>
                      <a:r>
                        <a:rPr lang="cs-CZ" sz="900" dirty="0">
                          <a:latin typeface="Times New Roman"/>
                          <a:ea typeface="Times New Roman"/>
                        </a:rPr>
                        <a:t>&lt;&lt;</a:t>
                      </a:r>
                      <a:r>
                        <a:rPr lang="cs-CZ" sz="900" dirty="0" err="1">
                          <a:latin typeface="Times New Roman"/>
                          <a:ea typeface="Times New Roman"/>
                        </a:rPr>
                        <a:t>extend</a:t>
                      </a:r>
                      <a:r>
                        <a:rPr lang="cs-CZ" sz="900" dirty="0">
                          <a:latin typeface="Times New Roman"/>
                          <a:ea typeface="Times New Roman"/>
                        </a:rPr>
                        <a:t>&gt;&gt; : Založit novou prostorovou vrstvu v GmDB (tabulka 3.20, alternativní scénář) s vhodnou strukturou atributů. </a:t>
                      </a:r>
                    </a:p>
                  </a:txBody>
                  <a:tcPr marL="20820" marR="2082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66492">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20820" marR="2082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lphaLcParenR"/>
                      </a:pPr>
                      <a:r>
                        <a:rPr lang="cs-CZ" sz="900">
                          <a:latin typeface="Times New Roman"/>
                          <a:ea typeface="Times New Roman"/>
                        </a:rPr>
                        <a:t>V GmDB je vytvořena reprezentace geomorfologické mřížky, minimálně formou atributu u segmentů hranic elementárních forem, alternativně i jako nezávislá geometrická vrstva.</a:t>
                      </a:r>
                    </a:p>
                  </a:txBody>
                  <a:tcPr marL="20820" marR="2082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33246">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20820" marR="2082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Ručně vektorizovat mřížku na základě interpretace zobrazených dat.</a:t>
                      </a:r>
                    </a:p>
                  </a:txBody>
                  <a:tcPr marL="20820" marR="2082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293688" y="815975"/>
            <a:ext cx="8494712" cy="5807075"/>
          </a:xfrm>
          <a:prstGeom prst="rect">
            <a:avLst/>
          </a:prstGeom>
          <a:noFill/>
          <a:ln w="9525">
            <a:noFill/>
            <a:round/>
            <a:headEnd/>
            <a:tailEnd/>
          </a:ln>
        </p:spPr>
      </p:pic>
      <p:pic>
        <p:nvPicPr>
          <p:cNvPr id="13315" name="Picture 2"/>
          <p:cNvPicPr>
            <a:picLocks noChangeAspect="1" noChangeArrowheads="1"/>
          </p:cNvPicPr>
          <p:nvPr/>
        </p:nvPicPr>
        <p:blipFill>
          <a:blip r:embed="rId4" cstate="print"/>
          <a:srcRect/>
          <a:stretch>
            <a:fillRect/>
          </a:stretch>
        </p:blipFill>
        <p:spPr bwMode="auto">
          <a:xfrm>
            <a:off x="293688" y="815975"/>
            <a:ext cx="2963862" cy="1841500"/>
          </a:xfrm>
          <a:prstGeom prst="rect">
            <a:avLst/>
          </a:prstGeom>
          <a:noFill/>
          <a:ln w="9525">
            <a:noFill/>
            <a:round/>
            <a:headEnd/>
            <a:tailEnd/>
          </a:ln>
        </p:spPr>
      </p:pic>
      <p:sp>
        <p:nvSpPr>
          <p:cNvPr id="17" name="Obdélník 16"/>
          <p:cNvSpPr/>
          <p:nvPr/>
        </p:nvSpPr>
        <p:spPr>
          <a:xfrm>
            <a:off x="0" y="785794"/>
            <a:ext cx="8786842" cy="58579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Text Box 3"/>
          <p:cNvSpPr txBox="1">
            <a:spLocks noChangeArrowheads="1"/>
          </p:cNvSpPr>
          <p:nvPr/>
        </p:nvSpPr>
        <p:spPr bwMode="auto">
          <a:xfrm>
            <a:off x="902989" y="158750"/>
            <a:ext cx="6837363" cy="495300"/>
          </a:xfrm>
          <a:prstGeom prst="rect">
            <a:avLst/>
          </a:prstGeom>
          <a:noFill/>
          <a:ln w="9525">
            <a:noFill/>
            <a:round/>
            <a:headEnd/>
            <a:tailEnd/>
          </a:ln>
        </p:spPr>
        <p:txBody>
          <a:bodyPr lIns="81639" tIns="40820" rIns="81639" bIns="40820"/>
          <a:lstStyle/>
          <a:p>
            <a:pPr>
              <a:tabLst>
                <a:tab pos="655638" algn="l"/>
              </a:tabLst>
            </a:pPr>
            <a:r>
              <a:rPr lang="cs-CZ" sz="2900" b="1" dirty="0" smtClean="0">
                <a:solidFill>
                  <a:srgbClr val="008000"/>
                </a:solidFill>
                <a:effectLst>
                  <a:outerShdw blurRad="38100" dist="38100" dir="2700000" algn="tl">
                    <a:srgbClr val="000000">
                      <a:alpha val="43137"/>
                    </a:srgbClr>
                  </a:outerShdw>
                </a:effectLst>
              </a:rPr>
              <a:t>Tvorba geomorfologické mřížky</a:t>
            </a:r>
            <a:endParaRPr lang="en-GB" sz="2900" b="1" dirty="0">
              <a:solidFill>
                <a:srgbClr val="008000"/>
              </a:solidFill>
              <a:effectLst>
                <a:outerShdw blurRad="38100" dist="38100" dir="2700000" algn="tl">
                  <a:srgbClr val="000000">
                    <a:alpha val="43137"/>
                  </a:srgbClr>
                </a:outerShdw>
              </a:effectLst>
            </a:endParaRPr>
          </a:p>
        </p:txBody>
      </p:sp>
      <p:sp>
        <p:nvSpPr>
          <p:cNvPr id="6" name="Obdélník 5"/>
          <p:cNvSpPr/>
          <p:nvPr/>
        </p:nvSpPr>
        <p:spPr>
          <a:xfrm>
            <a:off x="2285984" y="3286124"/>
            <a:ext cx="1428760" cy="214314"/>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délník 9"/>
          <p:cNvSpPr/>
          <p:nvPr/>
        </p:nvSpPr>
        <p:spPr>
          <a:xfrm>
            <a:off x="1142976" y="5572140"/>
            <a:ext cx="2143140" cy="571504"/>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Obrázek 11" descr="D:\Projekty\PhD-Smrk\Disertace\Obrazky\TvorbaGeomorfologickeMrizky.png"/>
          <p:cNvPicPr/>
          <p:nvPr/>
        </p:nvPicPr>
        <p:blipFill>
          <a:blip r:embed="rId5" cstate="print"/>
          <a:srcRect/>
          <a:stretch>
            <a:fillRect/>
          </a:stretch>
        </p:blipFill>
        <p:spPr bwMode="auto">
          <a:xfrm>
            <a:off x="142844" y="714356"/>
            <a:ext cx="8215338" cy="6072230"/>
          </a:xfrm>
          <a:prstGeom prst="rect">
            <a:avLst/>
          </a:prstGeom>
          <a:ln>
            <a:solidFill>
              <a:srgbClr val="008000"/>
            </a:solidFill>
          </a:ln>
          <a:effectLst>
            <a:outerShdw blurRad="292100" dist="139700" dir="2700000" algn="tl" rotWithShape="0">
              <a:srgbClr val="333333">
                <a:alpha val="65000"/>
              </a:srgbClr>
            </a:outerShdw>
          </a:effectLst>
        </p:spPr>
      </p:pic>
      <p:pic>
        <p:nvPicPr>
          <p:cNvPr id="25601" name="Picture 1"/>
          <p:cNvPicPr>
            <a:picLocks noChangeAspect="1" noChangeArrowheads="1"/>
          </p:cNvPicPr>
          <p:nvPr/>
        </p:nvPicPr>
        <p:blipFill>
          <a:blip r:embed="rId6" cstate="print"/>
          <a:srcRect/>
          <a:stretch>
            <a:fillRect/>
          </a:stretch>
        </p:blipFill>
        <p:spPr bwMode="auto">
          <a:xfrm>
            <a:off x="1142976" y="714356"/>
            <a:ext cx="7766993" cy="3143272"/>
          </a:xfrm>
          <a:prstGeom prst="rect">
            <a:avLst/>
          </a:prstGeom>
          <a:ln>
            <a:solidFill>
              <a:srgbClr val="008000"/>
            </a:solidFill>
          </a:ln>
          <a:effectLst>
            <a:outerShdw blurRad="292100" dist="139700" dir="2700000" algn="tl" rotWithShape="0">
              <a:srgbClr val="333333">
                <a:alpha val="65000"/>
              </a:srgbClr>
            </a:outerShdw>
          </a:effectLst>
        </p:spPr>
      </p:pic>
      <p:sp>
        <p:nvSpPr>
          <p:cNvPr id="11" name="TextovéPole 10"/>
          <p:cNvSpPr txBox="1"/>
          <p:nvPr/>
        </p:nvSpPr>
        <p:spPr>
          <a:xfrm>
            <a:off x="405187" y="6366711"/>
            <a:ext cx="7810151" cy="307777"/>
          </a:xfrm>
          <a:prstGeom prst="rect">
            <a:avLst/>
          </a:prstGeom>
          <a:noFill/>
        </p:spPr>
        <p:txBody>
          <a:bodyPr wrap="none" rtlCol="0">
            <a:spAutoFit/>
          </a:bodyPr>
          <a:lstStyle/>
          <a:p>
            <a:r>
              <a:rPr lang="cs-CZ" sz="1400" b="1" dirty="0" smtClean="0">
                <a:latin typeface="Courier New" pitchFamily="49" charset="0"/>
                <a:cs typeface="Courier New" pitchFamily="49" charset="0"/>
              </a:rPr>
              <a:t> ("</a:t>
            </a:r>
            <a:r>
              <a:rPr lang="cs-CZ" sz="1400" b="1" dirty="0" err="1" smtClean="0">
                <a:latin typeface="Courier New" pitchFamily="49" charset="0"/>
                <a:cs typeface="Courier New" pitchFamily="49" charset="0"/>
              </a:rPr>
              <a:t>Shape</a:t>
            </a:r>
            <a:r>
              <a:rPr lang="cs-CZ" sz="1400" b="1" dirty="0" smtClean="0">
                <a:latin typeface="Courier New" pitchFamily="49" charset="0"/>
                <a:cs typeface="Courier New" pitchFamily="49" charset="0"/>
              </a:rPr>
              <a:t>_</a:t>
            </a:r>
            <a:r>
              <a:rPr lang="cs-CZ" sz="1400" b="1" dirty="0" err="1" smtClean="0">
                <a:latin typeface="Courier New" pitchFamily="49" charset="0"/>
                <a:cs typeface="Courier New" pitchFamily="49" charset="0"/>
              </a:rPr>
              <a:t>Length</a:t>
            </a:r>
            <a:r>
              <a:rPr lang="cs-CZ" sz="1400" b="1" dirty="0" smtClean="0">
                <a:latin typeface="Courier New" pitchFamily="49" charset="0"/>
                <a:cs typeface="Courier New" pitchFamily="49" charset="0"/>
              </a:rPr>
              <a:t>"&gt;110) AND ("CurvatureIndex"&lt;1.1) AND ("Sharpness"&gt;1000)</a:t>
            </a:r>
            <a:endParaRPr lang="en-US" sz="1400" b="1" dirty="0">
              <a:latin typeface="Courier New" pitchFamily="49" charset="0"/>
              <a:cs typeface="Courier New" pitchFamily="49" charset="0"/>
            </a:endParaRPr>
          </a:p>
        </p:txBody>
      </p:sp>
      <p:sp>
        <p:nvSpPr>
          <p:cNvPr id="13" name="Šipka ve tvaru U 12">
            <a:hlinkClick r:id="rId7" action="ppaction://hlinksldjump"/>
          </p:cNvPr>
          <p:cNvSpPr/>
          <p:nvPr/>
        </p:nvSpPr>
        <p:spPr>
          <a:xfrm rot="5400000" flipH="1">
            <a:off x="8383860" y="6097860"/>
            <a:ext cx="692696" cy="683568"/>
          </a:xfrm>
          <a:prstGeom prst="uturnArrow">
            <a:avLst>
              <a:gd name="adj1" fmla="val 39014"/>
              <a:gd name="adj2" fmla="val 25000"/>
              <a:gd name="adj3" fmla="val 25000"/>
              <a:gd name="adj4" fmla="val 43750"/>
              <a:gd name="adj5" fmla="val 75000"/>
            </a:avLst>
          </a:prstGeom>
          <a:solidFill>
            <a:srgbClr val="006600">
              <a:alpha val="5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25601"/>
                                        </p:tgtEl>
                                        <p:attrNameLst>
                                          <p:attrName>style.visibility</p:attrName>
                                        </p:attrNameLst>
                                      </p:cBhvr>
                                      <p:to>
                                        <p:strVal val="visible"/>
                                      </p:to>
                                    </p:set>
                                    <p:anim calcmode="lin" valueType="num">
                                      <p:cBhvr>
                                        <p:cTn id="29" dur="500" fill="hold"/>
                                        <p:tgtEl>
                                          <p:spTgt spid="25601"/>
                                        </p:tgtEl>
                                        <p:attrNameLst>
                                          <p:attrName>ppt_w</p:attrName>
                                        </p:attrNameLst>
                                      </p:cBhvr>
                                      <p:tavLst>
                                        <p:tav tm="0">
                                          <p:val>
                                            <p:fltVal val="0"/>
                                          </p:val>
                                        </p:tav>
                                        <p:tav tm="100000">
                                          <p:val>
                                            <p:strVal val="#ppt_w"/>
                                          </p:val>
                                        </p:tav>
                                      </p:tavLst>
                                    </p:anim>
                                    <p:anim calcmode="lin" valueType="num">
                                      <p:cBhvr>
                                        <p:cTn id="30" dur="500" fill="hold"/>
                                        <p:tgtEl>
                                          <p:spTgt spid="25601"/>
                                        </p:tgtEl>
                                        <p:attrNameLst>
                                          <p:attrName>ppt_h</p:attrName>
                                        </p:attrNameLst>
                                      </p:cBhvr>
                                      <p:tavLst>
                                        <p:tav tm="0">
                                          <p:val>
                                            <p:fltVal val="0"/>
                                          </p:val>
                                        </p:tav>
                                        <p:tav tm="100000">
                                          <p:val>
                                            <p:strVal val="#ppt_h"/>
                                          </p:val>
                                        </p:tav>
                                      </p:tavLst>
                                    </p:anim>
                                    <p:animEffect transition="in" filter="fade">
                                      <p:cBhvr>
                                        <p:cTn id="31" dur="5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solidFill>
                  <a:srgbClr val="008000"/>
                </a:solidFill>
              </a:rPr>
              <a:t>Vymezení povodí a výpočet </a:t>
            </a:r>
            <a:r>
              <a:rPr lang="cs-CZ" sz="3600" dirty="0" err="1" smtClean="0">
                <a:solidFill>
                  <a:srgbClr val="008000"/>
                </a:solidFill>
              </a:rPr>
              <a:t>člentosti</a:t>
            </a:r>
            <a:endParaRPr lang="cs-CZ" sz="3600" dirty="0"/>
          </a:p>
        </p:txBody>
      </p:sp>
      <p:pic>
        <p:nvPicPr>
          <p:cNvPr id="4" name="Picture 16" descr="D:\Projekty\PhD-Smrk\Disertace\Obrazky\UC_VymezeniPovodi.emf"/>
          <p:cNvPicPr>
            <a:picLocks noChangeAspect="1" noChangeArrowheads="1"/>
          </p:cNvPicPr>
          <p:nvPr/>
        </p:nvPicPr>
        <p:blipFill>
          <a:blip r:embed="rId2" cstate="print"/>
          <a:srcRect/>
          <a:stretch>
            <a:fillRect/>
          </a:stretch>
        </p:blipFill>
        <p:spPr bwMode="auto">
          <a:xfrm>
            <a:off x="251521" y="1268760"/>
            <a:ext cx="3168351" cy="1170927"/>
          </a:xfrm>
          <a:prstGeom prst="rect">
            <a:avLst/>
          </a:prstGeom>
          <a:ln>
            <a:noFill/>
          </a:ln>
          <a:effectLst>
            <a:outerShdw blurRad="292100" dist="139700" dir="2700000" algn="tl" rotWithShape="0">
              <a:srgbClr val="333333">
                <a:alpha val="65000"/>
              </a:srgbClr>
            </a:outerShdw>
          </a:effectLst>
        </p:spPr>
      </p:pic>
      <p:pic>
        <p:nvPicPr>
          <p:cNvPr id="5" name="Picture 17" descr="D:\Projekty\PhD-Smrk\Disertace\Obrazky\UC_VypocetClenitostiPoloPovodi.emf"/>
          <p:cNvPicPr>
            <a:picLocks noChangeAspect="1" noChangeArrowheads="1"/>
          </p:cNvPicPr>
          <p:nvPr/>
        </p:nvPicPr>
        <p:blipFill>
          <a:blip r:embed="rId3" cstate="print"/>
          <a:srcRect/>
          <a:stretch>
            <a:fillRect/>
          </a:stretch>
        </p:blipFill>
        <p:spPr bwMode="auto">
          <a:xfrm>
            <a:off x="323528" y="2708920"/>
            <a:ext cx="6366129" cy="1656184"/>
          </a:xfrm>
          <a:prstGeom prst="rect">
            <a:avLst/>
          </a:prstGeom>
          <a:ln>
            <a:noFill/>
          </a:ln>
          <a:effectLst>
            <a:outerShdw blurRad="292100" dist="139700" dir="2700000" algn="tl" rotWithShape="0">
              <a:srgbClr val="333333">
                <a:alpha val="65000"/>
              </a:srgbClr>
            </a:outerShdw>
          </a:effectLst>
        </p:spPr>
      </p:pic>
      <p:graphicFrame>
        <p:nvGraphicFramePr>
          <p:cNvPr id="6" name="Tabulka 5"/>
          <p:cNvGraphicFramePr>
            <a:graphicFrameLocks noGrp="1"/>
          </p:cNvGraphicFramePr>
          <p:nvPr/>
        </p:nvGraphicFramePr>
        <p:xfrm>
          <a:off x="4283968" y="1340768"/>
          <a:ext cx="4706319" cy="6748272"/>
        </p:xfrm>
        <a:graphic>
          <a:graphicData uri="http://schemas.openxmlformats.org/drawingml/2006/table">
            <a:tbl>
              <a:tblPr>
                <a:effectLst>
                  <a:outerShdw blurRad="292100" dist="139700" dir="2700000" algn="tl" rotWithShape="0">
                    <a:prstClr val="black">
                      <a:alpha val="65000"/>
                    </a:prstClr>
                  </a:outerShdw>
                </a:effectLst>
              </a:tblPr>
              <a:tblGrid>
                <a:gridCol w="1340025"/>
                <a:gridCol w="114096"/>
                <a:gridCol w="2443180"/>
                <a:gridCol w="809018"/>
              </a:tblGrid>
              <a:tr h="270933">
                <a:tc gridSpan="2">
                  <a:txBody>
                    <a:bodyPr/>
                    <a:lstStyle/>
                    <a:p>
                      <a:pPr algn="l">
                        <a:lnSpc>
                          <a:spcPct val="120000"/>
                        </a:lnSpc>
                        <a:spcAft>
                          <a:spcPts val="0"/>
                        </a:spcAft>
                      </a:pPr>
                      <a:r>
                        <a:rPr lang="cs-CZ" sz="900" b="1" dirty="0">
                          <a:solidFill>
                            <a:schemeClr val="bg1"/>
                          </a:solidFill>
                          <a:latin typeface="Times New Roman"/>
                          <a:ea typeface="Times New Roman"/>
                        </a:rPr>
                        <a:t>Specifikace případu užití:</a:t>
                      </a:r>
                      <a:endParaRPr lang="cs-CZ" sz="900" dirty="0">
                        <a:solidFill>
                          <a:schemeClr val="bg1"/>
                        </a:solidFill>
                        <a:latin typeface="Times New Roman"/>
                        <a:ea typeface="Times New Roman"/>
                      </a:endParaRPr>
                    </a:p>
                    <a:p>
                      <a:pPr algn="l">
                        <a:lnSpc>
                          <a:spcPct val="120000"/>
                        </a:lnSpc>
                        <a:spcAft>
                          <a:spcPts val="0"/>
                        </a:spcAft>
                      </a:pPr>
                      <a:r>
                        <a:rPr lang="cs-CZ" sz="900" b="1" dirty="0">
                          <a:solidFill>
                            <a:schemeClr val="bg1"/>
                          </a:solidFill>
                          <a:latin typeface="Times New Roman"/>
                          <a:ea typeface="Times New Roman"/>
                        </a:rPr>
                        <a:t>ID: UC 21</a:t>
                      </a:r>
                      <a:endParaRPr lang="cs-CZ" sz="900" dirty="0">
                        <a:solidFill>
                          <a:schemeClr val="bg1"/>
                        </a:solidFill>
                        <a:latin typeface="Times New Roman"/>
                        <a:ea typeface="Times New Roman"/>
                      </a:endParaRPr>
                    </a:p>
                  </a:txBody>
                  <a:tcPr marL="28222" marR="282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dirty="0">
                          <a:solidFill>
                            <a:schemeClr val="bg1"/>
                          </a:solidFill>
                          <a:latin typeface="Times New Roman"/>
                          <a:ea typeface="Times New Roman"/>
                        </a:rPr>
                        <a:t>Vymezit povodí</a:t>
                      </a:r>
                      <a:endParaRPr lang="cs-CZ" sz="900" dirty="0">
                        <a:solidFill>
                          <a:schemeClr val="bg1"/>
                        </a:solidFill>
                        <a:latin typeface="Times New Roman"/>
                        <a:ea typeface="Times New Roman"/>
                      </a:endParaRPr>
                    </a:p>
                  </a:txBody>
                  <a:tcPr marL="28222" marR="282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80622">
                <a:tc>
                  <a:txBody>
                    <a:bodyPr/>
                    <a:lstStyle/>
                    <a:p>
                      <a:pPr algn="l">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28222" marR="282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Vymezit povodí na základě podkladových dat (DMR a případně vodní toky). </a:t>
                      </a:r>
                    </a:p>
                  </a:txBody>
                  <a:tcPr marL="28222" marR="282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90311">
                <a:tc>
                  <a:txBody>
                    <a:bodyPr/>
                    <a:lstStyle/>
                    <a:p>
                      <a:pPr algn="l">
                        <a:lnSpc>
                          <a:spcPct val="120000"/>
                        </a:lnSpc>
                        <a:spcAft>
                          <a:spcPts val="0"/>
                        </a:spcAft>
                      </a:pPr>
                      <a:r>
                        <a:rPr lang="cs-CZ" sz="900" b="1">
                          <a:latin typeface="Times New Roman"/>
                          <a:ea typeface="Times New Roman"/>
                        </a:rPr>
                        <a:t>Hlavní aktér:</a:t>
                      </a:r>
                      <a:endParaRPr lang="cs-CZ" sz="900">
                        <a:latin typeface="Times New Roman"/>
                        <a:ea typeface="Times New Roman"/>
                      </a:endParaRPr>
                    </a:p>
                  </a:txBody>
                  <a:tcPr marL="28222" marR="282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Uživatel</a:t>
                      </a:r>
                    </a:p>
                  </a:txBody>
                  <a:tcPr marL="28222" marR="282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90311">
                <a:tc>
                  <a:txBody>
                    <a:bodyPr/>
                    <a:lstStyle/>
                    <a:p>
                      <a:pPr algn="l">
                        <a:lnSpc>
                          <a:spcPct val="120000"/>
                        </a:lnSpc>
                        <a:spcAft>
                          <a:spcPts val="0"/>
                        </a:spcAft>
                      </a:pPr>
                      <a:r>
                        <a:rPr lang="cs-CZ" sz="900" b="1">
                          <a:latin typeface="Times New Roman"/>
                          <a:ea typeface="Times New Roman"/>
                        </a:rPr>
                        <a:t>Vedlejší aktéři:</a:t>
                      </a:r>
                      <a:endParaRPr lang="cs-CZ" sz="900">
                        <a:latin typeface="Times New Roman"/>
                        <a:ea typeface="Times New Roman"/>
                      </a:endParaRPr>
                    </a:p>
                  </a:txBody>
                  <a:tcPr marL="28222" marR="282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  </a:t>
                      </a:r>
                    </a:p>
                  </a:txBody>
                  <a:tcPr marL="28222" marR="282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80622">
                <a:tc>
                  <a:txBody>
                    <a:bodyPr/>
                    <a:lstStyle/>
                    <a:p>
                      <a:pPr algn="l">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28222" marR="282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V GmDB existují podkladové vrstvy (hladký a hydrologicky korektní DMR a případně vodní toky).</a:t>
                      </a:r>
                    </a:p>
                  </a:txBody>
                  <a:tcPr marL="28222" marR="282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619022">
                <a:tc>
                  <a:txBody>
                    <a:bodyPr/>
                    <a:lstStyle/>
                    <a:p>
                      <a:pPr algn="l">
                        <a:lnSpc>
                          <a:spcPct val="120000"/>
                        </a:lnSpc>
                        <a:spcAft>
                          <a:spcPts val="0"/>
                        </a:spcAft>
                      </a:pPr>
                      <a:r>
                        <a:rPr lang="cs-CZ" sz="900" b="1" dirty="0">
                          <a:latin typeface="Times New Roman"/>
                          <a:ea typeface="Times New Roman"/>
                        </a:rPr>
                        <a:t>Hlavní scénář:</a:t>
                      </a:r>
                      <a:endParaRPr lang="cs-CZ" sz="900" dirty="0">
                        <a:latin typeface="Times New Roman"/>
                        <a:ea typeface="Times New Roman"/>
                      </a:endParaRPr>
                    </a:p>
                  </a:txBody>
                  <a:tcPr marL="28222" marR="282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a:latin typeface="Times New Roman"/>
                          <a:ea typeface="Times New Roman"/>
                        </a:rPr>
                        <a:t>Případ užití začíná, když uživatel otevře nástroj pro vymezení povodí.</a:t>
                      </a:r>
                    </a:p>
                    <a:p>
                      <a:pPr marL="342900" lvl="0" indent="-342900" algn="l">
                        <a:lnSpc>
                          <a:spcPct val="120000"/>
                        </a:lnSpc>
                        <a:spcAft>
                          <a:spcPts val="0"/>
                        </a:spcAft>
                        <a:buFont typeface="+mj-lt"/>
                        <a:buAutoNum type="arabicPeriod"/>
                      </a:pPr>
                      <a:r>
                        <a:rPr lang="cs-CZ" sz="900">
                          <a:latin typeface="Times New Roman"/>
                          <a:ea typeface="Times New Roman"/>
                        </a:rPr>
                        <a:t>Systém uživatele vyzve k zadání cesty k vstupnímu DMR a navrhne umístění a názvy výstupních vrstev:</a:t>
                      </a:r>
                    </a:p>
                    <a:p>
                      <a:pPr marL="742950" lvl="1" indent="-285750" algn="l">
                        <a:lnSpc>
                          <a:spcPct val="120000"/>
                        </a:lnSpc>
                        <a:spcAft>
                          <a:spcPts val="0"/>
                        </a:spcAft>
                        <a:buFont typeface="Symbol"/>
                        <a:buChar char=""/>
                      </a:pPr>
                      <a:r>
                        <a:rPr lang="cs-CZ" sz="900">
                          <a:latin typeface="Times New Roman"/>
                          <a:ea typeface="Times New Roman"/>
                        </a:rPr>
                        <a:t>rastr směrů odtoků z buňky,</a:t>
                      </a:r>
                    </a:p>
                    <a:p>
                      <a:pPr marL="742950" lvl="1" indent="-285750" algn="l">
                        <a:lnSpc>
                          <a:spcPct val="120000"/>
                        </a:lnSpc>
                        <a:spcAft>
                          <a:spcPts val="0"/>
                        </a:spcAft>
                        <a:buFont typeface="Symbol"/>
                        <a:buChar char=""/>
                      </a:pPr>
                      <a:r>
                        <a:rPr lang="cs-CZ" sz="900">
                          <a:latin typeface="Times New Roman"/>
                          <a:ea typeface="Times New Roman"/>
                        </a:rPr>
                        <a:t>rastr akumulace vody,</a:t>
                      </a:r>
                    </a:p>
                    <a:p>
                      <a:pPr marL="742950" lvl="1" indent="-285750" algn="l">
                        <a:lnSpc>
                          <a:spcPct val="120000"/>
                        </a:lnSpc>
                        <a:spcAft>
                          <a:spcPts val="0"/>
                        </a:spcAft>
                        <a:buFont typeface="Symbol"/>
                        <a:buChar char=""/>
                      </a:pPr>
                      <a:r>
                        <a:rPr lang="cs-CZ" sz="900">
                          <a:latin typeface="Times New Roman"/>
                          <a:ea typeface="Times New Roman"/>
                        </a:rPr>
                        <a:t>rastr vodních toků,</a:t>
                      </a:r>
                    </a:p>
                    <a:p>
                      <a:pPr marL="742950" lvl="1" indent="-285750" algn="l">
                        <a:lnSpc>
                          <a:spcPct val="120000"/>
                        </a:lnSpc>
                        <a:spcAft>
                          <a:spcPts val="0"/>
                        </a:spcAft>
                        <a:buFont typeface="Symbol"/>
                        <a:buChar char=""/>
                      </a:pPr>
                      <a:r>
                        <a:rPr lang="cs-CZ" sz="900">
                          <a:latin typeface="Times New Roman"/>
                          <a:ea typeface="Times New Roman"/>
                        </a:rPr>
                        <a:t>vektor vodních toků (klasifikovaných podle Strahler (1952)),</a:t>
                      </a:r>
                    </a:p>
                    <a:p>
                      <a:pPr marL="742950" lvl="1" indent="-285750" algn="l">
                        <a:lnSpc>
                          <a:spcPct val="120000"/>
                        </a:lnSpc>
                        <a:spcAft>
                          <a:spcPts val="0"/>
                        </a:spcAft>
                        <a:buFont typeface="Symbol"/>
                        <a:buChar char=""/>
                      </a:pPr>
                      <a:r>
                        <a:rPr lang="cs-CZ" sz="900">
                          <a:latin typeface="Times New Roman"/>
                          <a:ea typeface="Times New Roman"/>
                        </a:rPr>
                        <a:t>rastr a vektor vymezených povodí.</a:t>
                      </a:r>
                    </a:p>
                    <a:p>
                      <a:pPr marL="342900" lvl="0" indent="-342900" algn="l">
                        <a:lnSpc>
                          <a:spcPct val="120000"/>
                        </a:lnSpc>
                        <a:spcAft>
                          <a:spcPts val="0"/>
                        </a:spcAft>
                        <a:buFont typeface="+mj-lt"/>
                        <a:buAutoNum type="arabicPeriod"/>
                      </a:pPr>
                      <a:r>
                        <a:rPr lang="cs-CZ" sz="900">
                          <a:latin typeface="Times New Roman"/>
                          <a:ea typeface="Times New Roman"/>
                        </a:rPr>
                        <a:t>Uživatel zadá požadované údaje a spustí nástroj. </a:t>
                      </a:r>
                    </a:p>
                    <a:p>
                      <a:pPr marL="342900" lvl="0" indent="-342900" algn="l">
                        <a:lnSpc>
                          <a:spcPct val="120000"/>
                        </a:lnSpc>
                        <a:spcAft>
                          <a:spcPts val="0"/>
                        </a:spcAft>
                        <a:buFont typeface="+mj-lt"/>
                        <a:buAutoNum type="arabicPeriod"/>
                      </a:pPr>
                      <a:r>
                        <a:rPr lang="cs-CZ" sz="900">
                          <a:latin typeface="Times New Roman"/>
                          <a:ea typeface="Times New Roman"/>
                        </a:rPr>
                        <a:t>Systém provede výpočet rastru směrů odtoků z buňky a rastru akumulace vody. Dotáže se uživatele na prahovou hodnotu pro minimální velikost povodí, případně nabídne přednastavenou hodnotu (pro středoevropské podmínky a data s podrobností odpovídající měřítku 1 : 50 000 doporučuje Jedlička &amp; Sládek (2009) velikost povodí minimálně 0,15 km</a:t>
                      </a:r>
                      <a:r>
                        <a:rPr lang="cs-CZ" sz="900" baseline="30000">
                          <a:latin typeface="Times New Roman"/>
                          <a:ea typeface="Times New Roman"/>
                        </a:rPr>
                        <a:t>2</a:t>
                      </a:r>
                      <a:r>
                        <a:rPr lang="cs-CZ" sz="900">
                          <a:latin typeface="Times New Roman"/>
                          <a:ea typeface="Times New Roman"/>
                        </a:rPr>
                        <a:t>). </a:t>
                      </a:r>
                    </a:p>
                    <a:p>
                      <a:pPr marL="342900" lvl="0" indent="-342900" algn="l">
                        <a:lnSpc>
                          <a:spcPct val="120000"/>
                        </a:lnSpc>
                        <a:spcAft>
                          <a:spcPts val="0"/>
                        </a:spcAft>
                        <a:buFont typeface="+mj-lt"/>
                        <a:buAutoNum type="arabicPeriod"/>
                      </a:pPr>
                      <a:r>
                        <a:rPr lang="cs-CZ" sz="900">
                          <a:latin typeface="Times New Roman"/>
                          <a:ea typeface="Times New Roman"/>
                        </a:rPr>
                        <a:t>Uživatel na základě svého posouzení použije přednastavenou hodnotu, případně zadá jinou.</a:t>
                      </a:r>
                    </a:p>
                    <a:p>
                      <a:pPr marL="342900" lvl="0" indent="-342900" algn="l">
                        <a:lnSpc>
                          <a:spcPct val="120000"/>
                        </a:lnSpc>
                        <a:spcAft>
                          <a:spcPts val="0"/>
                        </a:spcAft>
                        <a:buFont typeface="+mj-lt"/>
                        <a:buAutoNum type="arabicPeriod"/>
                      </a:pPr>
                      <a:r>
                        <a:rPr lang="cs-CZ" sz="900">
                          <a:latin typeface="Times New Roman"/>
                          <a:ea typeface="Times New Roman"/>
                        </a:rPr>
                        <a:t>Systém vypočte rastr vodních toků a zobrazí jej.</a:t>
                      </a:r>
                    </a:p>
                    <a:p>
                      <a:pPr marL="342900" lvl="0" indent="-342900" algn="l">
                        <a:lnSpc>
                          <a:spcPct val="120000"/>
                        </a:lnSpc>
                        <a:spcAft>
                          <a:spcPts val="0"/>
                        </a:spcAft>
                        <a:buFont typeface="+mj-lt"/>
                        <a:buAutoNum type="arabicPeriod"/>
                      </a:pPr>
                      <a:r>
                        <a:rPr lang="cs-CZ" sz="900">
                          <a:latin typeface="Times New Roman"/>
                          <a:ea typeface="Times New Roman"/>
                        </a:rPr>
                        <a:t>Uživatel rastr buď akceptuje a spustí zbývající část výpočtu, či se vrátí do bodu 5.</a:t>
                      </a:r>
                    </a:p>
                    <a:p>
                      <a:pPr marL="342900" lvl="0" indent="-342900" algn="l">
                        <a:lnSpc>
                          <a:spcPct val="120000"/>
                        </a:lnSpc>
                        <a:spcAft>
                          <a:spcPts val="0"/>
                        </a:spcAft>
                        <a:buFont typeface="+mj-lt"/>
                        <a:buAutoNum type="arabicPeriod"/>
                      </a:pPr>
                      <a:r>
                        <a:rPr lang="cs-CZ" sz="900">
                          <a:latin typeface="Times New Roman"/>
                          <a:ea typeface="Times New Roman"/>
                        </a:rPr>
                        <a:t>Systém ohodnotí rastr vodních toků podle Strahlera a převede jej i na vektor.</a:t>
                      </a:r>
                    </a:p>
                    <a:p>
                      <a:pPr marL="342900" lvl="0" indent="-342900" algn="l">
                        <a:lnSpc>
                          <a:spcPct val="120000"/>
                        </a:lnSpc>
                        <a:spcAft>
                          <a:spcPts val="0"/>
                        </a:spcAft>
                        <a:buFont typeface="+mj-lt"/>
                        <a:buAutoNum type="arabicPeriod"/>
                      </a:pPr>
                      <a:r>
                        <a:rPr lang="cs-CZ" sz="900">
                          <a:latin typeface="Times New Roman"/>
                          <a:ea typeface="Times New Roman"/>
                        </a:rPr>
                        <a:t>Systém spočte povodí z DMR a vrstvy vodních toků. Do geomorfologické databáze uloží rastrovou i vektorovou reprezentaci povodí.</a:t>
                      </a:r>
                    </a:p>
                  </a:txBody>
                  <a:tcPr marL="28222" marR="282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70933">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28222" marR="282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a:latin typeface="Times New Roman"/>
                          <a:ea typeface="Times New Roman"/>
                        </a:rPr>
                        <a:t>V GmDB je vytvořena rastrová i vektorová reprezentace povodí a vodních toků a další mezivrstvy (rastr směrů odtoků z buňky, rastr akumulace vody).</a:t>
                      </a:r>
                    </a:p>
                  </a:txBody>
                  <a:tcPr marL="28222" marR="282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361244">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28222" marR="2822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dirty="0">
                          <a:latin typeface="Times New Roman"/>
                          <a:ea typeface="Calibri"/>
                        </a:rPr>
                        <a:t>Povodí je počítáno z DMR a již existující vrstvy vodních toků (např. z hydrologických převzatých vrstev).</a:t>
                      </a:r>
                    </a:p>
                    <a:p>
                      <a:pPr marL="342900" lvl="0" indent="-342900" algn="l">
                        <a:lnSpc>
                          <a:spcPct val="120000"/>
                        </a:lnSpc>
                        <a:spcAft>
                          <a:spcPts val="0"/>
                        </a:spcAft>
                        <a:buFont typeface="+mj-lt"/>
                        <a:buAutoNum type="arabicPeriod"/>
                      </a:pPr>
                      <a:r>
                        <a:rPr lang="cs-CZ" sz="900" dirty="0">
                          <a:latin typeface="Times New Roman"/>
                          <a:ea typeface="Calibri"/>
                        </a:rPr>
                        <a:t>Jsou počítána i polopovodí.</a:t>
                      </a:r>
                    </a:p>
                  </a:txBody>
                  <a:tcPr marL="28222" marR="2822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graphicFrame>
        <p:nvGraphicFramePr>
          <p:cNvPr id="7" name="Tabulka 6"/>
          <p:cNvGraphicFramePr>
            <a:graphicFrameLocks noGrp="1"/>
          </p:cNvGraphicFramePr>
          <p:nvPr/>
        </p:nvGraphicFramePr>
        <p:xfrm>
          <a:off x="251520" y="4616598"/>
          <a:ext cx="4074024" cy="4608576"/>
        </p:xfrm>
        <a:graphic>
          <a:graphicData uri="http://schemas.openxmlformats.org/drawingml/2006/table">
            <a:tbl>
              <a:tblPr>
                <a:effectLst>
                  <a:outerShdw blurRad="292100" dist="139700" dir="2700000" algn="tl" rotWithShape="0">
                    <a:prstClr val="black">
                      <a:alpha val="65000"/>
                    </a:prstClr>
                  </a:outerShdw>
                </a:effectLst>
              </a:tblPr>
              <a:tblGrid>
                <a:gridCol w="1008111"/>
                <a:gridCol w="432048"/>
                <a:gridCol w="1930531"/>
                <a:gridCol w="703334"/>
              </a:tblGrid>
              <a:tr h="322352">
                <a:tc gridSpan="2">
                  <a:txBody>
                    <a:bodyPr/>
                    <a:lstStyle/>
                    <a:p>
                      <a:pPr algn="l">
                        <a:lnSpc>
                          <a:spcPct val="120000"/>
                        </a:lnSpc>
                        <a:spcAft>
                          <a:spcPts val="0"/>
                        </a:spcAft>
                      </a:pPr>
                      <a:r>
                        <a:rPr lang="cs-CZ" sz="900" b="1" dirty="0">
                          <a:solidFill>
                            <a:schemeClr val="bg1"/>
                          </a:solidFill>
                          <a:latin typeface="Times New Roman"/>
                          <a:ea typeface="Times New Roman"/>
                        </a:rPr>
                        <a:t>Specifikace případu užití:</a:t>
                      </a:r>
                      <a:endParaRPr lang="cs-CZ" sz="900" dirty="0">
                        <a:solidFill>
                          <a:schemeClr val="bg1"/>
                        </a:solidFill>
                        <a:latin typeface="Times New Roman"/>
                        <a:ea typeface="Times New Roman"/>
                      </a:endParaRPr>
                    </a:p>
                    <a:p>
                      <a:pPr algn="l">
                        <a:lnSpc>
                          <a:spcPct val="120000"/>
                        </a:lnSpc>
                        <a:spcAft>
                          <a:spcPts val="0"/>
                        </a:spcAft>
                      </a:pPr>
                      <a:r>
                        <a:rPr lang="cs-CZ" sz="900" b="1" dirty="0">
                          <a:solidFill>
                            <a:schemeClr val="bg1"/>
                          </a:solidFill>
                          <a:latin typeface="Times New Roman"/>
                          <a:ea typeface="Times New Roman"/>
                        </a:rPr>
                        <a:t>ID: UC 22</a:t>
                      </a:r>
                      <a:endParaRPr lang="cs-CZ" sz="900" dirty="0">
                        <a:solidFill>
                          <a:schemeClr val="bg1"/>
                        </a:solidFill>
                        <a:latin typeface="Times New Roman"/>
                        <a:ea typeface="Times New Roman"/>
                      </a:endParaRPr>
                    </a:p>
                  </a:txBody>
                  <a:tcPr marL="45357" marR="4535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cs-CZ"/>
                    </a:p>
                  </a:txBody>
                  <a:tcPr/>
                </a:tc>
                <a:tc>
                  <a:txBody>
                    <a:bodyPr/>
                    <a:lstStyle/>
                    <a:p>
                      <a:pPr algn="l">
                        <a:lnSpc>
                          <a:spcPct val="120000"/>
                        </a:lnSpc>
                        <a:spcAft>
                          <a:spcPts val="0"/>
                        </a:spcAft>
                      </a:pPr>
                      <a:r>
                        <a:rPr lang="cs-CZ" sz="900" b="1" dirty="0">
                          <a:solidFill>
                            <a:schemeClr val="bg1"/>
                          </a:solidFill>
                          <a:latin typeface="Times New Roman"/>
                          <a:ea typeface="Times New Roman"/>
                        </a:rPr>
                        <a:t>Výpočet morfometrických charakteristik pro (polo)povodí</a:t>
                      </a:r>
                      <a:endParaRPr lang="cs-CZ" sz="900" dirty="0">
                        <a:solidFill>
                          <a:schemeClr val="bg1"/>
                        </a:solidFill>
                        <a:latin typeface="Times New Roman"/>
                        <a:ea typeface="Times New Roman"/>
                      </a:endParaRPr>
                    </a:p>
                  </a:txBody>
                  <a:tcPr marL="45357" marR="4535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20000"/>
                        </a:lnSpc>
                        <a:spcAft>
                          <a:spcPts val="0"/>
                        </a:spcAft>
                      </a:pPr>
                      <a:r>
                        <a:rPr lang="cs-CZ" sz="9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90286">
                <a:tc>
                  <a:txBody>
                    <a:bodyPr/>
                    <a:lstStyle/>
                    <a:p>
                      <a:pPr algn="l">
                        <a:lnSpc>
                          <a:spcPct val="120000"/>
                        </a:lnSpc>
                        <a:spcAft>
                          <a:spcPts val="0"/>
                        </a:spcAft>
                      </a:pPr>
                      <a:r>
                        <a:rPr lang="cs-CZ" sz="900" b="1" dirty="0">
                          <a:latin typeface="Times New Roman"/>
                          <a:ea typeface="Times New Roman"/>
                        </a:rPr>
                        <a:t>Stručný popis:</a:t>
                      </a:r>
                      <a:endParaRPr lang="cs-CZ" sz="900" dirty="0">
                        <a:latin typeface="Times New Roman"/>
                        <a:ea typeface="Times New Roman"/>
                      </a:endParaRPr>
                    </a:p>
                  </a:txBody>
                  <a:tcPr marL="45357" marR="4535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Vypočítat morfometrické charakteristiky pro povodí a polopovodí.</a:t>
                      </a:r>
                    </a:p>
                  </a:txBody>
                  <a:tcPr marL="45357" marR="4535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45143">
                <a:tc>
                  <a:txBody>
                    <a:bodyPr/>
                    <a:lstStyle/>
                    <a:p>
                      <a:pPr algn="l">
                        <a:lnSpc>
                          <a:spcPct val="120000"/>
                        </a:lnSpc>
                        <a:spcAft>
                          <a:spcPts val="0"/>
                        </a:spcAft>
                      </a:pPr>
                      <a:r>
                        <a:rPr lang="cs-CZ" sz="900" b="1">
                          <a:latin typeface="Times New Roman"/>
                          <a:ea typeface="Times New Roman"/>
                        </a:rPr>
                        <a:t>Hlavní aktér:</a:t>
                      </a:r>
                      <a:endParaRPr lang="cs-CZ" sz="900">
                        <a:latin typeface="Times New Roman"/>
                        <a:ea typeface="Times New Roman"/>
                      </a:endParaRPr>
                    </a:p>
                  </a:txBody>
                  <a:tcPr marL="45357" marR="4535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Uživatel</a:t>
                      </a:r>
                    </a:p>
                  </a:txBody>
                  <a:tcPr marL="45357" marR="4535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45143">
                <a:tc>
                  <a:txBody>
                    <a:bodyPr/>
                    <a:lstStyle/>
                    <a:p>
                      <a:pPr algn="l">
                        <a:lnSpc>
                          <a:spcPct val="120000"/>
                        </a:lnSpc>
                        <a:spcAft>
                          <a:spcPts val="0"/>
                        </a:spcAft>
                      </a:pPr>
                      <a:r>
                        <a:rPr lang="cs-CZ" sz="900" b="1">
                          <a:latin typeface="Times New Roman"/>
                          <a:ea typeface="Times New Roman"/>
                        </a:rPr>
                        <a:t>Vedlejší aktéři:</a:t>
                      </a:r>
                      <a:endParaRPr lang="cs-CZ" sz="900">
                        <a:latin typeface="Times New Roman"/>
                        <a:ea typeface="Times New Roman"/>
                      </a:endParaRPr>
                    </a:p>
                  </a:txBody>
                  <a:tcPr marL="45357" marR="4535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  </a:t>
                      </a:r>
                    </a:p>
                  </a:txBody>
                  <a:tcPr marL="45357" marR="4535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90286">
                <a:tc>
                  <a:txBody>
                    <a:bodyPr/>
                    <a:lstStyle/>
                    <a:p>
                      <a:pPr algn="l">
                        <a:lnSpc>
                          <a:spcPct val="120000"/>
                        </a:lnSpc>
                        <a:spcAft>
                          <a:spcPts val="0"/>
                        </a:spcAft>
                      </a:pPr>
                      <a:r>
                        <a:rPr lang="cs-CZ" sz="900" b="1">
                          <a:latin typeface="Times New Roman"/>
                          <a:ea typeface="Times New Roman"/>
                        </a:rPr>
                        <a:t>Vstupní podmínky:</a:t>
                      </a:r>
                      <a:endParaRPr lang="cs-CZ" sz="900">
                        <a:latin typeface="Times New Roman"/>
                        <a:ea typeface="Times New Roman"/>
                      </a:endParaRPr>
                    </a:p>
                  </a:txBody>
                  <a:tcPr marL="45357" marR="4535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a:latin typeface="Times New Roman"/>
                          <a:ea typeface="Times New Roman"/>
                        </a:rPr>
                        <a:t>V GmDB existuje vrstva povodí a vodních toků, DMR a vrstvy z něj odvozené.</a:t>
                      </a:r>
                    </a:p>
                  </a:txBody>
                  <a:tcPr marL="45357" marR="4535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322286">
                <a:tc>
                  <a:txBody>
                    <a:bodyPr/>
                    <a:lstStyle/>
                    <a:p>
                      <a:pPr algn="l">
                        <a:lnSpc>
                          <a:spcPct val="120000"/>
                        </a:lnSpc>
                        <a:spcAft>
                          <a:spcPts val="0"/>
                        </a:spcAft>
                      </a:pPr>
                      <a:r>
                        <a:rPr lang="cs-CZ" sz="900" b="1">
                          <a:latin typeface="Times New Roman"/>
                          <a:ea typeface="Times New Roman"/>
                        </a:rPr>
                        <a:t>Hlavní scénář:</a:t>
                      </a:r>
                      <a:endParaRPr lang="cs-CZ" sz="900">
                        <a:latin typeface="Times New Roman"/>
                        <a:ea typeface="Times New Roman"/>
                      </a:endParaRPr>
                    </a:p>
                  </a:txBody>
                  <a:tcPr marL="45357" marR="4535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a:latin typeface="Times New Roman"/>
                          <a:ea typeface="Times New Roman"/>
                        </a:rPr>
                        <a:t>Případ užití začíná, když uživatel spustí nástroj pro výpočet vybrané skupiny agregovaných charakteristik pro areály elementárních forem (například charakteristik odvozených od rastru sklonů svahů).</a:t>
                      </a:r>
                    </a:p>
                    <a:p>
                      <a:pPr marL="342900" lvl="0" indent="-342900" algn="l">
                        <a:lnSpc>
                          <a:spcPct val="120000"/>
                        </a:lnSpc>
                        <a:spcAft>
                          <a:spcPts val="0"/>
                        </a:spcAft>
                        <a:buFont typeface="+mj-lt"/>
                        <a:buAutoNum type="arabicPeriod"/>
                      </a:pPr>
                      <a:r>
                        <a:rPr lang="cs-CZ" sz="900">
                          <a:latin typeface="Times New Roman"/>
                          <a:ea typeface="Times New Roman"/>
                        </a:rPr>
                        <a:t>Systém vyzve uživatele k zadání vrstev, ze kterých budou charakteristiky počítány (povodí/polopovodí, vodní toky, DMR a odvozené povrchy).</a:t>
                      </a:r>
                    </a:p>
                    <a:p>
                      <a:pPr marL="342900" lvl="0" indent="-342900" algn="l">
                        <a:lnSpc>
                          <a:spcPct val="120000"/>
                        </a:lnSpc>
                        <a:spcAft>
                          <a:spcPts val="0"/>
                        </a:spcAft>
                        <a:buFont typeface="+mj-lt"/>
                        <a:buAutoNum type="arabicPeriod"/>
                      </a:pPr>
                      <a:r>
                        <a:rPr lang="cs-CZ" sz="900">
                          <a:latin typeface="Times New Roman"/>
                          <a:ea typeface="Times New Roman"/>
                        </a:rPr>
                        <a:t>Po zadání parametrů uživatel spustí výpočet.</a:t>
                      </a:r>
                    </a:p>
                    <a:p>
                      <a:pPr marL="342900" lvl="0" indent="-342900" algn="l">
                        <a:lnSpc>
                          <a:spcPct val="120000"/>
                        </a:lnSpc>
                        <a:spcAft>
                          <a:spcPts val="0"/>
                        </a:spcAft>
                        <a:buFont typeface="+mj-lt"/>
                        <a:buAutoNum type="arabicPeriod"/>
                      </a:pPr>
                      <a:r>
                        <a:rPr lang="cs-CZ" sz="900">
                          <a:latin typeface="Times New Roman"/>
                          <a:ea typeface="Times New Roman"/>
                        </a:rPr>
                        <a:t>Systém vypočítá horizontální členitost povodí, případně polopovodí). </a:t>
                      </a:r>
                    </a:p>
                    <a:p>
                      <a:pPr marL="342900" lvl="0" indent="-342900" algn="l">
                        <a:lnSpc>
                          <a:spcPct val="120000"/>
                        </a:lnSpc>
                        <a:spcAft>
                          <a:spcPts val="0"/>
                        </a:spcAft>
                        <a:buFont typeface="+mj-lt"/>
                        <a:buAutoNum type="arabicPeriod"/>
                      </a:pPr>
                      <a:r>
                        <a:rPr lang="cs-CZ" sz="900">
                          <a:latin typeface="Times New Roman"/>
                          <a:ea typeface="Times New Roman"/>
                        </a:rPr>
                        <a:t>&lt;&lt;include&gt;&gt; : výpočet morfometrických charakteristik ploch (viz podkapitola 3.4.7).</a:t>
                      </a:r>
                    </a:p>
                    <a:p>
                      <a:pPr marL="342900" lvl="0" indent="-342900" algn="l">
                        <a:lnSpc>
                          <a:spcPct val="120000"/>
                        </a:lnSpc>
                        <a:spcAft>
                          <a:spcPts val="0"/>
                        </a:spcAft>
                        <a:buFont typeface="+mj-lt"/>
                        <a:buAutoNum type="arabicPeriod"/>
                      </a:pPr>
                      <a:r>
                        <a:rPr lang="cs-CZ" sz="900">
                          <a:latin typeface="Times New Roman"/>
                          <a:ea typeface="Times New Roman"/>
                        </a:rPr>
                        <a:t>Systém uloží morfometrické charakteristiky ploch do relačně propojených tabulek a členitost uloží do atributového sloupce vrstvy povodí</a:t>
                      </a:r>
                    </a:p>
                    <a:p>
                      <a:pPr marL="342900" lvl="0" indent="-342900" algn="l">
                        <a:lnSpc>
                          <a:spcPct val="120000"/>
                        </a:lnSpc>
                        <a:spcAft>
                          <a:spcPts val="0"/>
                        </a:spcAft>
                        <a:buFont typeface="+mj-lt"/>
                        <a:buAutoNum type="arabicPeriod"/>
                      </a:pPr>
                      <a:r>
                        <a:rPr lang="cs-CZ" sz="900">
                          <a:latin typeface="Times New Roman"/>
                          <a:ea typeface="Times New Roman"/>
                        </a:rPr>
                        <a:t>&lt;&lt;extend&gt;&gt; : přidat atributový sloupec.</a:t>
                      </a:r>
                    </a:p>
                  </a:txBody>
                  <a:tcPr marL="45357" marR="4535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290286">
                <a:tc>
                  <a:txBody>
                    <a:bodyPr/>
                    <a:lstStyle/>
                    <a:p>
                      <a:pPr algn="l">
                        <a:lnSpc>
                          <a:spcPct val="120000"/>
                        </a:lnSpc>
                        <a:spcAft>
                          <a:spcPts val="0"/>
                        </a:spcAft>
                      </a:pPr>
                      <a:r>
                        <a:rPr lang="cs-CZ" sz="900" b="1">
                          <a:latin typeface="Times New Roman"/>
                          <a:ea typeface="Times New Roman"/>
                        </a:rPr>
                        <a:t>Výstupní podmínky:</a:t>
                      </a:r>
                      <a:endParaRPr lang="cs-CZ" sz="900">
                        <a:latin typeface="Times New Roman"/>
                        <a:ea typeface="Times New Roman"/>
                      </a:endParaRPr>
                    </a:p>
                  </a:txBody>
                  <a:tcPr marL="45357" marR="4535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marL="342900" lvl="0" indent="-342900" algn="l">
                        <a:lnSpc>
                          <a:spcPct val="120000"/>
                        </a:lnSpc>
                        <a:spcAft>
                          <a:spcPts val="0"/>
                        </a:spcAft>
                        <a:buFont typeface="+mj-lt"/>
                        <a:buAutoNum type="arabicPeriod"/>
                      </a:pPr>
                      <a:r>
                        <a:rPr lang="cs-CZ" sz="900">
                          <a:latin typeface="Times New Roman"/>
                          <a:ea typeface="Times New Roman"/>
                        </a:rPr>
                        <a:t>V GmDB jsou uloženy vypočtené morfometrické charakteristiky pro povodí či polopovodí.</a:t>
                      </a:r>
                    </a:p>
                  </a:txBody>
                  <a:tcPr marL="45357" marR="4535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r h="145143">
                <a:tc>
                  <a:txBody>
                    <a:bodyPr/>
                    <a:lstStyle/>
                    <a:p>
                      <a:pPr algn="l">
                        <a:lnSpc>
                          <a:spcPct val="120000"/>
                        </a:lnSpc>
                        <a:spcAft>
                          <a:spcPts val="0"/>
                        </a:spcAft>
                      </a:pPr>
                      <a:r>
                        <a:rPr lang="cs-CZ" sz="900" b="1">
                          <a:latin typeface="Times New Roman"/>
                          <a:ea typeface="Times New Roman"/>
                        </a:rPr>
                        <a:t>Alternativní scénáře:</a:t>
                      </a:r>
                      <a:endParaRPr lang="cs-CZ" sz="900">
                        <a:latin typeface="Times New Roman"/>
                        <a:ea typeface="Times New Roman"/>
                      </a:endParaRPr>
                    </a:p>
                  </a:txBody>
                  <a:tcPr marL="45357" marR="4535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20000"/>
                        </a:lnSpc>
                        <a:spcAft>
                          <a:spcPts val="0"/>
                        </a:spcAft>
                      </a:pPr>
                      <a:r>
                        <a:rPr lang="cs-CZ" sz="900" dirty="0">
                          <a:latin typeface="Times New Roman"/>
                          <a:ea typeface="Times New Roman"/>
                        </a:rPr>
                        <a:t>–</a:t>
                      </a:r>
                    </a:p>
                  </a:txBody>
                  <a:tcPr marL="45357" marR="4535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cs-CZ"/>
                    </a:p>
                  </a:txBody>
                  <a:tcPr/>
                </a:tc>
                <a:tc hMerge="1">
                  <a:txBody>
                    <a:bodyPr/>
                    <a:lstStyle/>
                    <a:p>
                      <a:endParaRPr lang="cs-CZ"/>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4" cstate="print"/>
          <a:srcRect/>
          <a:stretch>
            <a:fillRect/>
          </a:stretch>
        </p:blipFill>
        <p:spPr bwMode="auto">
          <a:xfrm>
            <a:off x="293688" y="815975"/>
            <a:ext cx="8494712" cy="5807075"/>
          </a:xfrm>
          <a:prstGeom prst="rect">
            <a:avLst/>
          </a:prstGeom>
          <a:noFill/>
          <a:ln w="9525">
            <a:noFill/>
            <a:round/>
            <a:headEnd/>
            <a:tailEnd/>
          </a:ln>
        </p:spPr>
      </p:pic>
      <p:pic>
        <p:nvPicPr>
          <p:cNvPr id="13315" name="Picture 2"/>
          <p:cNvPicPr>
            <a:picLocks noChangeAspect="1" noChangeArrowheads="1"/>
          </p:cNvPicPr>
          <p:nvPr/>
        </p:nvPicPr>
        <p:blipFill>
          <a:blip r:embed="rId5" cstate="print"/>
          <a:srcRect/>
          <a:stretch>
            <a:fillRect/>
          </a:stretch>
        </p:blipFill>
        <p:spPr bwMode="auto">
          <a:xfrm>
            <a:off x="293688" y="815975"/>
            <a:ext cx="2963862" cy="1841500"/>
          </a:xfrm>
          <a:prstGeom prst="rect">
            <a:avLst/>
          </a:prstGeom>
          <a:noFill/>
          <a:ln w="9525">
            <a:noFill/>
            <a:round/>
            <a:headEnd/>
            <a:tailEnd/>
          </a:ln>
        </p:spPr>
      </p:pic>
      <p:sp>
        <p:nvSpPr>
          <p:cNvPr id="17" name="Obdélník 16"/>
          <p:cNvSpPr/>
          <p:nvPr/>
        </p:nvSpPr>
        <p:spPr>
          <a:xfrm>
            <a:off x="0" y="785794"/>
            <a:ext cx="8786842" cy="58579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Text Box 3"/>
          <p:cNvSpPr txBox="1">
            <a:spLocks noChangeArrowheads="1"/>
          </p:cNvSpPr>
          <p:nvPr/>
        </p:nvSpPr>
        <p:spPr bwMode="auto">
          <a:xfrm>
            <a:off x="902989" y="158750"/>
            <a:ext cx="6837363" cy="495300"/>
          </a:xfrm>
          <a:prstGeom prst="rect">
            <a:avLst/>
          </a:prstGeom>
          <a:noFill/>
          <a:ln w="9525">
            <a:noFill/>
            <a:round/>
            <a:headEnd/>
            <a:tailEnd/>
          </a:ln>
        </p:spPr>
        <p:txBody>
          <a:bodyPr lIns="81639" tIns="40820" rIns="81639" bIns="40820"/>
          <a:lstStyle/>
          <a:p>
            <a:pPr>
              <a:tabLst>
                <a:tab pos="655638" algn="l"/>
              </a:tabLst>
            </a:pPr>
            <a:r>
              <a:rPr lang="cs-CZ" sz="2900" b="1" dirty="0" smtClean="0">
                <a:solidFill>
                  <a:srgbClr val="008000"/>
                </a:solidFill>
                <a:effectLst>
                  <a:outerShdw blurRad="38100" dist="38100" dir="2700000" algn="tl">
                    <a:srgbClr val="000000">
                      <a:alpha val="43137"/>
                    </a:srgbClr>
                  </a:outerShdw>
                </a:effectLst>
              </a:rPr>
              <a:t>Vymezení povodí a výpočet </a:t>
            </a:r>
            <a:r>
              <a:rPr lang="cs-CZ" sz="2900" b="1" dirty="0" err="1" smtClean="0">
                <a:solidFill>
                  <a:srgbClr val="008000"/>
                </a:solidFill>
                <a:effectLst>
                  <a:outerShdw blurRad="38100" dist="38100" dir="2700000" algn="tl">
                    <a:srgbClr val="000000">
                      <a:alpha val="43137"/>
                    </a:srgbClr>
                  </a:outerShdw>
                </a:effectLst>
              </a:rPr>
              <a:t>člentosti</a:t>
            </a:r>
            <a:endParaRPr lang="en-GB" sz="2900" b="1" dirty="0">
              <a:solidFill>
                <a:srgbClr val="008000"/>
              </a:solidFill>
              <a:effectLst>
                <a:outerShdw blurRad="38100" dist="38100" dir="2700000" algn="tl">
                  <a:srgbClr val="000000">
                    <a:alpha val="43137"/>
                  </a:srgbClr>
                </a:outerShdw>
              </a:effectLst>
            </a:endParaRPr>
          </a:p>
        </p:txBody>
      </p:sp>
      <p:sp>
        <p:nvSpPr>
          <p:cNvPr id="6" name="Obdélník 5"/>
          <p:cNvSpPr/>
          <p:nvPr/>
        </p:nvSpPr>
        <p:spPr>
          <a:xfrm>
            <a:off x="323528" y="2996952"/>
            <a:ext cx="1872208" cy="936104"/>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Šipka ve tvaru U 12">
            <a:hlinkClick r:id="rId6" action="ppaction://hlinksldjump"/>
          </p:cNvPr>
          <p:cNvSpPr/>
          <p:nvPr/>
        </p:nvSpPr>
        <p:spPr>
          <a:xfrm rot="5400000" flipH="1">
            <a:off x="8383860" y="6097860"/>
            <a:ext cx="692696" cy="683568"/>
          </a:xfrm>
          <a:prstGeom prst="uturnArrow">
            <a:avLst>
              <a:gd name="adj1" fmla="val 39014"/>
              <a:gd name="adj2" fmla="val 25000"/>
              <a:gd name="adj3" fmla="val 25000"/>
              <a:gd name="adj4" fmla="val 43750"/>
              <a:gd name="adj5" fmla="val 75000"/>
            </a:avLst>
          </a:prstGeom>
          <a:solidFill>
            <a:srgbClr val="006600">
              <a:alpha val="5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7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87041" name="Object 1"/>
          <p:cNvGraphicFramePr>
            <a:graphicFrameLocks noChangeAspect="1"/>
          </p:cNvGraphicFramePr>
          <p:nvPr/>
        </p:nvGraphicFramePr>
        <p:xfrm>
          <a:off x="2123728" y="1196752"/>
          <a:ext cx="6488380" cy="5040560"/>
        </p:xfrm>
        <a:graphic>
          <a:graphicData uri="http://schemas.openxmlformats.org/presentationml/2006/ole">
            <p:oleObj spid="_x0000_s87041" name="Visio" r:id="rId7" imgW="7349777" imgH="5704732" progId="Visio.Drawing.11">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7041"/>
                                        </p:tgtEl>
                                        <p:attrNameLst>
                                          <p:attrName>style.visibility</p:attrName>
                                        </p:attrNameLst>
                                      </p:cBhvr>
                                      <p:to>
                                        <p:strVal val="visible"/>
                                      </p:to>
                                    </p:set>
                                    <p:anim calcmode="lin" valueType="num">
                                      <p:cBhvr>
                                        <p:cTn id="14" dur="500" fill="hold"/>
                                        <p:tgtEl>
                                          <p:spTgt spid="87041"/>
                                        </p:tgtEl>
                                        <p:attrNameLst>
                                          <p:attrName>ppt_w</p:attrName>
                                        </p:attrNameLst>
                                      </p:cBhvr>
                                      <p:tavLst>
                                        <p:tav tm="0">
                                          <p:val>
                                            <p:fltVal val="0"/>
                                          </p:val>
                                        </p:tav>
                                        <p:tav tm="100000">
                                          <p:val>
                                            <p:strVal val="#ppt_w"/>
                                          </p:val>
                                        </p:tav>
                                      </p:tavLst>
                                    </p:anim>
                                    <p:anim calcmode="lin" valueType="num">
                                      <p:cBhvr>
                                        <p:cTn id="15" dur="500" fill="hold"/>
                                        <p:tgtEl>
                                          <p:spTgt spid="87041"/>
                                        </p:tgtEl>
                                        <p:attrNameLst>
                                          <p:attrName>ppt_h</p:attrName>
                                        </p:attrNameLst>
                                      </p:cBhvr>
                                      <p:tavLst>
                                        <p:tav tm="0">
                                          <p:val>
                                            <p:fltVal val="0"/>
                                          </p:val>
                                        </p:tav>
                                        <p:tav tm="100000">
                                          <p:val>
                                            <p:strVal val="#ppt_h"/>
                                          </p:val>
                                        </p:tav>
                                      </p:tavLst>
                                    </p:anim>
                                    <p:animEffect transition="in" filter="fade">
                                      <p:cBhvr>
                                        <p:cTn id="16" dur="500"/>
                                        <p:tgtEl>
                                          <p:spTgt spid="87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kupina 6"/>
          <p:cNvGrpSpPr>
            <a:grpSpLocks/>
          </p:cNvGrpSpPr>
          <p:nvPr/>
        </p:nvGrpSpPr>
        <p:grpSpPr bwMode="auto">
          <a:xfrm>
            <a:off x="571472" y="1226962"/>
            <a:ext cx="5486408" cy="3751878"/>
            <a:chOff x="252413" y="179388"/>
            <a:chExt cx="7400925" cy="5060950"/>
          </a:xfrm>
        </p:grpSpPr>
        <p:pic>
          <p:nvPicPr>
            <p:cNvPr id="4" name="Picture 1"/>
            <p:cNvPicPr>
              <a:picLocks noChangeAspect="1" noChangeArrowheads="1"/>
            </p:cNvPicPr>
            <p:nvPr/>
          </p:nvPicPr>
          <p:blipFill>
            <a:blip r:embed="rId2" cstate="print"/>
            <a:srcRect/>
            <a:stretch>
              <a:fillRect/>
            </a:stretch>
          </p:blipFill>
          <p:spPr bwMode="auto">
            <a:xfrm>
              <a:off x="252413" y="179388"/>
              <a:ext cx="7400925" cy="5060950"/>
            </a:xfrm>
            <a:prstGeom prst="rect">
              <a:avLst/>
            </a:prstGeom>
            <a:noFill/>
            <a:ln w="9525">
              <a:noFill/>
              <a:round/>
              <a:headEnd/>
              <a:tailEnd/>
            </a:ln>
          </p:spPr>
        </p:pic>
        <p:pic>
          <p:nvPicPr>
            <p:cNvPr id="5" name="Picture 2"/>
            <p:cNvPicPr>
              <a:picLocks noChangeAspect="1" noChangeArrowheads="1"/>
            </p:cNvPicPr>
            <p:nvPr/>
          </p:nvPicPr>
          <p:blipFill>
            <a:blip r:embed="rId3" cstate="print"/>
            <a:srcRect/>
            <a:stretch>
              <a:fillRect/>
            </a:stretch>
          </p:blipFill>
          <p:spPr bwMode="auto">
            <a:xfrm>
              <a:off x="252413" y="179388"/>
              <a:ext cx="2582862" cy="1603375"/>
            </a:xfrm>
            <a:prstGeom prst="rect">
              <a:avLst/>
            </a:prstGeom>
            <a:noFill/>
            <a:ln w="9525">
              <a:noFill/>
              <a:round/>
              <a:headEnd/>
              <a:tailEnd/>
            </a:ln>
          </p:spPr>
        </p:pic>
      </p:grpSp>
      <p:pic>
        <p:nvPicPr>
          <p:cNvPr id="6" name="Picture 3"/>
          <p:cNvPicPr>
            <a:picLocks noChangeAspect="1" noChangeArrowheads="1"/>
          </p:cNvPicPr>
          <p:nvPr/>
        </p:nvPicPr>
        <p:blipFill>
          <a:blip r:embed="rId4" cstate="print"/>
          <a:srcRect/>
          <a:stretch>
            <a:fillRect/>
          </a:stretch>
        </p:blipFill>
        <p:spPr bwMode="auto">
          <a:xfrm>
            <a:off x="1649413" y="4953968"/>
            <a:ext cx="3079750" cy="1911350"/>
          </a:xfrm>
          <a:prstGeom prst="rect">
            <a:avLst/>
          </a:prstGeom>
          <a:noFill/>
          <a:ln w="9525">
            <a:noFill/>
            <a:round/>
            <a:headEnd/>
            <a:tailEnd/>
          </a:ln>
        </p:spPr>
      </p:pic>
      <p:sp>
        <p:nvSpPr>
          <p:cNvPr id="7" name="Obdélník 6"/>
          <p:cNvSpPr/>
          <p:nvPr/>
        </p:nvSpPr>
        <p:spPr>
          <a:xfrm flipH="1">
            <a:off x="1571604" y="5242904"/>
            <a:ext cx="3214710" cy="1714488"/>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délník 7"/>
          <p:cNvSpPr/>
          <p:nvPr/>
        </p:nvSpPr>
        <p:spPr>
          <a:xfrm>
            <a:off x="539552" y="1207012"/>
            <a:ext cx="5604084" cy="380616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p:txBody>
          <a:bodyPr/>
          <a:lstStyle/>
          <a:p>
            <a:r>
              <a:rPr lang="cs-CZ" sz="3600" dirty="0" smtClean="0">
                <a:solidFill>
                  <a:srgbClr val="008000"/>
                </a:solidFill>
              </a:rPr>
              <a:t>Vymezení bázových povrchů</a:t>
            </a:r>
            <a:endParaRPr lang="cs-CZ"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kupina 6"/>
          <p:cNvGrpSpPr>
            <a:grpSpLocks/>
          </p:cNvGrpSpPr>
          <p:nvPr/>
        </p:nvGrpSpPr>
        <p:grpSpPr bwMode="auto">
          <a:xfrm>
            <a:off x="571472" y="928670"/>
            <a:ext cx="5486408" cy="3751878"/>
            <a:chOff x="252413" y="179388"/>
            <a:chExt cx="7400925" cy="5060950"/>
          </a:xfrm>
        </p:grpSpPr>
        <p:pic>
          <p:nvPicPr>
            <p:cNvPr id="14341" name="Picture 1"/>
            <p:cNvPicPr>
              <a:picLocks noChangeAspect="1" noChangeArrowheads="1"/>
            </p:cNvPicPr>
            <p:nvPr/>
          </p:nvPicPr>
          <p:blipFill>
            <a:blip r:embed="rId3" cstate="print"/>
            <a:srcRect/>
            <a:stretch>
              <a:fillRect/>
            </a:stretch>
          </p:blipFill>
          <p:spPr bwMode="auto">
            <a:xfrm>
              <a:off x="252413" y="179388"/>
              <a:ext cx="7400925" cy="5060950"/>
            </a:xfrm>
            <a:prstGeom prst="rect">
              <a:avLst/>
            </a:prstGeom>
            <a:noFill/>
            <a:ln w="9525">
              <a:noFill/>
              <a:round/>
              <a:headEnd/>
              <a:tailEnd/>
            </a:ln>
          </p:spPr>
        </p:pic>
        <p:pic>
          <p:nvPicPr>
            <p:cNvPr id="14342" name="Picture 2"/>
            <p:cNvPicPr>
              <a:picLocks noChangeAspect="1" noChangeArrowheads="1"/>
            </p:cNvPicPr>
            <p:nvPr/>
          </p:nvPicPr>
          <p:blipFill>
            <a:blip r:embed="rId4" cstate="print"/>
            <a:srcRect/>
            <a:stretch>
              <a:fillRect/>
            </a:stretch>
          </p:blipFill>
          <p:spPr bwMode="auto">
            <a:xfrm>
              <a:off x="252413" y="179388"/>
              <a:ext cx="2582862" cy="1603375"/>
            </a:xfrm>
            <a:prstGeom prst="rect">
              <a:avLst/>
            </a:prstGeom>
            <a:noFill/>
            <a:ln w="9525">
              <a:noFill/>
              <a:round/>
              <a:headEnd/>
              <a:tailEnd/>
            </a:ln>
          </p:spPr>
        </p:pic>
      </p:grpSp>
      <p:pic>
        <p:nvPicPr>
          <p:cNvPr id="2" name="Picture 3"/>
          <p:cNvPicPr>
            <a:picLocks noChangeAspect="1" noChangeArrowheads="1"/>
          </p:cNvPicPr>
          <p:nvPr/>
        </p:nvPicPr>
        <p:blipFill>
          <a:blip r:embed="rId5" cstate="print"/>
          <a:srcRect/>
          <a:stretch>
            <a:fillRect/>
          </a:stretch>
        </p:blipFill>
        <p:spPr bwMode="auto">
          <a:xfrm>
            <a:off x="1649413" y="4783138"/>
            <a:ext cx="3079750" cy="1911350"/>
          </a:xfrm>
          <a:prstGeom prst="rect">
            <a:avLst/>
          </a:prstGeom>
          <a:noFill/>
          <a:ln w="9525">
            <a:noFill/>
            <a:round/>
            <a:headEnd/>
            <a:tailEnd/>
          </a:ln>
        </p:spPr>
      </p:pic>
      <p:sp>
        <p:nvSpPr>
          <p:cNvPr id="8" name="Obdélník 7"/>
          <p:cNvSpPr/>
          <p:nvPr/>
        </p:nvSpPr>
        <p:spPr>
          <a:xfrm flipH="1">
            <a:off x="1571604" y="5072074"/>
            <a:ext cx="3214710" cy="1714488"/>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délník 8"/>
          <p:cNvSpPr/>
          <p:nvPr/>
        </p:nvSpPr>
        <p:spPr>
          <a:xfrm>
            <a:off x="539552" y="908720"/>
            <a:ext cx="5604084" cy="380616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Přímá spojovací čára 31"/>
          <p:cNvCxnSpPr/>
          <p:nvPr/>
        </p:nvCxnSpPr>
        <p:spPr>
          <a:xfrm flipV="1">
            <a:off x="3833821" y="4965693"/>
            <a:ext cx="4637087" cy="25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Přímá spojovací čára 32"/>
          <p:cNvCxnSpPr/>
          <p:nvPr/>
        </p:nvCxnSpPr>
        <p:spPr>
          <a:xfrm flipV="1">
            <a:off x="1971683" y="2446331"/>
            <a:ext cx="3724275" cy="1131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Přímá spojovací čára 33"/>
          <p:cNvCxnSpPr/>
          <p:nvPr/>
        </p:nvCxnSpPr>
        <p:spPr>
          <a:xfrm rot="16200000" flipH="1">
            <a:off x="1332715" y="1259674"/>
            <a:ext cx="2774950" cy="17891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ovací čára 34"/>
          <p:cNvCxnSpPr/>
          <p:nvPr/>
        </p:nvCxnSpPr>
        <p:spPr>
          <a:xfrm rot="16200000" flipH="1">
            <a:off x="-515136" y="2807487"/>
            <a:ext cx="2811463" cy="1870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137" descr="D:\Projekty\Konference\GmVyzkumyKasperky2009\Figs\DTM.png"/>
          <p:cNvPicPr>
            <a:picLocks noChangeAspect="1" noChangeArrowheads="1"/>
          </p:cNvPicPr>
          <p:nvPr/>
        </p:nvPicPr>
        <p:blipFill>
          <a:blip r:embed="rId6" cstate="print"/>
          <a:srcRect/>
          <a:stretch>
            <a:fillRect/>
          </a:stretch>
        </p:blipFill>
        <p:spPr bwMode="auto">
          <a:xfrm>
            <a:off x="-44442" y="693731"/>
            <a:ext cx="1833563" cy="1619250"/>
          </a:xfrm>
          <a:prstGeom prst="rect">
            <a:avLst/>
          </a:prstGeom>
          <a:noFill/>
          <a:ln w="9525">
            <a:noFill/>
            <a:miter lim="800000"/>
            <a:headEnd/>
            <a:tailEnd/>
          </a:ln>
        </p:spPr>
      </p:pic>
      <p:pic>
        <p:nvPicPr>
          <p:cNvPr id="37" name="Picture 136" descr="D:\Projekty\Konference\GmVyzkumyKasperky2009\Figs\FlowDir.png"/>
          <p:cNvPicPr>
            <a:picLocks noChangeAspect="1" noChangeArrowheads="1"/>
          </p:cNvPicPr>
          <p:nvPr/>
        </p:nvPicPr>
        <p:blipFill>
          <a:blip r:embed="rId7" cstate="print"/>
          <a:srcRect/>
          <a:stretch>
            <a:fillRect/>
          </a:stretch>
        </p:blipFill>
        <p:spPr bwMode="auto">
          <a:xfrm>
            <a:off x="1890721" y="3614731"/>
            <a:ext cx="1833562" cy="1619250"/>
          </a:xfrm>
          <a:prstGeom prst="rect">
            <a:avLst/>
          </a:prstGeom>
          <a:noFill/>
          <a:ln w="9525">
            <a:noFill/>
            <a:miter lim="800000"/>
            <a:headEnd/>
            <a:tailEnd/>
          </a:ln>
        </p:spPr>
      </p:pic>
      <p:pic>
        <p:nvPicPr>
          <p:cNvPr id="38" name="Picture 131" descr="D:\Projekty\Konference\GmVyzkumyKasperky2009\Figs\CreateFlowDirAndAccRaster.emf"/>
          <p:cNvPicPr>
            <a:picLocks noChangeAspect="1" noChangeArrowheads="1"/>
          </p:cNvPicPr>
          <p:nvPr/>
        </p:nvPicPr>
        <p:blipFill>
          <a:blip r:embed="rId8" cstate="print"/>
          <a:srcRect/>
          <a:stretch>
            <a:fillRect/>
          </a:stretch>
        </p:blipFill>
        <p:spPr bwMode="auto">
          <a:xfrm>
            <a:off x="-292092" y="1976431"/>
            <a:ext cx="4327525" cy="1404937"/>
          </a:xfrm>
          <a:prstGeom prst="rect">
            <a:avLst/>
          </a:prstGeom>
          <a:ln>
            <a:noFill/>
          </a:ln>
          <a:effectLst>
            <a:outerShdw blurRad="292100" dist="139700" dir="2700000" algn="tl" rotWithShape="0">
              <a:srgbClr val="333333">
                <a:alpha val="65000"/>
              </a:srgbClr>
            </a:outerShdw>
          </a:effectLst>
        </p:spPr>
      </p:pic>
      <p:pic>
        <p:nvPicPr>
          <p:cNvPr id="39" name="Picture 130" descr="D:\Projekty\Konference\GmVyzkumyKasperky2009\Figs\CreateStreamRaster.emf"/>
          <p:cNvPicPr>
            <a:picLocks noChangeAspect="1" noChangeArrowheads="1"/>
          </p:cNvPicPr>
          <p:nvPr/>
        </p:nvPicPr>
        <p:blipFill>
          <a:blip r:embed="rId9" cstate="print"/>
          <a:srcRect/>
          <a:stretch>
            <a:fillRect/>
          </a:stretch>
        </p:blipFill>
        <p:spPr bwMode="auto">
          <a:xfrm>
            <a:off x="3176596" y="1460493"/>
            <a:ext cx="2484437" cy="1924050"/>
          </a:xfrm>
          <a:prstGeom prst="rect">
            <a:avLst/>
          </a:prstGeom>
          <a:ln>
            <a:noFill/>
          </a:ln>
          <a:effectLst>
            <a:outerShdw blurRad="292100" dist="139700" dir="2700000" algn="tl" rotWithShape="0">
              <a:srgbClr val="333333">
                <a:alpha val="65000"/>
              </a:srgbClr>
            </a:outerShdw>
          </a:effectLst>
        </p:spPr>
      </p:pic>
      <p:pic>
        <p:nvPicPr>
          <p:cNvPr id="40" name="Picture 129" descr="D:\Projekty\Konference\GmVyzkumyKasperky2009\Figs\OrderStreams.emf"/>
          <p:cNvPicPr>
            <a:picLocks noChangeAspect="1" noChangeArrowheads="1"/>
          </p:cNvPicPr>
          <p:nvPr/>
        </p:nvPicPr>
        <p:blipFill>
          <a:blip r:embed="rId10" cstate="print"/>
          <a:srcRect/>
          <a:stretch>
            <a:fillRect/>
          </a:stretch>
        </p:blipFill>
        <p:spPr bwMode="auto">
          <a:xfrm>
            <a:off x="4856171" y="1058856"/>
            <a:ext cx="4440237" cy="1647825"/>
          </a:xfrm>
          <a:prstGeom prst="rect">
            <a:avLst/>
          </a:prstGeom>
          <a:ln>
            <a:noFill/>
          </a:ln>
          <a:effectLst>
            <a:outerShdw blurRad="292100" dist="139700" dir="2700000" algn="tl" rotWithShape="0">
              <a:srgbClr val="333333">
                <a:alpha val="65000"/>
              </a:srgbClr>
            </a:outerShdw>
          </a:effectLst>
        </p:spPr>
      </p:pic>
      <p:pic>
        <p:nvPicPr>
          <p:cNvPr id="41" name="Picture 135" descr="D:\Projekty\Konference\GmVyzkumyKasperky2009\Figs\FlowAcc.png"/>
          <p:cNvPicPr>
            <a:picLocks noChangeAspect="1" noChangeArrowheads="1"/>
          </p:cNvPicPr>
          <p:nvPr/>
        </p:nvPicPr>
        <p:blipFill>
          <a:blip r:embed="rId11" cstate="print"/>
          <a:srcRect/>
          <a:stretch>
            <a:fillRect/>
          </a:stretch>
        </p:blipFill>
        <p:spPr bwMode="auto">
          <a:xfrm>
            <a:off x="1890721" y="3614731"/>
            <a:ext cx="1833562" cy="1619250"/>
          </a:xfrm>
          <a:prstGeom prst="rect">
            <a:avLst/>
          </a:prstGeom>
          <a:noFill/>
          <a:ln w="9525">
            <a:noFill/>
            <a:miter lim="800000"/>
            <a:headEnd/>
            <a:tailEnd/>
          </a:ln>
        </p:spPr>
      </p:pic>
      <p:pic>
        <p:nvPicPr>
          <p:cNvPr id="42" name="Picture 135" descr="D:\Projekty\Konference\GmVyzkumyKasperky2009\Figs\FlowAcc.png"/>
          <p:cNvPicPr>
            <a:picLocks noChangeAspect="1" noChangeArrowheads="1"/>
          </p:cNvPicPr>
          <p:nvPr/>
        </p:nvPicPr>
        <p:blipFill>
          <a:blip r:embed="rId11" cstate="print"/>
          <a:srcRect/>
          <a:stretch>
            <a:fillRect/>
          </a:stretch>
        </p:blipFill>
        <p:spPr bwMode="auto">
          <a:xfrm>
            <a:off x="5715008" y="2428868"/>
            <a:ext cx="2851150" cy="2520950"/>
          </a:xfrm>
          <a:prstGeom prst="rect">
            <a:avLst/>
          </a:prstGeom>
          <a:noFill/>
          <a:ln w="9525">
            <a:noFill/>
            <a:miter lim="800000"/>
            <a:headEnd/>
            <a:tailEnd/>
          </a:ln>
        </p:spPr>
      </p:pic>
      <p:pic>
        <p:nvPicPr>
          <p:cNvPr id="43" name="Picture 134" descr="D:\Projekty\Konference\GmVyzkumyKasperky2009\Figs\Streams.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715008" y="2428868"/>
            <a:ext cx="2851150" cy="2520950"/>
          </a:xfrm>
          <a:prstGeom prst="rect">
            <a:avLst/>
          </a:prstGeom>
          <a:noFill/>
          <a:ln w="9525">
            <a:noFill/>
            <a:miter lim="800000"/>
            <a:headEnd/>
            <a:tailEnd/>
          </a:ln>
        </p:spPr>
      </p:pic>
      <p:sp>
        <p:nvSpPr>
          <p:cNvPr id="44" name="TextovéPole 43"/>
          <p:cNvSpPr txBox="1">
            <a:spLocks noChangeArrowheads="1"/>
          </p:cNvSpPr>
          <p:nvPr/>
        </p:nvSpPr>
        <p:spPr bwMode="auto">
          <a:xfrm>
            <a:off x="3724283" y="1314443"/>
            <a:ext cx="1423988" cy="830263"/>
          </a:xfrm>
          <a:prstGeom prst="rect">
            <a:avLst/>
          </a:prstGeom>
          <a:noFill/>
          <a:ln w="9525">
            <a:noFill/>
            <a:miter lim="800000"/>
            <a:headEnd/>
            <a:tailEnd/>
          </a:ln>
        </p:spPr>
        <p:txBody>
          <a:bodyPr>
            <a:spAutoFit/>
          </a:bodyPr>
          <a:lstStyle/>
          <a:p>
            <a:pPr algn="ctr"/>
            <a:r>
              <a:rPr lang="cs-CZ" sz="1200" b="1"/>
              <a:t>Flow Accumulation </a:t>
            </a:r>
            <a:br>
              <a:rPr lang="cs-CZ" sz="1200" b="1"/>
            </a:br>
            <a:r>
              <a:rPr lang="cs-CZ" sz="1200" b="1"/>
              <a:t>&gt;= 250 cells </a:t>
            </a:r>
            <a:br>
              <a:rPr lang="cs-CZ" sz="1200" b="1"/>
            </a:br>
            <a:r>
              <a:rPr lang="cs-CZ" sz="1200" b="1"/>
              <a:t>(25x25 m)</a:t>
            </a:r>
            <a:endParaRPr lang="en-US" sz="1200" b="1"/>
          </a:p>
        </p:txBody>
      </p:sp>
      <p:sp>
        <p:nvSpPr>
          <p:cNvPr id="45" name="Šipka dolů 44"/>
          <p:cNvSpPr/>
          <p:nvPr/>
        </p:nvSpPr>
        <p:spPr>
          <a:xfrm rot="10800000">
            <a:off x="-44442" y="2957520"/>
            <a:ext cx="341567" cy="395784"/>
          </a:xfrm>
          <a:prstGeom prst="downArrow">
            <a:avLst>
              <a:gd name="adj1" fmla="val 50000"/>
              <a:gd name="adj2" fmla="val 94860"/>
            </a:avLst>
          </a:prstGeom>
          <a:solidFill>
            <a:srgbClr val="92D050">
              <a:alpha val="50000"/>
            </a:srgbClr>
          </a:solidFill>
          <a:ln>
            <a:solidFill>
              <a:srgbClr val="00B050">
                <a:alpha val="95000"/>
              </a:srgb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 name="Picture 137" descr="D:\Projekty\Konference\GmVyzkumyKasperky2009\Figs\DTM.png"/>
          <p:cNvPicPr>
            <a:picLocks noChangeAspect="1" noChangeArrowheads="1"/>
          </p:cNvPicPr>
          <p:nvPr/>
        </p:nvPicPr>
        <p:blipFill>
          <a:blip r:embed="rId6" cstate="print"/>
          <a:srcRect/>
          <a:stretch>
            <a:fillRect/>
          </a:stretch>
        </p:blipFill>
        <p:spPr bwMode="auto">
          <a:xfrm>
            <a:off x="5715008" y="2428868"/>
            <a:ext cx="2851150" cy="2520950"/>
          </a:xfrm>
          <a:prstGeom prst="rect">
            <a:avLst/>
          </a:prstGeom>
          <a:noFill/>
          <a:ln w="9525">
            <a:noFill/>
            <a:miter lim="800000"/>
            <a:headEnd/>
            <a:tailEnd/>
          </a:ln>
        </p:spPr>
      </p:pic>
      <p:pic>
        <p:nvPicPr>
          <p:cNvPr id="47" name="Picture 139" descr="D:\Projekty\Konference\GmVyzkumyKasperky2009\Figs\OrderedStreams.png"/>
          <p:cNvPicPr>
            <a:picLocks noChangeAspect="1" noChangeArrowheads="1"/>
          </p:cNvPicPr>
          <p:nvPr/>
        </p:nvPicPr>
        <p:blipFill>
          <a:blip r:embed="rId13" cstate="print"/>
          <a:srcRect/>
          <a:stretch>
            <a:fillRect/>
          </a:stretch>
        </p:blipFill>
        <p:spPr bwMode="auto">
          <a:xfrm>
            <a:off x="5715008" y="2428868"/>
            <a:ext cx="2851150" cy="2520950"/>
          </a:xfrm>
          <a:prstGeom prst="rect">
            <a:avLst/>
          </a:prstGeom>
          <a:noFill/>
          <a:ln w="9525">
            <a:noFill/>
            <a:miter lim="800000"/>
            <a:headEnd/>
            <a:tailEnd/>
          </a:ln>
        </p:spPr>
      </p:pic>
      <p:sp>
        <p:nvSpPr>
          <p:cNvPr id="25" name="Text Box 3"/>
          <p:cNvSpPr txBox="1">
            <a:spLocks noChangeArrowheads="1"/>
          </p:cNvSpPr>
          <p:nvPr/>
        </p:nvSpPr>
        <p:spPr bwMode="auto">
          <a:xfrm>
            <a:off x="902989" y="158750"/>
            <a:ext cx="6837363" cy="495300"/>
          </a:xfrm>
          <a:prstGeom prst="rect">
            <a:avLst/>
          </a:prstGeom>
          <a:noFill/>
          <a:ln w="9525">
            <a:noFill/>
            <a:round/>
            <a:headEnd/>
            <a:tailEnd/>
          </a:ln>
        </p:spPr>
        <p:txBody>
          <a:bodyPr lIns="81639" tIns="40820" rIns="81639" bIns="40820"/>
          <a:lstStyle/>
          <a:p>
            <a:pPr>
              <a:tabLst>
                <a:tab pos="655638" algn="l"/>
              </a:tabLst>
            </a:pPr>
            <a:r>
              <a:rPr lang="cs-CZ" sz="2900" b="1" dirty="0" smtClean="0">
                <a:solidFill>
                  <a:srgbClr val="008000"/>
                </a:solidFill>
                <a:effectLst>
                  <a:outerShdw blurRad="38100" dist="38100" dir="2700000" algn="tl">
                    <a:srgbClr val="000000">
                      <a:alpha val="43137"/>
                    </a:srgbClr>
                  </a:outerShdw>
                </a:effectLst>
              </a:rPr>
              <a:t>Vymezení bázových povrchů</a:t>
            </a:r>
            <a:endParaRPr lang="en-GB" sz="2900" b="1" dirty="0" smtClean="0">
              <a:solidFill>
                <a:srgbClr val="008000"/>
              </a:solidFill>
              <a:effectLst>
                <a:outerShdw blurRad="38100" dist="38100" dir="2700000" algn="tl">
                  <a:srgbClr val="000000">
                    <a:alpha val="43137"/>
                  </a:srgbClr>
                </a:outerShdw>
              </a:effectLst>
            </a:endParaRPr>
          </a:p>
        </p:txBody>
      </p:sp>
    </p:spTree>
  </p:cSld>
  <p:clrMapOvr>
    <a:masterClrMapping/>
  </p:clrMapOvr>
  <p:transition spd="med"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par>
                          <p:cTn id="9" fill="hold">
                            <p:stCondLst>
                              <p:cond delay="0"/>
                            </p:stCondLst>
                            <p:childTnLst>
                              <p:par>
                                <p:cTn id="10" presetID="0" presetClass="path" presetSubtype="0" accel="50000" decel="50000" fill="hold" nodeType="afterEffect">
                                  <p:stCondLst>
                                    <p:cond delay="0"/>
                                  </p:stCondLst>
                                  <p:childTnLst>
                                    <p:animMotion origin="layout" path="M 0.00104 0.00069 L 0.18611 0.05319 " pathEditMode="relative" rAng="0" ptsTypes="AA">
                                      <p:cBhvr>
                                        <p:cTn id="11" dur="500" fill="hold"/>
                                        <p:tgtEl>
                                          <p:spTgt spid="45"/>
                                        </p:tgtEl>
                                        <p:attrNameLst>
                                          <p:attrName>ppt_x</p:attrName>
                                          <p:attrName>ppt_y</p:attrName>
                                        </p:attrNameLst>
                                      </p:cBhvr>
                                      <p:rCtr x="93" y="26"/>
                                    </p:animMotion>
                                  </p:childTnLst>
                                </p:cTn>
                              </p:par>
                              <p:par>
                                <p:cTn id="12" presetID="22" presetClass="entr" presetSubtype="8"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500"/>
                                        <p:tgtEl>
                                          <p:spTgt spid="35"/>
                                        </p:tgtEl>
                                      </p:cBhvr>
                                    </p:animEffect>
                                  </p:childTnLst>
                                </p:cTn>
                              </p:par>
                              <p:par>
                                <p:cTn id="15" presetID="22" presetClass="entr" presetSubtype="8"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par>
                          <p:cTn id="21" fill="hold">
                            <p:stCondLst>
                              <p:cond delay="500"/>
                            </p:stCondLst>
                            <p:childTnLst>
                              <p:par>
                                <p:cTn id="22" presetID="0" presetClass="path" presetSubtype="0" accel="50000" decel="50000" fill="hold" nodeType="afterEffect">
                                  <p:stCondLst>
                                    <p:cond delay="500"/>
                                  </p:stCondLst>
                                  <p:childTnLst>
                                    <p:animMotion origin="layout" path="M 0.18611 0.05319 L 0.37899 0.05319 " pathEditMode="relative" rAng="0" ptsTypes="AA">
                                      <p:cBhvr>
                                        <p:cTn id="23" dur="500" fill="hold"/>
                                        <p:tgtEl>
                                          <p:spTgt spid="45"/>
                                        </p:tgtEl>
                                        <p:attrNameLst>
                                          <p:attrName>ppt_x</p:attrName>
                                          <p:attrName>ppt_y</p:attrName>
                                        </p:attrNameLst>
                                      </p:cBhvr>
                                      <p:rCtr x="96" y="0"/>
                                    </p:animMotion>
                                  </p:childTnLst>
                                </p:cTn>
                              </p:par>
                            </p:childTnLst>
                          </p:cTn>
                        </p:par>
                        <p:par>
                          <p:cTn id="24" fill="hold">
                            <p:stCondLst>
                              <p:cond delay="1500"/>
                            </p:stCondLst>
                            <p:childTnLst>
                              <p:par>
                                <p:cTn id="25" presetID="1" presetClass="entr" presetSubtype="0" fill="hold" nodeType="afterEffect">
                                  <p:stCondLst>
                                    <p:cond delay="1000"/>
                                  </p:stCondLst>
                                  <p:childTnLst>
                                    <p:set>
                                      <p:cBhvr>
                                        <p:cTn id="26" dur="1" fill="hold">
                                          <p:stCondLst>
                                            <p:cond delay="0"/>
                                          </p:stCondLst>
                                        </p:cTn>
                                        <p:tgtEl>
                                          <p:spTgt spid="41"/>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par>
                                <p:cTn id="31" presetID="22" presetClass="entr" presetSubtype="8"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000"/>
                            </p:stCondLst>
                            <p:childTnLst>
                              <p:par>
                                <p:cTn id="35" presetID="1" presetClass="entr" presetSubtype="0"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nodeType="afterEffect">
                                  <p:stCondLst>
                                    <p:cond delay="1000"/>
                                  </p:stCondLst>
                                  <p:childTnLst>
                                    <p:set>
                                      <p:cBhvr>
                                        <p:cTn id="39" dur="1" fill="hold">
                                          <p:stCondLst>
                                            <p:cond delay="0"/>
                                          </p:stCondLst>
                                        </p:cTn>
                                        <p:tgtEl>
                                          <p:spTgt spid="39"/>
                                        </p:tgtEl>
                                        <p:attrNameLst>
                                          <p:attrName>style.visibility</p:attrName>
                                        </p:attrNameLst>
                                      </p:cBhvr>
                                      <p:to>
                                        <p:strVal val="visible"/>
                                      </p:to>
                                    </p:set>
                                  </p:childTnLst>
                                </p:cTn>
                              </p:par>
                            </p:childTnLst>
                          </p:cTn>
                        </p:par>
                        <p:par>
                          <p:cTn id="40" fill="hold">
                            <p:stCondLst>
                              <p:cond delay="4000"/>
                            </p:stCondLst>
                            <p:childTnLst>
                              <p:par>
                                <p:cTn id="41" presetID="53" presetClass="entr" presetSubtype="0"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par>
                                <p:cTn id="46" presetID="0" presetClass="path" presetSubtype="0" accel="50000" decel="50000" fill="hold" nodeType="withEffect">
                                  <p:stCondLst>
                                    <p:cond delay="0"/>
                                  </p:stCondLst>
                                  <p:childTnLst>
                                    <p:animMotion origin="layout" path="M 0.37899 0.0532 L 0.56406 -0.0465 " pathEditMode="relative" rAng="0" ptsTypes="AA">
                                      <p:cBhvr>
                                        <p:cTn id="47" dur="500" fill="hold"/>
                                        <p:tgtEl>
                                          <p:spTgt spid="45"/>
                                        </p:tgtEl>
                                        <p:attrNameLst>
                                          <p:attrName>ppt_x</p:attrName>
                                          <p:attrName>ppt_y</p:attrName>
                                        </p:attrNameLst>
                                      </p:cBhvr>
                                      <p:rCtr x="93" y="-50"/>
                                    </p:animMotion>
                                  </p:childTnLst>
                                </p:cTn>
                              </p:par>
                            </p:childTnLst>
                          </p:cTn>
                        </p:par>
                        <p:par>
                          <p:cTn id="48" fill="hold">
                            <p:stCondLst>
                              <p:cond delay="4500"/>
                            </p:stCondLst>
                            <p:childTnLst>
                              <p:par>
                                <p:cTn id="49" presetID="1" presetClass="entr" presetSubtype="0"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par>
                          <p:cTn id="51" fill="hold">
                            <p:stCondLst>
                              <p:cond delay="4500"/>
                            </p:stCondLst>
                            <p:childTnLst>
                              <p:par>
                                <p:cTn id="52" presetID="1" presetClass="entr" presetSubtype="0" fill="hold" nodeType="afterEffect">
                                  <p:stCondLst>
                                    <p:cond delay="500"/>
                                  </p:stCondLst>
                                  <p:childTnLst>
                                    <p:set>
                                      <p:cBhvr>
                                        <p:cTn id="53" dur="1" fill="hold">
                                          <p:stCondLst>
                                            <p:cond delay="0"/>
                                          </p:stCondLst>
                                        </p:cTn>
                                        <p:tgtEl>
                                          <p:spTgt spid="40"/>
                                        </p:tgtEl>
                                        <p:attrNameLst>
                                          <p:attrName>style.visibility</p:attrName>
                                        </p:attrNameLst>
                                      </p:cBhvr>
                                      <p:to>
                                        <p:strVal val="visible"/>
                                      </p:to>
                                    </p:set>
                                  </p:childTnLst>
                                </p:cTn>
                              </p:par>
                            </p:childTnLst>
                          </p:cTn>
                        </p:par>
                        <p:par>
                          <p:cTn id="54" fill="hold">
                            <p:stCondLst>
                              <p:cond delay="5000"/>
                            </p:stCondLst>
                            <p:childTnLst>
                              <p:par>
                                <p:cTn id="55" presetID="0" presetClass="path" presetSubtype="0" accel="50000" decel="50000" fill="hold" nodeType="afterEffect">
                                  <p:stCondLst>
                                    <p:cond delay="500"/>
                                  </p:stCondLst>
                                  <p:childTnLst>
                                    <p:animMotion origin="layout" path="M 0.56406 -0.0465 L 0.76093 -0.1307 " pathEditMode="relative" rAng="0" ptsTypes="AA">
                                      <p:cBhvr>
                                        <p:cTn id="56" dur="500" fill="hold"/>
                                        <p:tgtEl>
                                          <p:spTgt spid="45"/>
                                        </p:tgtEl>
                                        <p:attrNameLst>
                                          <p:attrName>ppt_x</p:attrName>
                                          <p:attrName>ppt_y</p:attrName>
                                        </p:attrNameLst>
                                      </p:cBhvr>
                                      <p:rCtr x="98" y="-42"/>
                                    </p:animMotion>
                                  </p:childTnLst>
                                </p:cTn>
                              </p:par>
                            </p:childTnLst>
                          </p:cTn>
                        </p:par>
                        <p:par>
                          <p:cTn id="57" fill="hold">
                            <p:stCondLst>
                              <p:cond delay="6000"/>
                            </p:stCondLst>
                            <p:childTnLst>
                              <p:par>
                                <p:cTn id="58" presetID="0" presetClass="path" presetSubtype="0" accel="50000" decel="50000" fill="hold" nodeType="afterEffect">
                                  <p:stCondLst>
                                    <p:cond delay="500"/>
                                  </p:stCondLst>
                                  <p:childTnLst>
                                    <p:animMotion origin="layout" path="M 0.76094 -0.13066 L 0.95399 -0.16744 " pathEditMode="relative" rAng="0" ptsTypes="AA">
                                      <p:cBhvr>
                                        <p:cTn id="59" dur="500" fill="hold"/>
                                        <p:tgtEl>
                                          <p:spTgt spid="45"/>
                                        </p:tgtEl>
                                        <p:attrNameLst>
                                          <p:attrName>ppt_x</p:attrName>
                                          <p:attrName>ppt_y</p:attrName>
                                        </p:attrNameLst>
                                      </p:cBhvr>
                                      <p:rCtr x="97" y="-19"/>
                                    </p:animMotion>
                                  </p:childTnLst>
                                </p:cTn>
                              </p:par>
                            </p:childTnLst>
                          </p:cTn>
                        </p:par>
                        <p:par>
                          <p:cTn id="60" fill="hold">
                            <p:stCondLst>
                              <p:cond delay="7000"/>
                            </p:stCondLst>
                            <p:childTnLst>
                              <p:par>
                                <p:cTn id="61" presetID="1" presetClass="entr" presetSubtype="0"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43"/>
                                        </p:tgtEl>
                                        <p:attrNameLst>
                                          <p:attrName>style.visibility</p:attrName>
                                        </p:attrNameLst>
                                      </p:cBhvr>
                                      <p:to>
                                        <p:strVal val="hidden"/>
                                      </p:to>
                                    </p:set>
                                  </p:childTnLst>
                                </p:cTn>
                              </p:par>
                            </p:childTnLst>
                          </p:cTn>
                        </p:par>
                        <p:par>
                          <p:cTn id="65" fill="hold">
                            <p:stCondLst>
                              <p:cond delay="7000"/>
                            </p:stCondLst>
                            <p:childTnLst>
                              <p:par>
                                <p:cTn id="66" presetID="1" presetClass="entr" presetSubtype="0"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kupina 6"/>
          <p:cNvGrpSpPr>
            <a:grpSpLocks/>
          </p:cNvGrpSpPr>
          <p:nvPr/>
        </p:nvGrpSpPr>
        <p:grpSpPr bwMode="auto">
          <a:xfrm>
            <a:off x="571472" y="928670"/>
            <a:ext cx="5486408" cy="3751878"/>
            <a:chOff x="252413" y="179388"/>
            <a:chExt cx="7400925" cy="5060950"/>
          </a:xfrm>
        </p:grpSpPr>
        <p:pic>
          <p:nvPicPr>
            <p:cNvPr id="14341" name="Picture 1"/>
            <p:cNvPicPr>
              <a:picLocks noChangeAspect="1" noChangeArrowheads="1"/>
            </p:cNvPicPr>
            <p:nvPr/>
          </p:nvPicPr>
          <p:blipFill>
            <a:blip r:embed="rId3" cstate="print"/>
            <a:srcRect/>
            <a:stretch>
              <a:fillRect/>
            </a:stretch>
          </p:blipFill>
          <p:spPr bwMode="auto">
            <a:xfrm>
              <a:off x="252413" y="179388"/>
              <a:ext cx="7400925" cy="5060950"/>
            </a:xfrm>
            <a:prstGeom prst="rect">
              <a:avLst/>
            </a:prstGeom>
            <a:noFill/>
            <a:ln w="9525">
              <a:noFill/>
              <a:round/>
              <a:headEnd/>
              <a:tailEnd/>
            </a:ln>
          </p:spPr>
        </p:pic>
        <p:pic>
          <p:nvPicPr>
            <p:cNvPr id="14342" name="Picture 2"/>
            <p:cNvPicPr>
              <a:picLocks noChangeAspect="1" noChangeArrowheads="1"/>
            </p:cNvPicPr>
            <p:nvPr/>
          </p:nvPicPr>
          <p:blipFill>
            <a:blip r:embed="rId4" cstate="print"/>
            <a:srcRect/>
            <a:stretch>
              <a:fillRect/>
            </a:stretch>
          </p:blipFill>
          <p:spPr bwMode="auto">
            <a:xfrm>
              <a:off x="252413" y="179388"/>
              <a:ext cx="2582862" cy="1603375"/>
            </a:xfrm>
            <a:prstGeom prst="rect">
              <a:avLst/>
            </a:prstGeom>
            <a:noFill/>
            <a:ln w="9525">
              <a:noFill/>
              <a:round/>
              <a:headEnd/>
              <a:tailEnd/>
            </a:ln>
          </p:spPr>
        </p:pic>
      </p:grpSp>
      <p:pic>
        <p:nvPicPr>
          <p:cNvPr id="2" name="Picture 3"/>
          <p:cNvPicPr>
            <a:picLocks noChangeAspect="1" noChangeArrowheads="1"/>
          </p:cNvPicPr>
          <p:nvPr/>
        </p:nvPicPr>
        <p:blipFill>
          <a:blip r:embed="rId5" cstate="print"/>
          <a:srcRect/>
          <a:stretch>
            <a:fillRect/>
          </a:stretch>
        </p:blipFill>
        <p:spPr bwMode="auto">
          <a:xfrm>
            <a:off x="1649413" y="4783138"/>
            <a:ext cx="3079750" cy="1911350"/>
          </a:xfrm>
          <a:prstGeom prst="rect">
            <a:avLst/>
          </a:prstGeom>
          <a:noFill/>
          <a:ln w="9525">
            <a:noFill/>
            <a:round/>
            <a:headEnd/>
            <a:tailEnd/>
          </a:ln>
        </p:spPr>
      </p:pic>
      <p:sp>
        <p:nvSpPr>
          <p:cNvPr id="8" name="Obdélník 7"/>
          <p:cNvSpPr/>
          <p:nvPr/>
        </p:nvSpPr>
        <p:spPr>
          <a:xfrm flipH="1">
            <a:off x="1571604" y="5072074"/>
            <a:ext cx="3214710" cy="1714488"/>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délník 8"/>
          <p:cNvSpPr/>
          <p:nvPr/>
        </p:nvSpPr>
        <p:spPr>
          <a:xfrm>
            <a:off x="539552" y="908720"/>
            <a:ext cx="5604084" cy="380616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 descr="D:\Projekty\Konference\GmVyzkumyKasperky2009\Figs\Streams2order.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9312" y="1692259"/>
            <a:ext cx="5637213" cy="3757612"/>
          </a:xfrm>
          <a:prstGeom prst="rect">
            <a:avLst/>
          </a:prstGeom>
          <a:noFill/>
          <a:ln w="9525">
            <a:noFill/>
            <a:miter lim="800000"/>
            <a:headEnd/>
            <a:tailEnd/>
          </a:ln>
        </p:spPr>
      </p:pic>
      <p:pic>
        <p:nvPicPr>
          <p:cNvPr id="37" name="Picture 5" descr="D:\Projekty\Konference\GmVyzkumyKasperky2009\Figs\Streams4order.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49312" y="1692259"/>
            <a:ext cx="5637213" cy="3757612"/>
          </a:xfrm>
          <a:prstGeom prst="rect">
            <a:avLst/>
          </a:prstGeom>
          <a:noFill/>
          <a:ln w="9525">
            <a:noFill/>
            <a:miter lim="800000"/>
            <a:headEnd/>
            <a:tailEnd/>
          </a:ln>
        </p:spPr>
      </p:pic>
      <p:pic>
        <p:nvPicPr>
          <p:cNvPr id="38" name="Picture 6" descr="D:\Projekty\Konference\GmVyzkumyKasperky2009\Figs\Streams5order.pn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9312" y="1692259"/>
            <a:ext cx="5637213" cy="3757612"/>
          </a:xfrm>
          <a:prstGeom prst="rect">
            <a:avLst/>
          </a:prstGeom>
          <a:noFill/>
          <a:ln w="9525">
            <a:noFill/>
            <a:miter lim="800000"/>
            <a:headEnd/>
            <a:tailEnd/>
          </a:ln>
        </p:spPr>
      </p:pic>
      <p:pic>
        <p:nvPicPr>
          <p:cNvPr id="39" name="Picture 4" descr="D:\Projekty\Konference\GmVyzkumyKasperky2009\Figs\Streams3order.pn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9312" y="1692259"/>
            <a:ext cx="5637213" cy="3757612"/>
          </a:xfrm>
          <a:prstGeom prst="rect">
            <a:avLst/>
          </a:prstGeom>
          <a:noFill/>
          <a:ln w="9525">
            <a:noFill/>
            <a:miter lim="800000"/>
            <a:headEnd/>
            <a:tailEnd/>
          </a:ln>
        </p:spPr>
      </p:pic>
      <p:pic>
        <p:nvPicPr>
          <p:cNvPr id="40" name="Picture 13" descr="D:\Projekty\Konference\GmVyzkumyKasperky2009\Figs\Strahler3D.pn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49312" y="1692259"/>
            <a:ext cx="5637213" cy="3757612"/>
          </a:xfrm>
          <a:prstGeom prst="rect">
            <a:avLst/>
          </a:prstGeom>
          <a:noFill/>
          <a:ln w="9525">
            <a:noFill/>
            <a:miter lim="800000"/>
            <a:headEnd/>
            <a:tailEnd/>
          </a:ln>
        </p:spPr>
      </p:pic>
      <p:pic>
        <p:nvPicPr>
          <p:cNvPr id="41" name="Picture 10" descr="D:\Projekty\Konference\GmVyzkumyKasperky2009\Figs\1order.pn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317976" y="2165334"/>
            <a:ext cx="5262563" cy="3506787"/>
          </a:xfrm>
          <a:prstGeom prst="rect">
            <a:avLst/>
          </a:prstGeom>
          <a:noFill/>
          <a:ln w="9525">
            <a:noFill/>
            <a:miter lim="800000"/>
            <a:headEnd/>
            <a:tailEnd/>
          </a:ln>
        </p:spPr>
      </p:pic>
      <p:pic>
        <p:nvPicPr>
          <p:cNvPr id="42" name="Picture 9" descr="D:\Projekty\Konference\GmVyzkumyKasperky2009\Figs\2order.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317976" y="2165334"/>
            <a:ext cx="5262563" cy="3506787"/>
          </a:xfrm>
          <a:prstGeom prst="rect">
            <a:avLst/>
          </a:prstGeom>
          <a:noFill/>
          <a:ln w="9525">
            <a:noFill/>
            <a:miter lim="800000"/>
            <a:headEnd/>
            <a:tailEnd/>
          </a:ln>
        </p:spPr>
      </p:pic>
      <p:pic>
        <p:nvPicPr>
          <p:cNvPr id="43" name="Picture 8" descr="D:\Projekty\Konference\GmVyzkumyKasperky2009\Figs\3order.p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317976" y="2165334"/>
            <a:ext cx="5262563" cy="3506787"/>
          </a:xfrm>
          <a:prstGeom prst="rect">
            <a:avLst/>
          </a:prstGeom>
          <a:noFill/>
          <a:ln w="9525">
            <a:noFill/>
            <a:miter lim="800000"/>
            <a:headEnd/>
            <a:tailEnd/>
          </a:ln>
        </p:spPr>
      </p:pic>
      <p:sp>
        <p:nvSpPr>
          <p:cNvPr id="44" name="TextovéPole 43"/>
          <p:cNvSpPr txBox="1">
            <a:spLocks noChangeArrowheads="1"/>
          </p:cNvSpPr>
          <p:nvPr/>
        </p:nvSpPr>
        <p:spPr bwMode="auto">
          <a:xfrm>
            <a:off x="8277201" y="3627421"/>
            <a:ext cx="904875" cy="277813"/>
          </a:xfrm>
          <a:prstGeom prst="rect">
            <a:avLst/>
          </a:prstGeom>
          <a:noFill/>
          <a:ln w="9525">
            <a:noFill/>
            <a:miter lim="800000"/>
            <a:headEnd/>
            <a:tailEnd/>
          </a:ln>
        </p:spPr>
        <p:txBody>
          <a:bodyPr>
            <a:spAutoFit/>
          </a:bodyPr>
          <a:lstStyle/>
          <a:p>
            <a:pPr algn="ctr"/>
            <a:r>
              <a:rPr lang="cs-CZ" sz="1200" b="1"/>
              <a:t>3</a:t>
            </a:r>
            <a:r>
              <a:rPr lang="cs-CZ" sz="1200" b="1" baseline="30000"/>
              <a:t>rd</a:t>
            </a:r>
            <a:r>
              <a:rPr lang="cs-CZ" sz="1200" b="1"/>
              <a:t> order</a:t>
            </a:r>
            <a:endParaRPr lang="en-US" sz="1200" b="1"/>
          </a:p>
        </p:txBody>
      </p:sp>
      <p:pic>
        <p:nvPicPr>
          <p:cNvPr id="45" name="Picture 7" descr="D:\Projekty\Konference\GmVyzkumyKasperky2009\Figs\4order.pn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317976" y="2165334"/>
            <a:ext cx="5262563" cy="3506787"/>
          </a:xfrm>
          <a:prstGeom prst="rect">
            <a:avLst/>
          </a:prstGeom>
          <a:noFill/>
          <a:ln w="9525">
            <a:noFill/>
            <a:miter lim="800000"/>
            <a:headEnd/>
            <a:tailEnd/>
          </a:ln>
        </p:spPr>
      </p:pic>
      <p:pic>
        <p:nvPicPr>
          <p:cNvPr id="46" name="Picture 6" descr="D:\Projekty\Konference\GmVyzkumyKasperky2009\Figs\5order.pn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317976" y="2165334"/>
            <a:ext cx="5262563" cy="3506787"/>
          </a:xfrm>
          <a:prstGeom prst="rect">
            <a:avLst/>
          </a:prstGeom>
          <a:noFill/>
          <a:ln w="9525">
            <a:noFill/>
            <a:miter lim="800000"/>
            <a:headEnd/>
            <a:tailEnd/>
          </a:ln>
        </p:spPr>
      </p:pic>
      <p:sp>
        <p:nvSpPr>
          <p:cNvPr id="47" name="Šipka dolů 46"/>
          <p:cNvSpPr/>
          <p:nvPr/>
        </p:nvSpPr>
        <p:spPr>
          <a:xfrm>
            <a:off x="2601861" y="1035019"/>
            <a:ext cx="341567" cy="395784"/>
          </a:xfrm>
          <a:prstGeom prst="downArrow">
            <a:avLst>
              <a:gd name="adj1" fmla="val 50000"/>
              <a:gd name="adj2" fmla="val 94860"/>
            </a:avLst>
          </a:prstGeom>
          <a:solidFill>
            <a:srgbClr val="92D050">
              <a:alpha val="50000"/>
            </a:srgbClr>
          </a:solidFill>
          <a:ln>
            <a:solidFill>
              <a:srgbClr val="00B050">
                <a:alpha val="95000"/>
              </a:srgbClr>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TextovéPole 47"/>
          <p:cNvSpPr txBox="1">
            <a:spLocks noChangeArrowheads="1"/>
          </p:cNvSpPr>
          <p:nvPr/>
        </p:nvSpPr>
        <p:spPr bwMode="auto">
          <a:xfrm>
            <a:off x="7202464" y="5238734"/>
            <a:ext cx="904875" cy="284162"/>
          </a:xfrm>
          <a:prstGeom prst="rect">
            <a:avLst/>
          </a:prstGeom>
          <a:noFill/>
          <a:ln w="9525">
            <a:noFill/>
            <a:miter lim="800000"/>
            <a:headEnd/>
            <a:tailEnd/>
          </a:ln>
        </p:spPr>
        <p:txBody>
          <a:bodyPr>
            <a:spAutoFit/>
          </a:bodyPr>
          <a:lstStyle/>
          <a:p>
            <a:pPr algn="ctr"/>
            <a:r>
              <a:rPr lang="cs-CZ" sz="1200" b="1"/>
              <a:t>1</a:t>
            </a:r>
            <a:r>
              <a:rPr lang="cs-CZ" sz="1200" b="1" baseline="30000"/>
              <a:t>st</a:t>
            </a:r>
            <a:r>
              <a:rPr lang="cs-CZ" sz="1200" b="1"/>
              <a:t> order</a:t>
            </a:r>
            <a:endParaRPr lang="en-US" sz="1200" b="1"/>
          </a:p>
        </p:txBody>
      </p:sp>
      <p:sp>
        <p:nvSpPr>
          <p:cNvPr id="49" name="TextovéPole 48"/>
          <p:cNvSpPr txBox="1">
            <a:spLocks noChangeArrowheads="1"/>
          </p:cNvSpPr>
          <p:nvPr/>
        </p:nvSpPr>
        <p:spPr bwMode="auto">
          <a:xfrm>
            <a:off x="4208439" y="3444859"/>
            <a:ext cx="904875" cy="276225"/>
          </a:xfrm>
          <a:prstGeom prst="rect">
            <a:avLst/>
          </a:prstGeom>
          <a:noFill/>
          <a:ln w="9525">
            <a:noFill/>
            <a:miter lim="800000"/>
            <a:headEnd/>
            <a:tailEnd/>
          </a:ln>
        </p:spPr>
        <p:txBody>
          <a:bodyPr>
            <a:spAutoFit/>
          </a:bodyPr>
          <a:lstStyle/>
          <a:p>
            <a:pPr algn="ctr"/>
            <a:r>
              <a:rPr lang="cs-CZ" sz="1200" b="1"/>
              <a:t>2</a:t>
            </a:r>
            <a:r>
              <a:rPr lang="cs-CZ" sz="1200" b="1" baseline="30000"/>
              <a:t>nd</a:t>
            </a:r>
            <a:r>
              <a:rPr lang="cs-CZ" sz="1200" b="1"/>
              <a:t> order</a:t>
            </a:r>
            <a:endParaRPr lang="en-US" sz="1200" b="1"/>
          </a:p>
        </p:txBody>
      </p:sp>
      <p:pic>
        <p:nvPicPr>
          <p:cNvPr id="50" name="Picture 5" descr="D:\Projekty\Konference\GmVyzkumyKasperky2009\Figs\Create3DLine.emf"/>
          <p:cNvPicPr>
            <a:picLocks noChangeAspect="1" noChangeArrowheads="1"/>
          </p:cNvPicPr>
          <p:nvPr/>
        </p:nvPicPr>
        <p:blipFill>
          <a:blip r:embed="rId16" cstate="print"/>
          <a:srcRect/>
          <a:stretch>
            <a:fillRect/>
          </a:stretch>
        </p:blipFill>
        <p:spPr bwMode="auto">
          <a:xfrm>
            <a:off x="38076" y="925496"/>
            <a:ext cx="3228975" cy="1746250"/>
          </a:xfrm>
          <a:prstGeom prst="rect">
            <a:avLst/>
          </a:prstGeom>
          <a:ln>
            <a:noFill/>
          </a:ln>
          <a:effectLst>
            <a:outerShdw blurRad="292100" dist="139700" dir="2700000" algn="tl" rotWithShape="0">
              <a:srgbClr val="333333">
                <a:alpha val="65000"/>
              </a:srgbClr>
            </a:outerShdw>
          </a:effectLst>
        </p:spPr>
      </p:pic>
      <p:pic>
        <p:nvPicPr>
          <p:cNvPr id="51" name="Picture 4" descr="D:\Projekty\Konference\GmVyzkumyKasperky2009\Figs\CreateBaseSurface.emf"/>
          <p:cNvPicPr>
            <a:picLocks noChangeAspect="1" noChangeArrowheads="1"/>
          </p:cNvPicPr>
          <p:nvPr/>
        </p:nvPicPr>
        <p:blipFill>
          <a:blip r:embed="rId17" cstate="print"/>
          <a:srcRect/>
          <a:stretch>
            <a:fillRect/>
          </a:stretch>
        </p:blipFill>
        <p:spPr bwMode="auto">
          <a:xfrm>
            <a:off x="1214414" y="1071546"/>
            <a:ext cx="6729412" cy="2170113"/>
          </a:xfrm>
          <a:prstGeom prst="rect">
            <a:avLst/>
          </a:prstGeom>
          <a:ln>
            <a:noFill/>
          </a:ln>
          <a:effectLst>
            <a:outerShdw blurRad="292100" dist="139700" dir="2700000" algn="tl" rotWithShape="0">
              <a:srgbClr val="333333">
                <a:alpha val="65000"/>
              </a:srgbClr>
            </a:outerShdw>
          </a:effectLst>
        </p:spPr>
      </p:pic>
      <p:sp>
        <p:nvSpPr>
          <p:cNvPr id="52" name="TextovéPole 51"/>
          <p:cNvSpPr txBox="1">
            <a:spLocks noChangeArrowheads="1"/>
          </p:cNvSpPr>
          <p:nvPr/>
        </p:nvSpPr>
        <p:spPr bwMode="auto">
          <a:xfrm>
            <a:off x="4289401" y="3225784"/>
            <a:ext cx="904875" cy="276225"/>
          </a:xfrm>
          <a:prstGeom prst="rect">
            <a:avLst/>
          </a:prstGeom>
          <a:noFill/>
          <a:ln w="9525">
            <a:noFill/>
            <a:miter lim="800000"/>
            <a:headEnd/>
            <a:tailEnd/>
          </a:ln>
        </p:spPr>
        <p:txBody>
          <a:bodyPr>
            <a:spAutoFit/>
          </a:bodyPr>
          <a:lstStyle/>
          <a:p>
            <a:pPr algn="ctr"/>
            <a:r>
              <a:rPr lang="cs-CZ" sz="1200" b="1"/>
              <a:t>4</a:t>
            </a:r>
            <a:r>
              <a:rPr lang="cs-CZ" sz="1200" b="1" baseline="30000"/>
              <a:t>th</a:t>
            </a:r>
            <a:r>
              <a:rPr lang="cs-CZ" sz="1200" b="1"/>
              <a:t> order</a:t>
            </a:r>
            <a:endParaRPr lang="en-US" sz="1200" b="1"/>
          </a:p>
        </p:txBody>
      </p:sp>
      <p:sp>
        <p:nvSpPr>
          <p:cNvPr id="53" name="TextovéPole 52"/>
          <p:cNvSpPr txBox="1">
            <a:spLocks noChangeArrowheads="1"/>
          </p:cNvSpPr>
          <p:nvPr/>
        </p:nvSpPr>
        <p:spPr bwMode="auto">
          <a:xfrm>
            <a:off x="8042251" y="2401871"/>
            <a:ext cx="904875" cy="276225"/>
          </a:xfrm>
          <a:prstGeom prst="rect">
            <a:avLst/>
          </a:prstGeom>
          <a:noFill/>
          <a:ln w="9525">
            <a:noFill/>
            <a:miter lim="800000"/>
            <a:headEnd/>
            <a:tailEnd/>
          </a:ln>
        </p:spPr>
        <p:txBody>
          <a:bodyPr>
            <a:spAutoFit/>
          </a:bodyPr>
          <a:lstStyle/>
          <a:p>
            <a:pPr algn="ctr"/>
            <a:r>
              <a:rPr lang="cs-CZ" sz="1200" b="1"/>
              <a:t>5</a:t>
            </a:r>
            <a:r>
              <a:rPr lang="cs-CZ" sz="1200" b="1" baseline="30000"/>
              <a:t>th</a:t>
            </a:r>
            <a:r>
              <a:rPr lang="cs-CZ" sz="1200" b="1"/>
              <a:t> order</a:t>
            </a:r>
            <a:endParaRPr lang="en-US" sz="1200" b="1"/>
          </a:p>
        </p:txBody>
      </p:sp>
      <p:sp>
        <p:nvSpPr>
          <p:cNvPr id="27" name="Text Box 3"/>
          <p:cNvSpPr txBox="1">
            <a:spLocks noChangeArrowheads="1"/>
          </p:cNvSpPr>
          <p:nvPr/>
        </p:nvSpPr>
        <p:spPr bwMode="auto">
          <a:xfrm>
            <a:off x="902989" y="158750"/>
            <a:ext cx="6837363" cy="495300"/>
          </a:xfrm>
          <a:prstGeom prst="rect">
            <a:avLst/>
          </a:prstGeom>
          <a:noFill/>
          <a:ln w="9525">
            <a:noFill/>
            <a:round/>
            <a:headEnd/>
            <a:tailEnd/>
          </a:ln>
        </p:spPr>
        <p:txBody>
          <a:bodyPr lIns="81639" tIns="40820" rIns="81639" bIns="40820"/>
          <a:lstStyle/>
          <a:p>
            <a:pPr>
              <a:tabLst>
                <a:tab pos="655638" algn="l"/>
              </a:tabLst>
            </a:pPr>
            <a:r>
              <a:rPr lang="cs-CZ" sz="2900" b="1" dirty="0" smtClean="0">
                <a:solidFill>
                  <a:srgbClr val="008000"/>
                </a:solidFill>
                <a:effectLst>
                  <a:outerShdw blurRad="38100" dist="38100" dir="2700000" algn="tl">
                    <a:srgbClr val="000000">
                      <a:alpha val="43137"/>
                    </a:srgbClr>
                  </a:outerShdw>
                </a:effectLst>
              </a:rPr>
              <a:t>Vymezení bázových povrchů</a:t>
            </a:r>
            <a:endParaRPr lang="en-GB" sz="2900" b="1" dirty="0" smtClean="0">
              <a:solidFill>
                <a:srgbClr val="008000"/>
              </a:solidFill>
              <a:effectLst>
                <a:outerShdw blurRad="38100" dist="38100" dir="2700000" algn="tl">
                  <a:srgbClr val="000000">
                    <a:alpha val="43137"/>
                  </a:srgbClr>
                </a:outerShdw>
              </a:effectLst>
            </a:endParaRPr>
          </a:p>
        </p:txBody>
      </p:sp>
      <p:sp>
        <p:nvSpPr>
          <p:cNvPr id="28" name="Šipka ve tvaru U 27">
            <a:hlinkClick r:id="rId18" action="ppaction://hlinksldjump"/>
          </p:cNvPr>
          <p:cNvSpPr/>
          <p:nvPr/>
        </p:nvSpPr>
        <p:spPr>
          <a:xfrm rot="5400000" flipH="1">
            <a:off x="8383860" y="6097860"/>
            <a:ext cx="692696" cy="683568"/>
          </a:xfrm>
          <a:prstGeom prst="uturnArrow">
            <a:avLst>
              <a:gd name="adj1" fmla="val 39014"/>
              <a:gd name="adj2" fmla="val 25000"/>
              <a:gd name="adj3" fmla="val 25000"/>
              <a:gd name="adj4" fmla="val 43750"/>
              <a:gd name="adj5" fmla="val 75000"/>
            </a:avLst>
          </a:prstGeom>
          <a:solidFill>
            <a:srgbClr val="006600">
              <a:alpha val="5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66667E-6 4.44444E-6 L 0.25226 0.09421 " pathEditMode="relative" rAng="0" ptsTypes="AA">
                                      <p:cBhvr>
                                        <p:cTn id="6" dur="500" fill="hold"/>
                                        <p:tgtEl>
                                          <p:spTgt spid="47"/>
                                        </p:tgtEl>
                                        <p:attrNameLst>
                                          <p:attrName>ppt_x</p:attrName>
                                          <p:attrName>ppt_y</p:attrName>
                                        </p:attrNameLst>
                                      </p:cBhvr>
                                      <p:rCtr x="126" y="47"/>
                                    </p:animMotion>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nodeType="afterEffect">
                                  <p:stCondLst>
                                    <p:cond delay="1000"/>
                                  </p:stCondLst>
                                  <p:childTnLst>
                                    <p:set>
                                      <p:cBhvr>
                                        <p:cTn id="11" dur="1" fill="hold">
                                          <p:stCondLst>
                                            <p:cond delay="0"/>
                                          </p:stCondLst>
                                        </p:cTn>
                                        <p:tgtEl>
                                          <p:spTgt spid="4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100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4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par>
                          <p:cTn id="25" fill="hold">
                            <p:stCondLst>
                              <p:cond delay="2500"/>
                            </p:stCondLst>
                            <p:childTnLst>
                              <p:par>
                                <p:cTn id="26" presetID="1" presetClass="entr" presetSubtype="0" fill="hold" nodeType="afterEffect">
                                  <p:stCondLst>
                                    <p:cond delay="1000"/>
                                  </p:stCondLst>
                                  <p:childTnLst>
                                    <p:set>
                                      <p:cBhvr>
                                        <p:cTn id="27" dur="1" fill="hold">
                                          <p:stCondLst>
                                            <p:cond delay="0"/>
                                          </p:stCondLst>
                                        </p:cTn>
                                        <p:tgtEl>
                                          <p:spTgt spid="43"/>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36"/>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childTnLst>
                                </p:cTn>
                              </p:par>
                            </p:childTnLst>
                          </p:cTn>
                        </p:par>
                        <p:par>
                          <p:cTn id="34" fill="hold">
                            <p:stCondLst>
                              <p:cond delay="3500"/>
                            </p:stCondLst>
                            <p:childTnLst>
                              <p:par>
                                <p:cTn id="35" presetID="1" presetClass="entr" presetSubtype="0" fill="hold" nodeType="afterEffect">
                                  <p:stCondLst>
                                    <p:cond delay="100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9"/>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par>
                          <p:cTn id="43" fill="hold">
                            <p:stCondLst>
                              <p:cond delay="4500"/>
                            </p:stCondLst>
                            <p:childTnLst>
                              <p:par>
                                <p:cTn id="44" presetID="1" presetClass="entr" presetSubtype="0" fill="hold" nodeType="afterEffect">
                                  <p:stCondLst>
                                    <p:cond delay="1000"/>
                                  </p:stCondLst>
                                  <p:childTnLst>
                                    <p:set>
                                      <p:cBhvr>
                                        <p:cTn id="45" dur="1" fill="hold">
                                          <p:stCondLst>
                                            <p:cond delay="0"/>
                                          </p:stCondLst>
                                        </p:cTn>
                                        <p:tgtEl>
                                          <p:spTgt spid="46"/>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37"/>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9" grpId="0"/>
      <p:bldP spid="52" grpId="0"/>
      <p:bldP spid="53"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Skupina 6"/>
          <p:cNvGrpSpPr>
            <a:grpSpLocks/>
          </p:cNvGrpSpPr>
          <p:nvPr/>
        </p:nvGrpSpPr>
        <p:grpSpPr bwMode="auto">
          <a:xfrm>
            <a:off x="571472" y="928670"/>
            <a:ext cx="5486408" cy="3751878"/>
            <a:chOff x="252413" y="179388"/>
            <a:chExt cx="7400925" cy="5060950"/>
          </a:xfrm>
        </p:grpSpPr>
        <p:pic>
          <p:nvPicPr>
            <p:cNvPr id="14341" name="Picture 1"/>
            <p:cNvPicPr>
              <a:picLocks noChangeAspect="1" noChangeArrowheads="1"/>
            </p:cNvPicPr>
            <p:nvPr/>
          </p:nvPicPr>
          <p:blipFill>
            <a:blip r:embed="rId3" cstate="print"/>
            <a:srcRect/>
            <a:stretch>
              <a:fillRect/>
            </a:stretch>
          </p:blipFill>
          <p:spPr bwMode="auto">
            <a:xfrm>
              <a:off x="252413" y="179388"/>
              <a:ext cx="7400925" cy="5060950"/>
            </a:xfrm>
            <a:prstGeom prst="rect">
              <a:avLst/>
            </a:prstGeom>
            <a:noFill/>
            <a:ln w="9525">
              <a:noFill/>
              <a:round/>
              <a:headEnd/>
              <a:tailEnd/>
            </a:ln>
          </p:spPr>
        </p:pic>
        <p:pic>
          <p:nvPicPr>
            <p:cNvPr id="14342" name="Picture 2"/>
            <p:cNvPicPr>
              <a:picLocks noChangeAspect="1" noChangeArrowheads="1"/>
            </p:cNvPicPr>
            <p:nvPr/>
          </p:nvPicPr>
          <p:blipFill>
            <a:blip r:embed="rId4" cstate="print"/>
            <a:srcRect/>
            <a:stretch>
              <a:fillRect/>
            </a:stretch>
          </p:blipFill>
          <p:spPr bwMode="auto">
            <a:xfrm>
              <a:off x="252413" y="179388"/>
              <a:ext cx="2582862" cy="1603375"/>
            </a:xfrm>
            <a:prstGeom prst="rect">
              <a:avLst/>
            </a:prstGeom>
            <a:noFill/>
            <a:ln w="9525">
              <a:noFill/>
              <a:round/>
              <a:headEnd/>
              <a:tailEnd/>
            </a:ln>
          </p:spPr>
        </p:pic>
      </p:grpSp>
      <p:pic>
        <p:nvPicPr>
          <p:cNvPr id="2" name="Picture 3"/>
          <p:cNvPicPr>
            <a:picLocks noChangeAspect="1" noChangeArrowheads="1"/>
          </p:cNvPicPr>
          <p:nvPr/>
        </p:nvPicPr>
        <p:blipFill>
          <a:blip r:embed="rId5" cstate="print"/>
          <a:srcRect/>
          <a:stretch>
            <a:fillRect/>
          </a:stretch>
        </p:blipFill>
        <p:spPr bwMode="auto">
          <a:xfrm>
            <a:off x="1649413" y="4783138"/>
            <a:ext cx="3079750" cy="1911350"/>
          </a:xfrm>
          <a:prstGeom prst="rect">
            <a:avLst/>
          </a:prstGeom>
          <a:noFill/>
          <a:ln w="9525">
            <a:noFill/>
            <a:round/>
            <a:headEnd/>
            <a:tailEnd/>
          </a:ln>
        </p:spPr>
      </p:pic>
      <p:sp>
        <p:nvSpPr>
          <p:cNvPr id="8" name="Obdélník 7"/>
          <p:cNvSpPr/>
          <p:nvPr/>
        </p:nvSpPr>
        <p:spPr>
          <a:xfrm flipH="1">
            <a:off x="1571604" y="5072074"/>
            <a:ext cx="3214710" cy="1714488"/>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délník 8"/>
          <p:cNvSpPr/>
          <p:nvPr/>
        </p:nvSpPr>
        <p:spPr>
          <a:xfrm>
            <a:off x="0" y="785794"/>
            <a:ext cx="6143636" cy="392909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5" descr="oblast Turca"/>
          <p:cNvPicPr>
            <a:picLocks noChangeAspect="1" noChangeArrowheads="1"/>
          </p:cNvPicPr>
          <p:nvPr/>
        </p:nvPicPr>
        <p:blipFill>
          <a:blip r:embed="rId6" cstate="print"/>
          <a:srcRect/>
          <a:stretch>
            <a:fillRect/>
          </a:stretch>
        </p:blipFill>
        <p:spPr bwMode="auto">
          <a:xfrm>
            <a:off x="3455988" y="1465263"/>
            <a:ext cx="5259387" cy="5384800"/>
          </a:xfrm>
          <a:prstGeom prst="rect">
            <a:avLst/>
          </a:prstGeom>
          <a:noFill/>
          <a:ln w="9525">
            <a:noFill/>
            <a:miter lim="800000"/>
            <a:headEnd/>
            <a:tailEnd/>
          </a:ln>
        </p:spPr>
      </p:pic>
      <p:pic>
        <p:nvPicPr>
          <p:cNvPr id="13" name="Picture 8" descr="udolnice automat"/>
          <p:cNvPicPr>
            <a:picLocks noChangeAspect="1" noChangeArrowheads="1"/>
          </p:cNvPicPr>
          <p:nvPr/>
        </p:nvPicPr>
        <p:blipFill>
          <a:blip r:embed="rId7" cstate="print"/>
          <a:srcRect/>
          <a:stretch>
            <a:fillRect/>
          </a:stretch>
        </p:blipFill>
        <p:spPr bwMode="auto">
          <a:xfrm>
            <a:off x="3492500" y="1428750"/>
            <a:ext cx="5213350" cy="5475288"/>
          </a:xfrm>
          <a:prstGeom prst="rect">
            <a:avLst/>
          </a:prstGeom>
          <a:noFill/>
          <a:ln w="9525">
            <a:noFill/>
            <a:miter lim="800000"/>
            <a:headEnd/>
            <a:tailEnd/>
          </a:ln>
        </p:spPr>
      </p:pic>
      <p:pic>
        <p:nvPicPr>
          <p:cNvPr id="14" name="Picture 11" descr="udolnice manual"/>
          <p:cNvPicPr>
            <a:picLocks noChangeAspect="1" noChangeArrowheads="1"/>
          </p:cNvPicPr>
          <p:nvPr/>
        </p:nvPicPr>
        <p:blipFill>
          <a:blip r:embed="rId8" cstate="print"/>
          <a:srcRect/>
          <a:stretch>
            <a:fillRect/>
          </a:stretch>
        </p:blipFill>
        <p:spPr bwMode="auto">
          <a:xfrm>
            <a:off x="3502025" y="1463675"/>
            <a:ext cx="5210175" cy="5457825"/>
          </a:xfrm>
          <a:prstGeom prst="rect">
            <a:avLst/>
          </a:prstGeom>
          <a:noFill/>
          <a:ln w="9525">
            <a:noFill/>
            <a:miter lim="800000"/>
            <a:headEnd/>
            <a:tailEnd/>
          </a:ln>
        </p:spPr>
      </p:pic>
      <p:sp>
        <p:nvSpPr>
          <p:cNvPr id="15" name="Text Box 13"/>
          <p:cNvSpPr txBox="1">
            <a:spLocks noChangeArrowheads="1"/>
          </p:cNvSpPr>
          <p:nvPr/>
        </p:nvSpPr>
        <p:spPr bwMode="auto">
          <a:xfrm rot="16200000">
            <a:off x="6942932" y="3963194"/>
            <a:ext cx="3862387" cy="396875"/>
          </a:xfrm>
          <a:prstGeom prst="rect">
            <a:avLst/>
          </a:prstGeom>
          <a:noFill/>
          <a:ln w="9525">
            <a:noFill/>
            <a:miter lim="800000"/>
            <a:headEnd/>
            <a:tailEnd/>
          </a:ln>
        </p:spPr>
        <p:txBody>
          <a:bodyPr wrap="none">
            <a:spAutoFit/>
          </a:bodyPr>
          <a:lstStyle/>
          <a:p>
            <a:pPr algn="ctr"/>
            <a:r>
              <a:rPr lang="sk-SK" sz="2000" b="1" dirty="0" err="1">
                <a:solidFill>
                  <a:srgbClr val="FF0000"/>
                </a:solidFill>
              </a:rPr>
              <a:t>automatic</a:t>
            </a:r>
            <a:r>
              <a:rPr lang="sk-SK" sz="2000" b="1" dirty="0">
                <a:solidFill>
                  <a:srgbClr val="FF0000"/>
                </a:solidFill>
              </a:rPr>
              <a:t> </a:t>
            </a:r>
            <a:r>
              <a:rPr lang="sk-SK" sz="2000" b="1" dirty="0" err="1">
                <a:solidFill>
                  <a:srgbClr val="FF0000"/>
                </a:solidFill>
              </a:rPr>
              <a:t>deliminated</a:t>
            </a:r>
            <a:r>
              <a:rPr lang="sk-SK" sz="2000" b="1" dirty="0">
                <a:solidFill>
                  <a:srgbClr val="FF0000"/>
                </a:solidFill>
              </a:rPr>
              <a:t> </a:t>
            </a:r>
            <a:r>
              <a:rPr lang="sk-SK" sz="2000" b="1" dirty="0" err="1">
                <a:solidFill>
                  <a:srgbClr val="FF0000"/>
                </a:solidFill>
              </a:rPr>
              <a:t>talwegs</a:t>
            </a:r>
            <a:endParaRPr lang="sk-SK" sz="2000" b="1" dirty="0">
              <a:solidFill>
                <a:srgbClr val="FF0000"/>
              </a:solidFill>
            </a:endParaRPr>
          </a:p>
        </p:txBody>
      </p:sp>
      <p:sp>
        <p:nvSpPr>
          <p:cNvPr id="16" name="Text Box 12"/>
          <p:cNvSpPr txBox="1">
            <a:spLocks noChangeArrowheads="1"/>
          </p:cNvSpPr>
          <p:nvPr/>
        </p:nvSpPr>
        <p:spPr bwMode="auto">
          <a:xfrm rot="16200000">
            <a:off x="1901032" y="5222081"/>
            <a:ext cx="2481262" cy="701675"/>
          </a:xfrm>
          <a:prstGeom prst="rect">
            <a:avLst/>
          </a:prstGeom>
          <a:noFill/>
          <a:ln w="9525">
            <a:noFill/>
            <a:miter lim="800000"/>
            <a:headEnd/>
            <a:tailEnd/>
          </a:ln>
        </p:spPr>
        <p:txBody>
          <a:bodyPr wrap="none">
            <a:spAutoFit/>
          </a:bodyPr>
          <a:lstStyle/>
          <a:p>
            <a:pPr algn="ctr"/>
            <a:r>
              <a:rPr lang="sk-SK" sz="2000" b="1">
                <a:solidFill>
                  <a:schemeClr val="accent2"/>
                </a:solidFill>
              </a:rPr>
              <a:t>manual delimitated</a:t>
            </a:r>
          </a:p>
          <a:p>
            <a:pPr algn="ctr"/>
            <a:r>
              <a:rPr lang="sk-SK" sz="2000" b="1">
                <a:solidFill>
                  <a:schemeClr val="accent2"/>
                </a:solidFill>
              </a:rPr>
              <a:t>talwegs</a:t>
            </a:r>
          </a:p>
        </p:txBody>
      </p:sp>
      <p:sp>
        <p:nvSpPr>
          <p:cNvPr id="17" name="Text Box 3"/>
          <p:cNvSpPr txBox="1">
            <a:spLocks noChangeArrowheads="1"/>
          </p:cNvSpPr>
          <p:nvPr/>
        </p:nvSpPr>
        <p:spPr bwMode="auto">
          <a:xfrm>
            <a:off x="902989" y="158750"/>
            <a:ext cx="6837363" cy="495300"/>
          </a:xfrm>
          <a:prstGeom prst="rect">
            <a:avLst/>
          </a:prstGeom>
          <a:noFill/>
          <a:ln w="9525">
            <a:noFill/>
            <a:round/>
            <a:headEnd/>
            <a:tailEnd/>
          </a:ln>
        </p:spPr>
        <p:txBody>
          <a:bodyPr lIns="81639" tIns="40820" rIns="81639" bIns="40820"/>
          <a:lstStyle/>
          <a:p>
            <a:pPr>
              <a:tabLst>
                <a:tab pos="655638" algn="l"/>
              </a:tabLst>
            </a:pPr>
            <a:r>
              <a:rPr lang="cs-CZ" sz="2900" b="1" dirty="0" smtClean="0">
                <a:solidFill>
                  <a:srgbClr val="008000"/>
                </a:solidFill>
                <a:effectLst>
                  <a:outerShdw blurRad="38100" dist="38100" dir="2700000" algn="tl">
                    <a:srgbClr val="000000">
                      <a:alpha val="43137"/>
                    </a:srgbClr>
                  </a:outerShdw>
                </a:effectLst>
              </a:rPr>
              <a:t>Vymezení bázových povrchů</a:t>
            </a:r>
            <a:endParaRPr lang="en-GB" sz="2900" b="1" dirty="0" smtClean="0">
              <a:solidFill>
                <a:srgbClr val="008000"/>
              </a:solidFill>
              <a:effectLst>
                <a:outerShdw blurRad="38100" dist="38100" dir="2700000" algn="tl">
                  <a:srgbClr val="000000">
                    <a:alpha val="43137"/>
                  </a:srgbClr>
                </a:outerShdw>
              </a:effectLst>
            </a:endParaRPr>
          </a:p>
        </p:txBody>
      </p:sp>
      <p:sp>
        <p:nvSpPr>
          <p:cNvPr id="18" name="Šipka ve tvaru U 17">
            <a:hlinkClick r:id="rId9" action="ppaction://hlinksldjump"/>
          </p:cNvPr>
          <p:cNvSpPr/>
          <p:nvPr/>
        </p:nvSpPr>
        <p:spPr>
          <a:xfrm rot="5400000" flipH="1">
            <a:off x="8383860" y="6097860"/>
            <a:ext cx="692696" cy="683568"/>
          </a:xfrm>
          <a:prstGeom prst="uturnArrow">
            <a:avLst>
              <a:gd name="adj1" fmla="val 39014"/>
              <a:gd name="adj2" fmla="val 25000"/>
              <a:gd name="adj3" fmla="val 25000"/>
              <a:gd name="adj4" fmla="val 43750"/>
              <a:gd name="adj5" fmla="val 75000"/>
            </a:avLst>
          </a:prstGeom>
          <a:solidFill>
            <a:srgbClr val="006600">
              <a:alpha val="5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kupina 6"/>
          <p:cNvGrpSpPr>
            <a:grpSpLocks/>
          </p:cNvGrpSpPr>
          <p:nvPr/>
        </p:nvGrpSpPr>
        <p:grpSpPr bwMode="auto">
          <a:xfrm>
            <a:off x="571472" y="928670"/>
            <a:ext cx="5486408" cy="3751878"/>
            <a:chOff x="252413" y="179388"/>
            <a:chExt cx="7400925" cy="5060950"/>
          </a:xfrm>
        </p:grpSpPr>
        <p:pic>
          <p:nvPicPr>
            <p:cNvPr id="14341" name="Picture 1"/>
            <p:cNvPicPr>
              <a:picLocks noChangeAspect="1" noChangeArrowheads="1"/>
            </p:cNvPicPr>
            <p:nvPr/>
          </p:nvPicPr>
          <p:blipFill>
            <a:blip r:embed="rId3" cstate="print"/>
            <a:srcRect/>
            <a:stretch>
              <a:fillRect/>
            </a:stretch>
          </p:blipFill>
          <p:spPr bwMode="auto">
            <a:xfrm>
              <a:off x="252413" y="179388"/>
              <a:ext cx="7400925" cy="5060950"/>
            </a:xfrm>
            <a:prstGeom prst="rect">
              <a:avLst/>
            </a:prstGeom>
            <a:noFill/>
            <a:ln w="9525">
              <a:noFill/>
              <a:round/>
              <a:headEnd/>
              <a:tailEnd/>
            </a:ln>
          </p:spPr>
        </p:pic>
        <p:pic>
          <p:nvPicPr>
            <p:cNvPr id="14342" name="Picture 2"/>
            <p:cNvPicPr>
              <a:picLocks noChangeAspect="1" noChangeArrowheads="1"/>
            </p:cNvPicPr>
            <p:nvPr/>
          </p:nvPicPr>
          <p:blipFill>
            <a:blip r:embed="rId4" cstate="print"/>
            <a:srcRect/>
            <a:stretch>
              <a:fillRect/>
            </a:stretch>
          </p:blipFill>
          <p:spPr bwMode="auto">
            <a:xfrm>
              <a:off x="252413" y="179388"/>
              <a:ext cx="2582862" cy="1603375"/>
            </a:xfrm>
            <a:prstGeom prst="rect">
              <a:avLst/>
            </a:prstGeom>
            <a:noFill/>
            <a:ln w="9525">
              <a:noFill/>
              <a:round/>
              <a:headEnd/>
              <a:tailEnd/>
            </a:ln>
          </p:spPr>
        </p:pic>
      </p:grpSp>
      <p:pic>
        <p:nvPicPr>
          <p:cNvPr id="2" name="Picture 3"/>
          <p:cNvPicPr>
            <a:picLocks noChangeAspect="1" noChangeArrowheads="1"/>
          </p:cNvPicPr>
          <p:nvPr/>
        </p:nvPicPr>
        <p:blipFill>
          <a:blip r:embed="rId5" cstate="print"/>
          <a:srcRect/>
          <a:stretch>
            <a:fillRect/>
          </a:stretch>
        </p:blipFill>
        <p:spPr bwMode="auto">
          <a:xfrm>
            <a:off x="1649413" y="4783138"/>
            <a:ext cx="3079750" cy="1911350"/>
          </a:xfrm>
          <a:prstGeom prst="rect">
            <a:avLst/>
          </a:prstGeom>
          <a:noFill/>
          <a:ln w="9525">
            <a:noFill/>
            <a:round/>
            <a:headEnd/>
            <a:tailEnd/>
          </a:ln>
        </p:spPr>
      </p:pic>
      <p:sp>
        <p:nvSpPr>
          <p:cNvPr id="8" name="Obdélník 7"/>
          <p:cNvSpPr/>
          <p:nvPr/>
        </p:nvSpPr>
        <p:spPr>
          <a:xfrm flipH="1">
            <a:off x="1571604" y="5072074"/>
            <a:ext cx="3214710" cy="1714488"/>
          </a:xfrm>
          <a:prstGeom prst="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délník 8"/>
          <p:cNvSpPr/>
          <p:nvPr/>
        </p:nvSpPr>
        <p:spPr>
          <a:xfrm>
            <a:off x="0" y="785794"/>
            <a:ext cx="6143636" cy="392909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
          <p:cNvSpPr txBox="1">
            <a:spLocks noChangeArrowheads="1"/>
          </p:cNvSpPr>
          <p:nvPr/>
        </p:nvSpPr>
        <p:spPr bwMode="auto">
          <a:xfrm>
            <a:off x="500034" y="1695450"/>
            <a:ext cx="8215370" cy="400110"/>
          </a:xfrm>
          <a:prstGeom prst="rect">
            <a:avLst/>
          </a:prstGeom>
          <a:noFill/>
          <a:ln w="9525">
            <a:noFill/>
            <a:miter lim="800000"/>
            <a:headEnd/>
            <a:tailEnd/>
          </a:ln>
        </p:spPr>
        <p:txBody>
          <a:bodyPr wrap="square">
            <a:spAutoFit/>
          </a:bodyPr>
          <a:lstStyle/>
          <a:p>
            <a:pPr algn="ctr"/>
            <a:r>
              <a:rPr lang="sk-SK" sz="2000" b="1" dirty="0" err="1" smtClean="0">
                <a:effectLst>
                  <a:outerShdw blurRad="38100" dist="38100" dir="2700000" algn="tl">
                    <a:srgbClr val="000000">
                      <a:alpha val="43137"/>
                    </a:srgbClr>
                  </a:outerShdw>
                </a:effectLst>
              </a:rPr>
              <a:t>porovnávání</a:t>
            </a:r>
            <a:r>
              <a:rPr lang="sk-SK" sz="2000" b="1" dirty="0" smtClean="0">
                <a:effectLst>
                  <a:outerShdw blurRad="38100" dist="38100" dir="2700000" algn="tl">
                    <a:srgbClr val="000000">
                      <a:alpha val="43137"/>
                    </a:srgbClr>
                  </a:outerShdw>
                </a:effectLst>
              </a:rPr>
              <a:t> bázových </a:t>
            </a:r>
            <a:r>
              <a:rPr lang="sk-SK" sz="2000" b="1" dirty="0" err="1" smtClean="0">
                <a:effectLst>
                  <a:outerShdw blurRad="38100" dist="38100" dir="2700000" algn="tl">
                    <a:srgbClr val="000000">
                      <a:alpha val="43137"/>
                    </a:srgbClr>
                  </a:outerShdw>
                </a:effectLst>
              </a:rPr>
              <a:t>povrchů</a:t>
            </a:r>
            <a:r>
              <a:rPr lang="sk-SK" sz="2000" b="1" dirty="0" smtClean="0">
                <a:effectLst>
                  <a:outerShdw blurRad="38100" dist="38100" dir="2700000" algn="tl">
                    <a:srgbClr val="000000">
                      <a:alpha val="43137"/>
                    </a:srgbClr>
                  </a:outerShdw>
                </a:effectLst>
              </a:rPr>
              <a:t> na kalibrační oblasti</a:t>
            </a:r>
            <a:endParaRPr lang="sk-SK" sz="2000" b="1" dirty="0">
              <a:effectLst>
                <a:outerShdw blurRad="38100" dist="38100" dir="2700000" algn="tl">
                  <a:srgbClr val="000000">
                    <a:alpha val="43137"/>
                  </a:srgbClr>
                </a:outerShdw>
              </a:effectLst>
            </a:endParaRPr>
          </a:p>
        </p:txBody>
      </p:sp>
      <p:sp>
        <p:nvSpPr>
          <p:cNvPr id="11" name="Text Box 4"/>
          <p:cNvSpPr txBox="1">
            <a:spLocks noChangeArrowheads="1"/>
          </p:cNvSpPr>
          <p:nvPr/>
        </p:nvSpPr>
        <p:spPr bwMode="auto">
          <a:xfrm>
            <a:off x="428147" y="2116138"/>
            <a:ext cx="3185488" cy="646331"/>
          </a:xfrm>
          <a:prstGeom prst="rect">
            <a:avLst/>
          </a:prstGeom>
          <a:noFill/>
          <a:ln w="9525">
            <a:noFill/>
            <a:miter lim="800000"/>
            <a:headEnd/>
            <a:tailEnd/>
          </a:ln>
        </p:spPr>
        <p:txBody>
          <a:bodyPr wrap="none">
            <a:spAutoFit/>
          </a:bodyPr>
          <a:lstStyle/>
          <a:p>
            <a:pPr algn="ctr"/>
            <a:r>
              <a:rPr lang="sk-SK" dirty="0" err="1" smtClean="0">
                <a:effectLst>
                  <a:outerShdw blurRad="38100" dist="38100" dir="2700000" algn="tl">
                    <a:srgbClr val="000000">
                      <a:alpha val="43137"/>
                    </a:srgbClr>
                  </a:outerShdw>
                </a:effectLst>
              </a:rPr>
              <a:t>manuálně</a:t>
            </a:r>
            <a:r>
              <a:rPr lang="sk-SK" dirty="0" smtClean="0">
                <a:effectLst>
                  <a:outerShdw blurRad="38100" dist="38100" dir="2700000" algn="tl">
                    <a:srgbClr val="000000">
                      <a:alpha val="43137"/>
                    </a:srgbClr>
                  </a:outerShdw>
                </a:effectLst>
              </a:rPr>
              <a:t> </a:t>
            </a:r>
            <a:r>
              <a:rPr lang="sk-SK" dirty="0" err="1" smtClean="0">
                <a:effectLst>
                  <a:outerShdw blurRad="38100" dist="38100" dir="2700000" algn="tl">
                    <a:srgbClr val="000000">
                      <a:alpha val="43137"/>
                    </a:srgbClr>
                  </a:outerShdw>
                </a:effectLst>
              </a:rPr>
              <a:t>vymezené</a:t>
            </a:r>
            <a:r>
              <a:rPr lang="sk-SK" dirty="0" smtClean="0">
                <a:effectLst>
                  <a:outerShdw blurRad="38100" dist="38100" dir="2700000" algn="tl">
                    <a:srgbClr val="000000">
                      <a:alpha val="43137"/>
                    </a:srgbClr>
                  </a:outerShdw>
                </a:effectLst>
              </a:rPr>
              <a:t> povrchy</a:t>
            </a:r>
            <a:endParaRPr lang="sk-SK" dirty="0">
              <a:effectLst>
                <a:outerShdw blurRad="38100" dist="38100" dir="2700000" algn="tl">
                  <a:srgbClr val="000000">
                    <a:alpha val="43137"/>
                  </a:srgbClr>
                </a:outerShdw>
              </a:effectLst>
            </a:endParaRPr>
          </a:p>
          <a:p>
            <a:pPr algn="ctr"/>
            <a:r>
              <a:rPr lang="sk-SK" dirty="0">
                <a:effectLst>
                  <a:outerShdw blurRad="38100" dist="38100" dir="2700000" algn="tl">
                    <a:srgbClr val="000000">
                      <a:alpha val="43137"/>
                    </a:srgbClr>
                  </a:outerShdw>
                </a:effectLst>
              </a:rPr>
              <a:t>(SURFER 8)</a:t>
            </a:r>
          </a:p>
        </p:txBody>
      </p:sp>
      <p:sp>
        <p:nvSpPr>
          <p:cNvPr id="12" name="Text Box 5"/>
          <p:cNvSpPr txBox="1">
            <a:spLocks noChangeArrowheads="1"/>
          </p:cNvSpPr>
          <p:nvPr/>
        </p:nvSpPr>
        <p:spPr bwMode="auto">
          <a:xfrm>
            <a:off x="5486122" y="2125663"/>
            <a:ext cx="3137462" cy="646331"/>
          </a:xfrm>
          <a:prstGeom prst="rect">
            <a:avLst/>
          </a:prstGeom>
          <a:noFill/>
          <a:ln w="9525">
            <a:noFill/>
            <a:miter lim="800000"/>
            <a:headEnd/>
            <a:tailEnd/>
          </a:ln>
        </p:spPr>
        <p:txBody>
          <a:bodyPr wrap="none">
            <a:spAutoFit/>
          </a:bodyPr>
          <a:lstStyle/>
          <a:p>
            <a:pPr algn="ctr"/>
            <a:r>
              <a:rPr lang="sk-SK" dirty="0" smtClean="0">
                <a:effectLst>
                  <a:outerShdw blurRad="38100" dist="38100" dir="2700000" algn="tl">
                    <a:srgbClr val="000000">
                      <a:alpha val="43137"/>
                    </a:srgbClr>
                  </a:outerShdw>
                </a:effectLst>
              </a:rPr>
              <a:t>automaticky </a:t>
            </a:r>
            <a:r>
              <a:rPr lang="sk-SK" dirty="0" err="1" smtClean="0">
                <a:effectLst>
                  <a:outerShdw blurRad="38100" dist="38100" dir="2700000" algn="tl">
                    <a:srgbClr val="000000">
                      <a:alpha val="43137"/>
                    </a:srgbClr>
                  </a:outerShdw>
                </a:effectLst>
              </a:rPr>
              <a:t>vymezené</a:t>
            </a:r>
            <a:r>
              <a:rPr lang="sk-SK" dirty="0" smtClean="0">
                <a:effectLst>
                  <a:outerShdw blurRad="38100" dist="38100" dir="2700000" algn="tl">
                    <a:srgbClr val="000000">
                      <a:alpha val="43137"/>
                    </a:srgbClr>
                  </a:outerShdw>
                </a:effectLst>
              </a:rPr>
              <a:t> povrchy</a:t>
            </a:r>
            <a:endParaRPr lang="sk-SK" dirty="0">
              <a:effectLst>
                <a:outerShdw blurRad="38100" dist="38100" dir="2700000" algn="tl">
                  <a:srgbClr val="000000">
                    <a:alpha val="43137"/>
                  </a:srgbClr>
                </a:outerShdw>
              </a:effectLst>
            </a:endParaRPr>
          </a:p>
          <a:p>
            <a:pPr algn="ctr"/>
            <a:r>
              <a:rPr lang="sk-SK" dirty="0">
                <a:effectLst>
                  <a:outerShdw blurRad="38100" dist="38100" dir="2700000" algn="tl">
                    <a:srgbClr val="000000">
                      <a:alpha val="43137"/>
                    </a:srgbClr>
                  </a:outerShdw>
                </a:effectLst>
              </a:rPr>
              <a:t>(</a:t>
            </a:r>
            <a:r>
              <a:rPr lang="sk-SK" dirty="0" err="1">
                <a:effectLst>
                  <a:outerShdw blurRad="38100" dist="38100" dir="2700000" algn="tl">
                    <a:srgbClr val="000000">
                      <a:alpha val="43137"/>
                    </a:srgbClr>
                  </a:outerShdw>
                </a:effectLst>
              </a:rPr>
              <a:t>Arc</a:t>
            </a:r>
            <a:r>
              <a:rPr lang="sk-SK" dirty="0">
                <a:effectLst>
                  <a:outerShdw blurRad="38100" dist="38100" dir="2700000" algn="tl">
                    <a:srgbClr val="000000">
                      <a:alpha val="43137"/>
                    </a:srgbClr>
                  </a:outerShdw>
                </a:effectLst>
              </a:rPr>
              <a:t> </a:t>
            </a:r>
            <a:r>
              <a:rPr lang="sk-SK" dirty="0" smtClean="0">
                <a:effectLst>
                  <a:outerShdw blurRad="38100" dist="38100" dir="2700000" algn="tl">
                    <a:srgbClr val="000000">
                      <a:alpha val="43137"/>
                    </a:srgbClr>
                  </a:outerShdw>
                </a:effectLst>
              </a:rPr>
              <a:t>GIS)</a:t>
            </a:r>
            <a:endParaRPr lang="sk-SK" dirty="0">
              <a:effectLst>
                <a:outerShdw blurRad="38100" dist="38100" dir="2700000" algn="tl">
                  <a:srgbClr val="000000">
                    <a:alpha val="43137"/>
                  </a:srgbClr>
                </a:outerShdw>
              </a:effectLst>
            </a:endParaRPr>
          </a:p>
        </p:txBody>
      </p:sp>
      <p:pic>
        <p:nvPicPr>
          <p:cNvPr id="14" name="Picture 9" descr="D08BP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36538" y="3211513"/>
            <a:ext cx="3722687" cy="3494087"/>
          </a:xfrm>
          <a:prstGeom prst="rect">
            <a:avLst/>
          </a:prstGeom>
          <a:noFill/>
          <a:ln w="9525">
            <a:noFill/>
            <a:miter lim="800000"/>
            <a:headEnd/>
            <a:tailEnd/>
          </a:ln>
        </p:spPr>
      </p:pic>
      <p:pic>
        <p:nvPicPr>
          <p:cNvPr id="15" name="Picture 13" descr="bs2ndCA"/>
          <p:cNvPicPr>
            <a:picLocks noChangeAspect="1" noChangeArrowheads="1"/>
          </p:cNvPicPr>
          <p:nvPr/>
        </p:nvPicPr>
        <p:blipFill>
          <a:blip r:embed="rId7" cstate="print"/>
          <a:srcRect/>
          <a:stretch>
            <a:fillRect/>
          </a:stretch>
        </p:blipFill>
        <p:spPr bwMode="auto">
          <a:xfrm>
            <a:off x="4787900" y="3573463"/>
            <a:ext cx="3816350" cy="2778125"/>
          </a:xfrm>
          <a:prstGeom prst="rect">
            <a:avLst/>
          </a:prstGeom>
          <a:noFill/>
          <a:ln w="9525">
            <a:noFill/>
            <a:miter lim="800000"/>
            <a:headEnd/>
            <a:tailEnd/>
          </a:ln>
        </p:spPr>
      </p:pic>
      <p:sp>
        <p:nvSpPr>
          <p:cNvPr id="16" name="Text Box 8"/>
          <p:cNvSpPr txBox="1">
            <a:spLocks noChangeArrowheads="1"/>
          </p:cNvSpPr>
          <p:nvPr/>
        </p:nvSpPr>
        <p:spPr bwMode="auto">
          <a:xfrm>
            <a:off x="3929058" y="2846388"/>
            <a:ext cx="1159292" cy="369332"/>
          </a:xfrm>
          <a:prstGeom prst="rect">
            <a:avLst/>
          </a:prstGeom>
          <a:noFill/>
          <a:ln w="9525">
            <a:noFill/>
            <a:miter lim="800000"/>
            <a:headEnd/>
            <a:tailEnd/>
          </a:ln>
        </p:spPr>
        <p:txBody>
          <a:bodyPr wrap="none">
            <a:spAutoFit/>
          </a:bodyPr>
          <a:lstStyle/>
          <a:p>
            <a:r>
              <a:rPr lang="sk-SK" dirty="0" smtClean="0">
                <a:effectLst>
                  <a:outerShdw blurRad="38100" dist="38100" dir="2700000" algn="tl">
                    <a:srgbClr val="000000">
                      <a:alpha val="43137"/>
                    </a:srgbClr>
                  </a:outerShdw>
                </a:effectLst>
              </a:rPr>
              <a:t>druhý </a:t>
            </a:r>
            <a:r>
              <a:rPr lang="sk-SK" dirty="0" err="1" smtClean="0">
                <a:effectLst>
                  <a:outerShdw blurRad="38100" dist="38100" dir="2700000" algn="tl">
                    <a:srgbClr val="000000">
                      <a:alpha val="43137"/>
                    </a:srgbClr>
                  </a:outerShdw>
                </a:effectLst>
              </a:rPr>
              <a:t>řád</a:t>
            </a:r>
            <a:endParaRPr lang="sk-SK" dirty="0">
              <a:effectLst>
                <a:outerShdw blurRad="38100" dist="38100" dir="2700000" algn="tl">
                  <a:srgbClr val="000000">
                    <a:alpha val="43137"/>
                  </a:srgbClr>
                </a:outerShdw>
              </a:effectLst>
            </a:endParaRPr>
          </a:p>
        </p:txBody>
      </p:sp>
      <p:sp>
        <p:nvSpPr>
          <p:cNvPr id="17" name="Šipka ve tvaru U 16">
            <a:hlinkClick r:id="rId8" action="ppaction://hlinksldjump"/>
          </p:cNvPr>
          <p:cNvSpPr/>
          <p:nvPr/>
        </p:nvSpPr>
        <p:spPr>
          <a:xfrm rot="5400000" flipH="1">
            <a:off x="8383860" y="6097860"/>
            <a:ext cx="692696" cy="683568"/>
          </a:xfrm>
          <a:prstGeom prst="uturnArrow">
            <a:avLst>
              <a:gd name="adj1" fmla="val 39014"/>
              <a:gd name="adj2" fmla="val 25000"/>
              <a:gd name="adj3" fmla="val 25000"/>
              <a:gd name="adj4" fmla="val 43750"/>
              <a:gd name="adj5" fmla="val 75000"/>
            </a:avLst>
          </a:prstGeom>
          <a:solidFill>
            <a:srgbClr val="006600">
              <a:alpha val="50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8" name="Text Box 3"/>
          <p:cNvSpPr txBox="1">
            <a:spLocks noChangeArrowheads="1"/>
          </p:cNvSpPr>
          <p:nvPr/>
        </p:nvSpPr>
        <p:spPr bwMode="auto">
          <a:xfrm>
            <a:off x="902989" y="158750"/>
            <a:ext cx="6837363" cy="495300"/>
          </a:xfrm>
          <a:prstGeom prst="rect">
            <a:avLst/>
          </a:prstGeom>
          <a:noFill/>
          <a:ln w="9525">
            <a:noFill/>
            <a:round/>
            <a:headEnd/>
            <a:tailEnd/>
          </a:ln>
        </p:spPr>
        <p:txBody>
          <a:bodyPr lIns="81639" tIns="40820" rIns="81639" bIns="40820"/>
          <a:lstStyle/>
          <a:p>
            <a:pPr>
              <a:tabLst>
                <a:tab pos="655638" algn="l"/>
              </a:tabLst>
            </a:pPr>
            <a:r>
              <a:rPr lang="cs-CZ" sz="2900" b="1" dirty="0" smtClean="0">
                <a:solidFill>
                  <a:srgbClr val="008000"/>
                </a:solidFill>
                <a:effectLst>
                  <a:outerShdw blurRad="38100" dist="38100" dir="2700000" algn="tl">
                    <a:srgbClr val="000000">
                      <a:alpha val="43137"/>
                    </a:srgbClr>
                  </a:outerShdw>
                </a:effectLst>
              </a:rPr>
              <a:t>Vymezení bázových povrchů</a:t>
            </a:r>
            <a:endParaRPr lang="en-GB" sz="2900" b="1" dirty="0" smtClean="0">
              <a:solidFill>
                <a:srgbClr val="008000"/>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Východiska práce</a:t>
            </a:r>
            <a:endParaRPr lang="cs-CZ" dirty="0"/>
          </a:p>
        </p:txBody>
      </p:sp>
      <p:sp>
        <p:nvSpPr>
          <p:cNvPr id="3" name="Zástupný symbol pro obsah 2"/>
          <p:cNvSpPr>
            <a:spLocks noGrp="1"/>
          </p:cNvSpPr>
          <p:nvPr>
            <p:ph idx="1"/>
          </p:nvPr>
        </p:nvSpPr>
        <p:spPr/>
        <p:txBody>
          <a:bodyPr>
            <a:normAutofit/>
          </a:bodyPr>
          <a:lstStyle/>
          <a:p>
            <a:r>
              <a:rPr lang="cs-CZ" dirty="0" smtClean="0"/>
              <a:t>Shrnutí stavu řešené problematiky</a:t>
            </a:r>
          </a:p>
          <a:p>
            <a:pPr lvl="1"/>
            <a:r>
              <a:rPr lang="cs-CZ" dirty="0" smtClean="0"/>
              <a:t>Existují koncepce využití geoinformačních technologií pro geomorfologii.</a:t>
            </a:r>
          </a:p>
          <a:p>
            <a:pPr lvl="1"/>
            <a:r>
              <a:rPr lang="cs-CZ" dirty="0" smtClean="0"/>
              <a:t>Existují nástroje řešící konkrétní problémy, převážně na rastrové bázi (přirozené z hlediska reprezentace reliéfu v GIS).</a:t>
            </a:r>
          </a:p>
          <a:p>
            <a:pPr lvl="1"/>
            <a:r>
              <a:rPr lang="cs-CZ" dirty="0" smtClean="0"/>
              <a:t>Autorovi práce není známa implementace integrujícího prostředí, založeného na dostatečně robustní geografické, resp. geomorfologické </a:t>
            </a:r>
            <a:r>
              <a:rPr lang="cs-CZ" dirty="0" smtClean="0"/>
              <a:t>databázi.</a:t>
            </a:r>
            <a:endParaRPr lang="cs-C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Nasazení GmIS</a:t>
            </a:r>
            <a:endParaRPr lang="cs-CZ" dirty="0"/>
          </a:p>
        </p:txBody>
      </p:sp>
      <p:sp>
        <p:nvSpPr>
          <p:cNvPr id="3" name="Zástupný symbol pro obsah 2"/>
          <p:cNvSpPr>
            <a:spLocks noGrp="1"/>
          </p:cNvSpPr>
          <p:nvPr>
            <p:ph idx="1"/>
          </p:nvPr>
        </p:nvSpPr>
        <p:spPr/>
        <p:txBody>
          <a:bodyPr/>
          <a:lstStyle/>
          <a:p>
            <a:r>
              <a:rPr lang="cs-CZ" dirty="0" smtClean="0"/>
              <a:t>Nasazení GmIS v zájmových územích</a:t>
            </a:r>
          </a:p>
          <a:p>
            <a:pPr lvl="1"/>
            <a:r>
              <a:rPr lang="cs-CZ" dirty="0" smtClean="0"/>
              <a:t>Okolí Prášilského jezera:</a:t>
            </a:r>
          </a:p>
          <a:p>
            <a:pPr lvl="2"/>
            <a:r>
              <a:rPr lang="cs-CZ" dirty="0" smtClean="0"/>
              <a:t>Ověření koncepce.</a:t>
            </a:r>
          </a:p>
          <a:p>
            <a:pPr lvl="2"/>
            <a:r>
              <a:rPr lang="cs-CZ" dirty="0" smtClean="0"/>
              <a:t>Testování funkcionality.</a:t>
            </a:r>
          </a:p>
          <a:p>
            <a:pPr lvl="2"/>
            <a:r>
              <a:rPr lang="cs-CZ" dirty="0" smtClean="0"/>
              <a:t>Kompletní naplnění</a:t>
            </a:r>
            <a:br>
              <a:rPr lang="cs-CZ" dirty="0" smtClean="0"/>
            </a:br>
            <a:r>
              <a:rPr lang="cs-CZ" dirty="0" smtClean="0"/>
              <a:t>geomorfologické </a:t>
            </a:r>
            <a:r>
              <a:rPr lang="cs-CZ" dirty="0" err="1" smtClean="0"/>
              <a:t>db</a:t>
            </a:r>
            <a:r>
              <a:rPr lang="cs-CZ" dirty="0" smtClean="0"/>
              <a:t>.</a:t>
            </a:r>
          </a:p>
          <a:p>
            <a:pPr lvl="2"/>
            <a:endParaRPr lang="cs-CZ" dirty="0" smtClean="0"/>
          </a:p>
          <a:p>
            <a:pPr lvl="1"/>
            <a:endParaRPr lang="cs-CZ" dirty="0" smtClean="0"/>
          </a:p>
          <a:p>
            <a:pPr lvl="1">
              <a:buNone/>
            </a:pPr>
            <a:endParaRPr lang="cs-CZ" dirty="0" smtClean="0"/>
          </a:p>
        </p:txBody>
      </p:sp>
      <p:pic>
        <p:nvPicPr>
          <p:cNvPr id="5" name="Obrázek 4" descr="D:\Dokumenty\GmIS-Obr_PrasilyGeomorphicNetwork.png"/>
          <p:cNvPicPr/>
          <p:nvPr/>
        </p:nvPicPr>
        <p:blipFill>
          <a:blip r:embed="rId3" cstate="print"/>
          <a:srcRect b="-858"/>
          <a:stretch>
            <a:fillRect/>
          </a:stretch>
        </p:blipFill>
        <p:spPr bwMode="auto">
          <a:xfrm>
            <a:off x="4788024" y="2015195"/>
            <a:ext cx="4102100" cy="4150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Nasazení GmIS</a:t>
            </a:r>
            <a:endParaRPr lang="cs-CZ" dirty="0"/>
          </a:p>
        </p:txBody>
      </p:sp>
      <p:sp>
        <p:nvSpPr>
          <p:cNvPr id="3" name="Zástupný symbol pro obsah 2"/>
          <p:cNvSpPr>
            <a:spLocks noGrp="1"/>
          </p:cNvSpPr>
          <p:nvPr>
            <p:ph idx="1"/>
          </p:nvPr>
        </p:nvSpPr>
        <p:spPr/>
        <p:txBody>
          <a:bodyPr/>
          <a:lstStyle/>
          <a:p>
            <a:r>
              <a:rPr lang="cs-CZ" dirty="0" smtClean="0"/>
              <a:t>Nasazení GmIS v zájmových územích</a:t>
            </a:r>
          </a:p>
          <a:p>
            <a:pPr lvl="1"/>
            <a:r>
              <a:rPr lang="cs-CZ" dirty="0" smtClean="0"/>
              <a:t>Devínská kobyla:</a:t>
            </a:r>
          </a:p>
          <a:p>
            <a:pPr lvl="2"/>
            <a:r>
              <a:rPr lang="cs-CZ" dirty="0" smtClean="0"/>
              <a:t>Vývoj a testování algoritmů pro výpočet morfometrických charakteristik (areálů i hranic).</a:t>
            </a:r>
          </a:p>
          <a:p>
            <a:pPr lvl="2">
              <a:buNone/>
            </a:pPr>
            <a:endParaRPr lang="cs-CZ" dirty="0" smtClean="0"/>
          </a:p>
        </p:txBody>
      </p:sp>
      <p:pic>
        <p:nvPicPr>
          <p:cNvPr id="4" name="Obrázek 3" descr="D:\Projekty\PhD-Smrk\Disertace\Obrazky\MorfometrieHranicPriklad.png"/>
          <p:cNvPicPr>
            <a:picLocks noChangeAspect="1"/>
          </p:cNvPicPr>
          <p:nvPr/>
        </p:nvPicPr>
        <p:blipFill>
          <a:blip r:embed="rId3" cstate="print"/>
          <a:srcRect/>
          <a:stretch>
            <a:fillRect/>
          </a:stretch>
        </p:blipFill>
        <p:spPr bwMode="auto">
          <a:xfrm>
            <a:off x="949542" y="3140968"/>
            <a:ext cx="7222858" cy="3542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D08BP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301666"/>
            <a:ext cx="3059633" cy="2871750"/>
          </a:xfrm>
          <a:prstGeom prst="rect">
            <a:avLst/>
          </a:prstGeom>
          <a:noFill/>
          <a:ln w="9525">
            <a:noFill/>
            <a:miter lim="800000"/>
            <a:headEnd/>
            <a:tailEnd/>
          </a:ln>
        </p:spPr>
      </p:pic>
      <p:pic>
        <p:nvPicPr>
          <p:cNvPr id="7" name="Picture 13" descr="bs2ndCA"/>
          <p:cNvPicPr>
            <a:picLocks noChangeAspect="1" noChangeArrowheads="1"/>
          </p:cNvPicPr>
          <p:nvPr/>
        </p:nvPicPr>
        <p:blipFill>
          <a:blip r:embed="rId4" cstate="print"/>
          <a:srcRect/>
          <a:stretch>
            <a:fillRect/>
          </a:stretch>
        </p:blipFill>
        <p:spPr bwMode="auto">
          <a:xfrm>
            <a:off x="5899883" y="4494550"/>
            <a:ext cx="3136613" cy="2283308"/>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Nasazení GmIS</a:t>
            </a:r>
            <a:endParaRPr lang="cs-CZ" dirty="0"/>
          </a:p>
        </p:txBody>
      </p:sp>
      <p:sp>
        <p:nvSpPr>
          <p:cNvPr id="3" name="Zástupný symbol pro obsah 2"/>
          <p:cNvSpPr>
            <a:spLocks noGrp="1"/>
          </p:cNvSpPr>
          <p:nvPr>
            <p:ph idx="1"/>
          </p:nvPr>
        </p:nvSpPr>
        <p:spPr>
          <a:xfrm>
            <a:off x="457200" y="1268760"/>
            <a:ext cx="8229600" cy="3312368"/>
          </a:xfrm>
        </p:spPr>
        <p:txBody>
          <a:bodyPr/>
          <a:lstStyle/>
          <a:p>
            <a:r>
              <a:rPr lang="cs-CZ" dirty="0" smtClean="0"/>
              <a:t>Nasazení GmIS v zájmových územích</a:t>
            </a:r>
          </a:p>
          <a:p>
            <a:pPr lvl="1"/>
            <a:r>
              <a:rPr lang="cs-CZ" dirty="0" smtClean="0"/>
              <a:t>Okolí Turčianské kotliny</a:t>
            </a:r>
          </a:p>
          <a:p>
            <a:pPr lvl="2"/>
            <a:r>
              <a:rPr lang="cs-CZ" dirty="0" smtClean="0"/>
              <a:t>Práce s velkým objemem dat.</a:t>
            </a:r>
          </a:p>
          <a:p>
            <a:pPr lvl="2"/>
            <a:r>
              <a:rPr lang="cs-CZ" dirty="0" smtClean="0"/>
              <a:t>Alternativní segmentace reliéfu na povodí.</a:t>
            </a:r>
          </a:p>
          <a:p>
            <a:pPr lvl="2"/>
            <a:r>
              <a:rPr lang="cs-CZ" dirty="0" smtClean="0"/>
              <a:t>Tvorba bázových povrchů.</a:t>
            </a:r>
          </a:p>
          <a:p>
            <a:pPr lvl="2"/>
            <a:r>
              <a:rPr lang="cs-CZ" dirty="0" smtClean="0"/>
              <a:t>Ověření automatizovaných výstupů z GmIS podle manuálních výsledků geomorfologa.</a:t>
            </a:r>
          </a:p>
          <a:p>
            <a:pPr lvl="1">
              <a:buNone/>
            </a:pPr>
            <a:endParaRPr lang="cs-CZ" dirty="0" smtClean="0"/>
          </a:p>
        </p:txBody>
      </p:sp>
      <p:sp>
        <p:nvSpPr>
          <p:cNvPr id="4" name="Text Box 4"/>
          <p:cNvSpPr txBox="1">
            <a:spLocks noChangeArrowheads="1"/>
          </p:cNvSpPr>
          <p:nvPr/>
        </p:nvSpPr>
        <p:spPr bwMode="auto">
          <a:xfrm>
            <a:off x="0" y="6211669"/>
            <a:ext cx="3185488" cy="646331"/>
          </a:xfrm>
          <a:prstGeom prst="rect">
            <a:avLst/>
          </a:prstGeom>
          <a:solidFill>
            <a:schemeClr val="bg1">
              <a:alpha val="50000"/>
            </a:schemeClr>
          </a:solidFill>
          <a:ln w="9525">
            <a:noFill/>
            <a:miter lim="800000"/>
            <a:headEnd/>
            <a:tailEnd/>
          </a:ln>
        </p:spPr>
        <p:txBody>
          <a:bodyPr wrap="none">
            <a:spAutoFit/>
          </a:bodyPr>
          <a:lstStyle/>
          <a:p>
            <a:pPr algn="ctr"/>
            <a:r>
              <a:rPr lang="sk-SK" dirty="0" err="1" smtClean="0">
                <a:effectLst>
                  <a:outerShdw blurRad="38100" dist="38100" dir="2700000" algn="tl">
                    <a:srgbClr val="000000">
                      <a:alpha val="43137"/>
                    </a:srgbClr>
                  </a:outerShdw>
                </a:effectLst>
              </a:rPr>
              <a:t>manuálně</a:t>
            </a:r>
            <a:r>
              <a:rPr lang="sk-SK" dirty="0" smtClean="0">
                <a:effectLst>
                  <a:outerShdw blurRad="38100" dist="38100" dir="2700000" algn="tl">
                    <a:srgbClr val="000000">
                      <a:alpha val="43137"/>
                    </a:srgbClr>
                  </a:outerShdw>
                </a:effectLst>
              </a:rPr>
              <a:t> </a:t>
            </a:r>
            <a:r>
              <a:rPr lang="sk-SK" dirty="0" err="1" smtClean="0">
                <a:effectLst>
                  <a:outerShdw blurRad="38100" dist="38100" dir="2700000" algn="tl">
                    <a:srgbClr val="000000">
                      <a:alpha val="43137"/>
                    </a:srgbClr>
                  </a:outerShdw>
                </a:effectLst>
              </a:rPr>
              <a:t>vymezené</a:t>
            </a:r>
            <a:r>
              <a:rPr lang="sk-SK" dirty="0" smtClean="0">
                <a:effectLst>
                  <a:outerShdw blurRad="38100" dist="38100" dir="2700000" algn="tl">
                    <a:srgbClr val="000000">
                      <a:alpha val="43137"/>
                    </a:srgbClr>
                  </a:outerShdw>
                </a:effectLst>
              </a:rPr>
              <a:t> povrchy</a:t>
            </a:r>
            <a:endParaRPr lang="sk-SK" dirty="0">
              <a:effectLst>
                <a:outerShdw blurRad="38100" dist="38100" dir="2700000" algn="tl">
                  <a:srgbClr val="000000">
                    <a:alpha val="43137"/>
                  </a:srgbClr>
                </a:outerShdw>
              </a:effectLst>
            </a:endParaRPr>
          </a:p>
          <a:p>
            <a:pPr algn="ctr"/>
            <a:r>
              <a:rPr lang="sk-SK" dirty="0">
                <a:effectLst>
                  <a:outerShdw blurRad="38100" dist="38100" dir="2700000" algn="tl">
                    <a:srgbClr val="000000">
                      <a:alpha val="43137"/>
                    </a:srgbClr>
                  </a:outerShdw>
                </a:effectLst>
              </a:rPr>
              <a:t>(SURFER 8)</a:t>
            </a:r>
          </a:p>
        </p:txBody>
      </p:sp>
      <p:sp>
        <p:nvSpPr>
          <p:cNvPr id="5" name="Text Box 5"/>
          <p:cNvSpPr txBox="1">
            <a:spLocks noChangeArrowheads="1"/>
          </p:cNvSpPr>
          <p:nvPr/>
        </p:nvSpPr>
        <p:spPr bwMode="auto">
          <a:xfrm>
            <a:off x="6006538" y="6211669"/>
            <a:ext cx="3137462" cy="646331"/>
          </a:xfrm>
          <a:prstGeom prst="rect">
            <a:avLst/>
          </a:prstGeom>
          <a:solidFill>
            <a:schemeClr val="bg1">
              <a:alpha val="50000"/>
            </a:schemeClr>
          </a:solidFill>
          <a:ln w="9525">
            <a:noFill/>
            <a:miter lim="800000"/>
            <a:headEnd/>
            <a:tailEnd/>
          </a:ln>
        </p:spPr>
        <p:txBody>
          <a:bodyPr wrap="none">
            <a:spAutoFit/>
          </a:bodyPr>
          <a:lstStyle/>
          <a:p>
            <a:pPr algn="ctr"/>
            <a:r>
              <a:rPr lang="sk-SK" dirty="0" smtClean="0">
                <a:effectLst>
                  <a:outerShdw blurRad="38100" dist="38100" dir="2700000" algn="tl">
                    <a:srgbClr val="000000">
                      <a:alpha val="43137"/>
                    </a:srgbClr>
                  </a:outerShdw>
                </a:effectLst>
              </a:rPr>
              <a:t>automaticky </a:t>
            </a:r>
            <a:r>
              <a:rPr lang="sk-SK" dirty="0" err="1" smtClean="0">
                <a:effectLst>
                  <a:outerShdw blurRad="38100" dist="38100" dir="2700000" algn="tl">
                    <a:srgbClr val="000000">
                      <a:alpha val="43137"/>
                    </a:srgbClr>
                  </a:outerShdw>
                </a:effectLst>
              </a:rPr>
              <a:t>vymezené</a:t>
            </a:r>
            <a:r>
              <a:rPr lang="sk-SK" dirty="0" smtClean="0">
                <a:effectLst>
                  <a:outerShdw blurRad="38100" dist="38100" dir="2700000" algn="tl">
                    <a:srgbClr val="000000">
                      <a:alpha val="43137"/>
                    </a:srgbClr>
                  </a:outerShdw>
                </a:effectLst>
              </a:rPr>
              <a:t> povrchy</a:t>
            </a:r>
            <a:endParaRPr lang="sk-SK" dirty="0">
              <a:effectLst>
                <a:outerShdw blurRad="38100" dist="38100" dir="2700000" algn="tl">
                  <a:srgbClr val="000000">
                    <a:alpha val="43137"/>
                  </a:srgbClr>
                </a:outerShdw>
              </a:effectLst>
            </a:endParaRPr>
          </a:p>
          <a:p>
            <a:pPr algn="ctr"/>
            <a:r>
              <a:rPr lang="sk-SK" dirty="0">
                <a:effectLst>
                  <a:outerShdw blurRad="38100" dist="38100" dir="2700000" algn="tl">
                    <a:srgbClr val="000000">
                      <a:alpha val="43137"/>
                    </a:srgbClr>
                  </a:outerShdw>
                </a:effectLst>
              </a:rPr>
              <a:t>(</a:t>
            </a:r>
            <a:r>
              <a:rPr lang="sk-SK" dirty="0" err="1">
                <a:effectLst>
                  <a:outerShdw blurRad="38100" dist="38100" dir="2700000" algn="tl">
                    <a:srgbClr val="000000">
                      <a:alpha val="43137"/>
                    </a:srgbClr>
                  </a:outerShdw>
                </a:effectLst>
              </a:rPr>
              <a:t>Arc</a:t>
            </a:r>
            <a:r>
              <a:rPr lang="sk-SK" dirty="0">
                <a:effectLst>
                  <a:outerShdw blurRad="38100" dist="38100" dir="2700000" algn="tl">
                    <a:srgbClr val="000000">
                      <a:alpha val="43137"/>
                    </a:srgbClr>
                  </a:outerShdw>
                </a:effectLst>
              </a:rPr>
              <a:t> </a:t>
            </a:r>
            <a:r>
              <a:rPr lang="sk-SK" dirty="0" smtClean="0">
                <a:effectLst>
                  <a:outerShdw blurRad="38100" dist="38100" dir="2700000" algn="tl">
                    <a:srgbClr val="000000">
                      <a:alpha val="43137"/>
                    </a:srgbClr>
                  </a:outerShdw>
                </a:effectLst>
              </a:rPr>
              <a:t>GIS)</a:t>
            </a:r>
            <a:endParaRPr lang="sk-SK" dirty="0">
              <a:effectLst>
                <a:outerShdw blurRad="38100" dist="38100" dir="2700000" algn="tl">
                  <a:srgbClr val="000000">
                    <a:alpha val="43137"/>
                  </a:srgbClr>
                </a:outerShdw>
              </a:effectLst>
            </a:endParaRPr>
          </a:p>
        </p:txBody>
      </p:sp>
      <p:sp>
        <p:nvSpPr>
          <p:cNvPr id="8" name="Text Box 8"/>
          <p:cNvSpPr txBox="1">
            <a:spLocks noChangeArrowheads="1"/>
          </p:cNvSpPr>
          <p:nvPr/>
        </p:nvSpPr>
        <p:spPr bwMode="auto">
          <a:xfrm>
            <a:off x="4067944" y="5445224"/>
            <a:ext cx="1159292" cy="369332"/>
          </a:xfrm>
          <a:prstGeom prst="rect">
            <a:avLst/>
          </a:prstGeom>
          <a:noFill/>
          <a:ln w="9525">
            <a:noFill/>
            <a:miter lim="800000"/>
            <a:headEnd/>
            <a:tailEnd/>
          </a:ln>
        </p:spPr>
        <p:txBody>
          <a:bodyPr wrap="none">
            <a:spAutoFit/>
          </a:bodyPr>
          <a:lstStyle/>
          <a:p>
            <a:r>
              <a:rPr lang="sk-SK" dirty="0" smtClean="0">
                <a:effectLst>
                  <a:outerShdw blurRad="38100" dist="38100" dir="2700000" algn="tl">
                    <a:srgbClr val="000000">
                      <a:alpha val="43137"/>
                    </a:srgbClr>
                  </a:outerShdw>
                </a:effectLst>
              </a:rPr>
              <a:t>druhý </a:t>
            </a:r>
            <a:r>
              <a:rPr lang="sk-SK" dirty="0" err="1" smtClean="0">
                <a:effectLst>
                  <a:outerShdw blurRad="38100" dist="38100" dir="2700000" algn="tl">
                    <a:srgbClr val="000000">
                      <a:alpha val="43137"/>
                    </a:srgbClr>
                  </a:outerShdw>
                </a:effectLst>
              </a:rPr>
              <a:t>řád</a:t>
            </a:r>
            <a:endParaRPr lang="sk-SK"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Byla vytvořena </a:t>
            </a:r>
            <a:r>
              <a:rPr lang="cs-CZ" dirty="0" smtClean="0">
                <a:solidFill>
                  <a:srgbClr val="006600"/>
                </a:solidFill>
              </a:rPr>
              <a:t>koncepce GmIS</a:t>
            </a:r>
            <a:r>
              <a:rPr lang="cs-CZ" dirty="0" smtClean="0"/>
              <a:t>, postaveného na elementárních formách reliéfu. </a:t>
            </a:r>
          </a:p>
          <a:p>
            <a:r>
              <a:rPr lang="cs-CZ" dirty="0" smtClean="0">
                <a:solidFill>
                  <a:srgbClr val="006600"/>
                </a:solidFill>
              </a:rPr>
              <a:t>Koncepce byla ověřena</a:t>
            </a:r>
            <a:r>
              <a:rPr lang="cs-CZ" dirty="0" smtClean="0"/>
              <a:t> v zájmových územích.</a:t>
            </a:r>
          </a:p>
          <a:p>
            <a:r>
              <a:rPr lang="cs-CZ" dirty="0" smtClean="0"/>
              <a:t>Oproti existujícím řešením nabízí realizovaný GmIS </a:t>
            </a:r>
            <a:r>
              <a:rPr lang="cs-CZ" dirty="0" smtClean="0">
                <a:solidFill>
                  <a:srgbClr val="006600"/>
                </a:solidFill>
              </a:rPr>
              <a:t>ucelenou sadu nástrojů pro</a:t>
            </a:r>
            <a:r>
              <a:rPr lang="cs-CZ" dirty="0" smtClean="0"/>
              <a:t> digitální </a:t>
            </a:r>
            <a:r>
              <a:rPr lang="cs-CZ" dirty="0" smtClean="0">
                <a:solidFill>
                  <a:srgbClr val="006600"/>
                </a:solidFill>
              </a:rPr>
              <a:t>podporu plošného geomorfologického výzkumu </a:t>
            </a:r>
            <a:r>
              <a:rPr lang="cs-CZ" dirty="0" smtClean="0"/>
              <a:t>založeného na segmentaci reliéfu na elementární formy nebo alternativně na povodí. </a:t>
            </a:r>
          </a:p>
          <a:p>
            <a:r>
              <a:rPr lang="cs-CZ" dirty="0" smtClean="0"/>
              <a:t>Tuto </a:t>
            </a:r>
            <a:r>
              <a:rPr lang="cs-CZ" dirty="0" smtClean="0">
                <a:solidFill>
                  <a:srgbClr val="006600"/>
                </a:solidFill>
              </a:rPr>
              <a:t>sadu nástrojů integruje dohromady </a:t>
            </a:r>
            <a:r>
              <a:rPr lang="cs-CZ" dirty="0" smtClean="0"/>
              <a:t>strukturní jádro systému – </a:t>
            </a:r>
            <a:r>
              <a:rPr lang="cs-CZ" dirty="0" smtClean="0">
                <a:solidFill>
                  <a:srgbClr val="006600"/>
                </a:solidFill>
              </a:rPr>
              <a:t>geomorfologická databáze</a:t>
            </a:r>
            <a:r>
              <a:rPr lang="cs-CZ" dirty="0" smtClean="0"/>
              <a:t>.</a:t>
            </a:r>
          </a:p>
          <a:p>
            <a:r>
              <a:rPr lang="cs-CZ" dirty="0" smtClean="0">
                <a:solidFill>
                  <a:srgbClr val="006600"/>
                </a:solidFill>
              </a:rPr>
              <a:t>Realizace</a:t>
            </a:r>
            <a:r>
              <a:rPr lang="cs-CZ" dirty="0" smtClean="0"/>
              <a:t> proběhla v technologii ESRI.</a:t>
            </a:r>
          </a:p>
          <a:p>
            <a:endParaRPr lang="cs-CZ"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Připomínky oponentů</a:t>
            </a:r>
            <a:endParaRPr lang="cs-CZ" dirty="0"/>
          </a:p>
        </p:txBody>
      </p:sp>
      <p:sp>
        <p:nvSpPr>
          <p:cNvPr id="3" name="Zástupný symbol pro obsah 2"/>
          <p:cNvSpPr>
            <a:spLocks noGrp="1"/>
          </p:cNvSpPr>
          <p:nvPr>
            <p:ph idx="1"/>
          </p:nvPr>
        </p:nvSpPr>
        <p:spPr/>
        <p:txBody>
          <a:bodyPr>
            <a:normAutofit/>
          </a:bodyPr>
          <a:lstStyle/>
          <a:p>
            <a:r>
              <a:rPr lang="cs-CZ" sz="2400" b="1" dirty="0" smtClean="0"/>
              <a:t>Doc. Mgr. </a:t>
            </a:r>
            <a:r>
              <a:rPr lang="cs-CZ" sz="2400" b="1" dirty="0" err="1" smtClean="0"/>
              <a:t>Hofierka</a:t>
            </a:r>
            <a:r>
              <a:rPr lang="cs-CZ" sz="2400" b="1" dirty="0" smtClean="0"/>
              <a:t>, PhD.</a:t>
            </a:r>
          </a:p>
          <a:p>
            <a:pPr lvl="1"/>
            <a:r>
              <a:rPr lang="cs-CZ" sz="2000" dirty="0" smtClean="0"/>
              <a:t>GmIS postavený na koncepci elementárních forem má omezenou aplikovatelnost. Významnou část geomorfologického výzkumu tvoří geomorfologické procesy (morfodynamické jevy), které není možné jednoznačně vázat pouze na elementární formy reliéfu.</a:t>
            </a:r>
          </a:p>
        </p:txBody>
      </p:sp>
      <p:pic>
        <p:nvPicPr>
          <p:cNvPr id="64513" name="Picture 1"/>
          <p:cNvPicPr>
            <a:picLocks noChangeAspect="1" noChangeArrowheads="1"/>
          </p:cNvPicPr>
          <p:nvPr/>
        </p:nvPicPr>
        <p:blipFill>
          <a:blip r:embed="rId3" cstate="print"/>
          <a:srcRect/>
          <a:stretch>
            <a:fillRect/>
          </a:stretch>
        </p:blipFill>
        <p:spPr bwMode="auto">
          <a:xfrm>
            <a:off x="3292921" y="836712"/>
            <a:ext cx="5743575" cy="5876925"/>
          </a:xfrm>
          <a:prstGeom prst="rect">
            <a:avLst/>
          </a:prstGeom>
          <a:solidFill>
            <a:schemeClr val="bg1"/>
          </a:solidFill>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Připomínky oponentů</a:t>
            </a:r>
            <a:endParaRPr lang="cs-CZ" dirty="0"/>
          </a:p>
        </p:txBody>
      </p:sp>
      <p:sp>
        <p:nvSpPr>
          <p:cNvPr id="3" name="Zástupný symbol pro obsah 2"/>
          <p:cNvSpPr>
            <a:spLocks noGrp="1"/>
          </p:cNvSpPr>
          <p:nvPr>
            <p:ph idx="1"/>
          </p:nvPr>
        </p:nvSpPr>
        <p:spPr/>
        <p:txBody>
          <a:bodyPr>
            <a:normAutofit/>
          </a:bodyPr>
          <a:lstStyle/>
          <a:p>
            <a:r>
              <a:rPr lang="cs-CZ" sz="2400" b="1" dirty="0" smtClean="0"/>
              <a:t>Doc. Mgr. </a:t>
            </a:r>
            <a:r>
              <a:rPr lang="cs-CZ" sz="2400" b="1" dirty="0" err="1" smtClean="0"/>
              <a:t>Hofierka</a:t>
            </a:r>
            <a:r>
              <a:rPr lang="cs-CZ" sz="2400" b="1" dirty="0" smtClean="0"/>
              <a:t>, PhD.</a:t>
            </a:r>
          </a:p>
          <a:p>
            <a:pPr lvl="1"/>
            <a:r>
              <a:rPr lang="cs-CZ" sz="2000" dirty="0" smtClean="0"/>
              <a:t>Zvolená technologie:</a:t>
            </a:r>
          </a:p>
          <a:p>
            <a:pPr lvl="2"/>
            <a:r>
              <a:rPr lang="cs-CZ" sz="1800" dirty="0" smtClean="0"/>
              <a:t>Technologické jádro GmIS může tvořit libovolný GIS, který splní definované požadavky.</a:t>
            </a:r>
          </a:p>
          <a:p>
            <a:pPr lvl="2"/>
            <a:r>
              <a:rPr lang="cs-CZ" sz="1800" dirty="0" smtClean="0"/>
              <a:t>Otevřenost zdrojového kódu je v případě komerčního systému ArcGIS sporná.</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Připomínky oponentů</a:t>
            </a:r>
            <a:endParaRPr lang="cs-CZ" dirty="0"/>
          </a:p>
        </p:txBody>
      </p:sp>
      <p:sp>
        <p:nvSpPr>
          <p:cNvPr id="3" name="Zástupný symbol pro obsah 2"/>
          <p:cNvSpPr>
            <a:spLocks noGrp="1"/>
          </p:cNvSpPr>
          <p:nvPr>
            <p:ph idx="1"/>
          </p:nvPr>
        </p:nvSpPr>
        <p:spPr/>
        <p:txBody>
          <a:bodyPr>
            <a:normAutofit/>
          </a:bodyPr>
          <a:lstStyle/>
          <a:p>
            <a:r>
              <a:rPr lang="cs-CZ" sz="2400" b="1" dirty="0" smtClean="0"/>
              <a:t>RNDr. Petr Kubíček, CSc.</a:t>
            </a:r>
          </a:p>
          <a:p>
            <a:pPr lvl="1"/>
            <a:r>
              <a:rPr lang="cs-CZ" sz="2000" dirty="0" smtClean="0"/>
              <a:t>V rešeršní části opominuta </a:t>
            </a:r>
            <a:r>
              <a:rPr lang="cs-CZ" sz="2000" dirty="0" err="1" smtClean="0"/>
              <a:t>geomorfometrie</a:t>
            </a:r>
            <a:r>
              <a:rPr lang="cs-CZ" sz="2000" dirty="0" smtClean="0"/>
              <a:t> (</a:t>
            </a:r>
            <a:r>
              <a:rPr lang="cs-CZ" sz="2000" dirty="0" err="1" smtClean="0"/>
              <a:t>Shary</a:t>
            </a:r>
            <a:r>
              <a:rPr lang="cs-CZ" sz="2000" dirty="0" smtClean="0"/>
              <a:t>, </a:t>
            </a:r>
            <a:r>
              <a:rPr lang="cs-CZ" sz="2000" dirty="0" err="1" smtClean="0"/>
              <a:t>Wood</a:t>
            </a:r>
            <a:r>
              <a:rPr lang="cs-CZ" sz="2000" dirty="0" smtClean="0"/>
              <a:t>, </a:t>
            </a:r>
            <a:r>
              <a:rPr lang="cs-CZ" sz="2000" dirty="0" err="1" smtClean="0"/>
              <a:t>Pike</a:t>
            </a:r>
            <a:r>
              <a:rPr lang="cs-CZ" sz="2000" dirty="0" smtClean="0"/>
              <a:t>, </a:t>
            </a:r>
            <a:r>
              <a:rPr lang="cs-CZ" sz="2000" dirty="0" err="1" smtClean="0"/>
              <a:t>Gallant</a:t>
            </a:r>
            <a:r>
              <a:rPr lang="cs-CZ" sz="2000" dirty="0" smtClean="0"/>
              <a:t> a </a:t>
            </a:r>
            <a:r>
              <a:rPr lang="cs-CZ" sz="2000" dirty="0" err="1" smtClean="0"/>
              <a:t>Hutchinson</a:t>
            </a:r>
            <a:r>
              <a:rPr lang="cs-CZ" sz="2000" dirty="0" smtClean="0"/>
              <a:t>).</a:t>
            </a:r>
          </a:p>
          <a:p>
            <a:pPr lvl="1"/>
            <a:r>
              <a:rPr lang="cs-CZ" sz="2000" dirty="0" smtClean="0"/>
              <a:t>Při analýze dosavadních GIS opomenut systém SAGA, který poskytuje řadu nadstandardních nástrojů pro analýzy georeliéfu.</a:t>
            </a:r>
          </a:p>
          <a:p>
            <a:pPr lvl="1"/>
            <a:r>
              <a:rPr lang="cs-CZ" sz="2000" dirty="0" smtClean="0"/>
              <a:t>Mapové výstupy prezentované v kapitole 5 jeví formální nedostatky. Zejména obrázky 5.3 a 5.4 jsou bez dalšího popisu obtížně interpretovatelné a schází širší geomorfologická diskuse k pochopení podstaty problému.</a:t>
            </a:r>
          </a:p>
          <a:p>
            <a:pPr lvl="1"/>
            <a:r>
              <a:rPr lang="cs-CZ" sz="2000" dirty="0" smtClean="0"/>
              <a:t>Termín „geomorfologická mřížka“ mi nepřipadá vhodný, může autor navrhnout alternativu?</a:t>
            </a:r>
            <a:endParaRPr lang="cs-CZ" sz="2000" dirty="0"/>
          </a:p>
        </p:txBody>
      </p:sp>
      <p:pic>
        <p:nvPicPr>
          <p:cNvPr id="60422" name="Picture 6" descr="D:\Projekty\PhD-Smrk\Disertace\Obrazky\NasazeniGmIS\GmIS-Obr_SlovinecRastryAfinitAOstrosti.png"/>
          <p:cNvPicPr>
            <a:picLocks noChangeAspect="1" noChangeArrowheads="1"/>
          </p:cNvPicPr>
          <p:nvPr/>
        </p:nvPicPr>
        <p:blipFill>
          <a:blip r:embed="rId3" cstate="print"/>
          <a:srcRect/>
          <a:stretch>
            <a:fillRect/>
          </a:stretch>
        </p:blipFill>
        <p:spPr bwMode="auto">
          <a:xfrm>
            <a:off x="179512" y="692696"/>
            <a:ext cx="8802688" cy="5916612"/>
          </a:xfrm>
          <a:prstGeom prst="rect">
            <a:avLst/>
          </a:prstGeom>
          <a:ln>
            <a:noFill/>
          </a:ln>
          <a:effectLst>
            <a:outerShdw blurRad="292100" dist="139700" dir="2700000" algn="tl" rotWithShape="0">
              <a:srgbClr val="333333">
                <a:alpha val="65000"/>
              </a:srgbClr>
            </a:outerShdw>
          </a:effectLst>
        </p:spPr>
      </p:pic>
      <p:pic>
        <p:nvPicPr>
          <p:cNvPr id="60421" name="Picture 5" descr="D:\Projekty\PhD-Smrk\Disertace\Obrazky\NasazeniGmIS\GmIS-Obr_SlovinecExpertemVymezeneFormy.png"/>
          <p:cNvPicPr>
            <a:picLocks noChangeAspect="1" noChangeArrowheads="1"/>
          </p:cNvPicPr>
          <p:nvPr/>
        </p:nvPicPr>
        <p:blipFill>
          <a:blip r:embed="rId4" cstate="print"/>
          <a:srcRect/>
          <a:stretch>
            <a:fillRect/>
          </a:stretch>
        </p:blipFill>
        <p:spPr bwMode="auto">
          <a:xfrm>
            <a:off x="-36512" y="1412777"/>
            <a:ext cx="4593800" cy="4608511"/>
          </a:xfrm>
          <a:prstGeom prst="rect">
            <a:avLst/>
          </a:prstGeom>
          <a:ln>
            <a:noFill/>
          </a:ln>
          <a:effectLst>
            <a:outerShdw blurRad="292100" dist="139700" dir="2700000" algn="tl" rotWithShape="0">
              <a:srgbClr val="333333">
                <a:alpha val="65000"/>
              </a:srgbClr>
            </a:outerShdw>
          </a:effectLst>
        </p:spPr>
      </p:pic>
      <p:pic>
        <p:nvPicPr>
          <p:cNvPr id="60420" name="Picture 4" descr="D:\Projekty\PhD-Smrk\Disertace\Obrazky\NasazeniGmIS\GmIS-Obr_SlovinecAutomatemVymezeneFormy.png"/>
          <p:cNvPicPr>
            <a:picLocks noChangeAspect="1" noChangeArrowheads="1"/>
          </p:cNvPicPr>
          <p:nvPr/>
        </p:nvPicPr>
        <p:blipFill>
          <a:blip r:embed="rId5" cstate="print"/>
          <a:srcRect/>
          <a:stretch>
            <a:fillRect/>
          </a:stretch>
        </p:blipFill>
        <p:spPr bwMode="auto">
          <a:xfrm>
            <a:off x="4576833" y="1412776"/>
            <a:ext cx="4596475" cy="46058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0422"/>
                                        </p:tgtEl>
                                        <p:attrNameLst>
                                          <p:attrName>style.visibility</p:attrName>
                                        </p:attrNameLst>
                                      </p:cBhvr>
                                      <p:to>
                                        <p:strVal val="visible"/>
                                      </p:to>
                                    </p:set>
                                    <p:anim calcmode="lin" valueType="num">
                                      <p:cBhvr>
                                        <p:cTn id="7" dur="500" fill="hold"/>
                                        <p:tgtEl>
                                          <p:spTgt spid="60422"/>
                                        </p:tgtEl>
                                        <p:attrNameLst>
                                          <p:attrName>ppt_w</p:attrName>
                                        </p:attrNameLst>
                                      </p:cBhvr>
                                      <p:tavLst>
                                        <p:tav tm="0">
                                          <p:val>
                                            <p:fltVal val="0"/>
                                          </p:val>
                                        </p:tav>
                                        <p:tav tm="100000">
                                          <p:val>
                                            <p:strVal val="#ppt_w"/>
                                          </p:val>
                                        </p:tav>
                                      </p:tavLst>
                                    </p:anim>
                                    <p:anim calcmode="lin" valueType="num">
                                      <p:cBhvr>
                                        <p:cTn id="8" dur="500" fill="hold"/>
                                        <p:tgtEl>
                                          <p:spTgt spid="60422"/>
                                        </p:tgtEl>
                                        <p:attrNameLst>
                                          <p:attrName>ppt_h</p:attrName>
                                        </p:attrNameLst>
                                      </p:cBhvr>
                                      <p:tavLst>
                                        <p:tav tm="0">
                                          <p:val>
                                            <p:fltVal val="0"/>
                                          </p:val>
                                        </p:tav>
                                        <p:tav tm="100000">
                                          <p:val>
                                            <p:strVal val="#ppt_h"/>
                                          </p:val>
                                        </p:tav>
                                      </p:tavLst>
                                    </p:anim>
                                    <p:animEffect transition="in" filter="fade">
                                      <p:cBhvr>
                                        <p:cTn id="9" dur="500"/>
                                        <p:tgtEl>
                                          <p:spTgt spid="604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0421"/>
                                        </p:tgtEl>
                                        <p:attrNameLst>
                                          <p:attrName>style.visibility</p:attrName>
                                        </p:attrNameLst>
                                      </p:cBhvr>
                                      <p:to>
                                        <p:strVal val="visible"/>
                                      </p:to>
                                    </p:set>
                                    <p:anim calcmode="lin" valueType="num">
                                      <p:cBhvr>
                                        <p:cTn id="14" dur="500" fill="hold"/>
                                        <p:tgtEl>
                                          <p:spTgt spid="60421"/>
                                        </p:tgtEl>
                                        <p:attrNameLst>
                                          <p:attrName>ppt_w</p:attrName>
                                        </p:attrNameLst>
                                      </p:cBhvr>
                                      <p:tavLst>
                                        <p:tav tm="0">
                                          <p:val>
                                            <p:fltVal val="0"/>
                                          </p:val>
                                        </p:tav>
                                        <p:tav tm="100000">
                                          <p:val>
                                            <p:strVal val="#ppt_w"/>
                                          </p:val>
                                        </p:tav>
                                      </p:tavLst>
                                    </p:anim>
                                    <p:anim calcmode="lin" valueType="num">
                                      <p:cBhvr>
                                        <p:cTn id="15" dur="500" fill="hold"/>
                                        <p:tgtEl>
                                          <p:spTgt spid="60421"/>
                                        </p:tgtEl>
                                        <p:attrNameLst>
                                          <p:attrName>ppt_h</p:attrName>
                                        </p:attrNameLst>
                                      </p:cBhvr>
                                      <p:tavLst>
                                        <p:tav tm="0">
                                          <p:val>
                                            <p:fltVal val="0"/>
                                          </p:val>
                                        </p:tav>
                                        <p:tav tm="100000">
                                          <p:val>
                                            <p:strVal val="#ppt_h"/>
                                          </p:val>
                                        </p:tav>
                                      </p:tavLst>
                                    </p:anim>
                                    <p:animEffect transition="in" filter="fade">
                                      <p:cBhvr>
                                        <p:cTn id="16" dur="500"/>
                                        <p:tgtEl>
                                          <p:spTgt spid="60421"/>
                                        </p:tgtEl>
                                      </p:cBhvr>
                                    </p:animEffect>
                                  </p:childTnLst>
                                </p:cTn>
                              </p:par>
                              <p:par>
                                <p:cTn id="17" presetID="53" presetClass="entr" presetSubtype="0" fill="hold" nodeType="withEffect">
                                  <p:stCondLst>
                                    <p:cond delay="0"/>
                                  </p:stCondLst>
                                  <p:childTnLst>
                                    <p:set>
                                      <p:cBhvr>
                                        <p:cTn id="18" dur="1" fill="hold">
                                          <p:stCondLst>
                                            <p:cond delay="0"/>
                                          </p:stCondLst>
                                        </p:cTn>
                                        <p:tgtEl>
                                          <p:spTgt spid="60420"/>
                                        </p:tgtEl>
                                        <p:attrNameLst>
                                          <p:attrName>style.visibility</p:attrName>
                                        </p:attrNameLst>
                                      </p:cBhvr>
                                      <p:to>
                                        <p:strVal val="visible"/>
                                      </p:to>
                                    </p:set>
                                    <p:anim calcmode="lin" valueType="num">
                                      <p:cBhvr>
                                        <p:cTn id="19" dur="500" fill="hold"/>
                                        <p:tgtEl>
                                          <p:spTgt spid="60420"/>
                                        </p:tgtEl>
                                        <p:attrNameLst>
                                          <p:attrName>ppt_w</p:attrName>
                                        </p:attrNameLst>
                                      </p:cBhvr>
                                      <p:tavLst>
                                        <p:tav tm="0">
                                          <p:val>
                                            <p:fltVal val="0"/>
                                          </p:val>
                                        </p:tav>
                                        <p:tav tm="100000">
                                          <p:val>
                                            <p:strVal val="#ppt_w"/>
                                          </p:val>
                                        </p:tav>
                                      </p:tavLst>
                                    </p:anim>
                                    <p:anim calcmode="lin" valueType="num">
                                      <p:cBhvr>
                                        <p:cTn id="20" dur="500" fill="hold"/>
                                        <p:tgtEl>
                                          <p:spTgt spid="60420"/>
                                        </p:tgtEl>
                                        <p:attrNameLst>
                                          <p:attrName>ppt_h</p:attrName>
                                        </p:attrNameLst>
                                      </p:cBhvr>
                                      <p:tavLst>
                                        <p:tav tm="0">
                                          <p:val>
                                            <p:fltVal val="0"/>
                                          </p:val>
                                        </p:tav>
                                        <p:tav tm="100000">
                                          <p:val>
                                            <p:strVal val="#ppt_h"/>
                                          </p:val>
                                        </p:tav>
                                      </p:tavLst>
                                    </p:anim>
                                    <p:animEffect transition="in" filter="fade">
                                      <p:cBhvr>
                                        <p:cTn id="21" dur="500"/>
                                        <p:tgtEl>
                                          <p:spTgt spid="604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60421"/>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60422"/>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604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Připomínky oponentů</a:t>
            </a:r>
            <a:endParaRPr lang="cs-CZ" dirty="0"/>
          </a:p>
        </p:txBody>
      </p:sp>
      <p:sp>
        <p:nvSpPr>
          <p:cNvPr id="3" name="Zástupný symbol pro obsah 2"/>
          <p:cNvSpPr>
            <a:spLocks noGrp="1"/>
          </p:cNvSpPr>
          <p:nvPr>
            <p:ph idx="1"/>
          </p:nvPr>
        </p:nvSpPr>
        <p:spPr/>
        <p:txBody>
          <a:bodyPr>
            <a:normAutofit/>
          </a:bodyPr>
          <a:lstStyle/>
          <a:p>
            <a:r>
              <a:rPr lang="cs-CZ" sz="2400" b="1" dirty="0" smtClean="0"/>
              <a:t>prof. RNDr. Jozef Minár, CSc.</a:t>
            </a:r>
          </a:p>
          <a:p>
            <a:pPr lvl="1"/>
            <a:r>
              <a:rPr lang="cs-CZ" sz="2000" dirty="0" smtClean="0"/>
              <a:t>Za podstatný koncepční cíl práce považuji identifikaci geomorfologických požadavků na GmIS. V práci definované požadavky (cíle) představují hlavně základní potřeby tradičního geomorfologického mapování. Z hlediska současné geomorfologie by měl optimální GmIS obsahovat celou řadu dalších funkcionalit.</a:t>
            </a:r>
          </a:p>
          <a:p>
            <a:pPr lvl="1"/>
            <a:r>
              <a:rPr lang="cs-CZ" sz="2000" dirty="0" smtClean="0"/>
              <a:t>Z hlediska realizačních cílů je třeba podotknout, že v práci jsou prezentovány jen vybrané fundamentální geomorfologické operace a analýzy</a:t>
            </a:r>
          </a:p>
          <a:p>
            <a:pPr lvl="1"/>
            <a:endParaRPr lang="cs-CZ"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Připomínky oponentů</a:t>
            </a:r>
            <a:endParaRPr lang="cs-CZ" dirty="0"/>
          </a:p>
        </p:txBody>
      </p:sp>
      <p:sp>
        <p:nvSpPr>
          <p:cNvPr id="3" name="Zástupný symbol pro obsah 2"/>
          <p:cNvSpPr>
            <a:spLocks noGrp="1"/>
          </p:cNvSpPr>
          <p:nvPr>
            <p:ph idx="1"/>
          </p:nvPr>
        </p:nvSpPr>
        <p:spPr/>
        <p:txBody>
          <a:bodyPr>
            <a:normAutofit/>
          </a:bodyPr>
          <a:lstStyle/>
          <a:p>
            <a:r>
              <a:rPr lang="cs-CZ" sz="2400" b="1" dirty="0" smtClean="0"/>
              <a:t>prof. RNDr. Jozef Minár, CSc.</a:t>
            </a:r>
          </a:p>
          <a:p>
            <a:pPr lvl="1"/>
            <a:r>
              <a:rPr lang="cs-CZ" sz="2000" dirty="0" smtClean="0"/>
              <a:t>Kapitola: „Nasazení GmIS v zájmových územích“ je rozsahově i obsahově podhodnocená.</a:t>
            </a:r>
          </a:p>
          <a:p>
            <a:pPr lvl="1"/>
            <a:r>
              <a:rPr lang="cs-CZ" sz="2000" dirty="0" smtClean="0"/>
              <a:t>Užívané </a:t>
            </a:r>
            <a:r>
              <a:rPr lang="cs-CZ" sz="2000" dirty="0" err="1" smtClean="0"/>
              <a:t>morfografické</a:t>
            </a:r>
            <a:r>
              <a:rPr lang="cs-CZ" sz="2000" dirty="0" smtClean="0"/>
              <a:t> typy georeliéfu jsou jiné, než autor specifikuje v závorce (s. 17).</a:t>
            </a:r>
          </a:p>
          <a:p>
            <a:pPr lvl="1"/>
            <a:r>
              <a:rPr lang="cs-CZ" sz="2000" dirty="0" smtClean="0"/>
              <a:t>Jak autor chápe obecnou křivost (s. 28 a jinde?)</a:t>
            </a:r>
          </a:p>
          <a:p>
            <a:pPr lvl="1"/>
            <a:r>
              <a:rPr lang="cs-CZ" sz="2000" dirty="0" smtClean="0"/>
              <a:t>Proč diagram pro import datových vrstev obsahuje i činnost „exportuje datové vrstvy“? </a:t>
            </a:r>
            <a:r>
              <a:rPr lang="cs-CZ" sz="2000" dirty="0" smtClean="0">
                <a:solidFill>
                  <a:srgbClr val="FF0000"/>
                </a:solidFill>
              </a:rPr>
              <a:t>… alternativní scénář</a:t>
            </a:r>
            <a:endParaRPr lang="cs-CZ" sz="2000" dirty="0" smtClean="0"/>
          </a:p>
          <a:p>
            <a:pPr lvl="1"/>
            <a:r>
              <a:rPr lang="cs-CZ" sz="2000" dirty="0" smtClean="0"/>
              <a:t>Povrchy sklonů a orientací nejsou povrchy křivostí, jak vyplývá z formulace v prvním odstavci kapitoly 3.4.4. </a:t>
            </a:r>
          </a:p>
          <a:p>
            <a:pPr lvl="1"/>
            <a:r>
              <a:rPr lang="cs-CZ" sz="2000" dirty="0" smtClean="0"/>
              <a:t>Specifikace případu užití pro manuální vymezení elementárních forem obsahuje alternativní scénář „vymezit hranice elementárních forem (manuálně)“. Jak se tato alternativa liší?</a:t>
            </a:r>
          </a:p>
          <a:p>
            <a:pPr lvl="1"/>
            <a:r>
              <a:rPr lang="cs-CZ" sz="2000" dirty="0" smtClean="0"/>
              <a:t>Proč specifikace v tab. 3.17 neobsahuje výpočet mohutnosti formy, která je avizovaná na s. 50? … měla tam být dopsána</a:t>
            </a:r>
            <a:endParaRPr lang="cs-CZ" sz="2000" dirty="0"/>
          </a:p>
        </p:txBody>
      </p:sp>
      <p:pic>
        <p:nvPicPr>
          <p:cNvPr id="57345" name="Picture 1"/>
          <p:cNvPicPr>
            <a:picLocks noChangeAspect="1" noChangeArrowheads="1"/>
          </p:cNvPicPr>
          <p:nvPr/>
        </p:nvPicPr>
        <p:blipFill>
          <a:blip r:embed="rId3" cstate="print"/>
          <a:srcRect/>
          <a:stretch>
            <a:fillRect/>
          </a:stretch>
        </p:blipFill>
        <p:spPr bwMode="auto">
          <a:xfrm>
            <a:off x="295275" y="0"/>
            <a:ext cx="8553450" cy="6867525"/>
          </a:xfrm>
          <a:prstGeom prst="rect">
            <a:avLst/>
          </a:prstGeom>
          <a:ln>
            <a:noFill/>
          </a:ln>
          <a:effectLst>
            <a:outerShdw blurRad="292100" dist="139700" dir="2700000" algn="tl" rotWithShape="0">
              <a:srgbClr val="333333">
                <a:alpha val="65000"/>
              </a:srgbClr>
            </a:outerShdw>
          </a:effectLst>
        </p:spPr>
      </p:pic>
      <p:sp>
        <p:nvSpPr>
          <p:cNvPr id="4" name="TextovéPole 3"/>
          <p:cNvSpPr txBox="1"/>
          <p:nvPr/>
        </p:nvSpPr>
        <p:spPr>
          <a:xfrm>
            <a:off x="1691680" y="4797152"/>
            <a:ext cx="6192688" cy="1477328"/>
          </a:xfrm>
          <a:prstGeom prst="rect">
            <a:avLst/>
          </a:prstGeom>
          <a:solidFill>
            <a:schemeClr val="bg1"/>
          </a:solidFill>
          <a:effectLst>
            <a:outerShdw blurRad="292100" dist="139700" dir="2700000" algn="tl" rotWithShape="0">
              <a:prstClr val="black">
                <a:alpha val="65000"/>
              </a:prstClr>
            </a:outerShdw>
          </a:effectLst>
        </p:spPr>
        <p:txBody>
          <a:bodyPr wrap="square" rtlCol="0">
            <a:spAutoFit/>
          </a:bodyPr>
          <a:lstStyle/>
          <a:p>
            <a:r>
              <a:rPr lang="cs-CZ" dirty="0" smtClean="0"/>
              <a:t>Základní tvorba digitálního modelu reliéfu (DMR) a z něj odvozených povrchů (reprezentovaných v GIS jako rastry) musí být zajištěna standardními analytickými nástroji zvolené technologie. Odvozenými povrchy jsou myšleny povrchy sklonů svahů a orientací sklonů svahů a povrchy dalších křivostí.</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734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Připomínky oponentů</a:t>
            </a:r>
            <a:endParaRPr lang="cs-CZ" dirty="0"/>
          </a:p>
        </p:txBody>
      </p:sp>
      <p:sp>
        <p:nvSpPr>
          <p:cNvPr id="3" name="Zástupný symbol pro obsah 2"/>
          <p:cNvSpPr>
            <a:spLocks noGrp="1"/>
          </p:cNvSpPr>
          <p:nvPr>
            <p:ph idx="1"/>
          </p:nvPr>
        </p:nvSpPr>
        <p:spPr/>
        <p:txBody>
          <a:bodyPr>
            <a:normAutofit/>
          </a:bodyPr>
          <a:lstStyle/>
          <a:p>
            <a:r>
              <a:rPr lang="cs-CZ" sz="2400" b="1" dirty="0" smtClean="0"/>
              <a:t>prof. RNDr. Jozef Minár, CSc.</a:t>
            </a:r>
          </a:p>
          <a:p>
            <a:pPr lvl="1"/>
            <a:r>
              <a:rPr lang="cs-CZ" sz="2000" dirty="0" smtClean="0"/>
              <a:t>V </a:t>
            </a:r>
            <a:r>
              <a:rPr lang="cs-CZ" sz="2000" dirty="0" err="1" smtClean="0"/>
              <a:t>tab</a:t>
            </a:r>
            <a:r>
              <a:rPr lang="cs-CZ" sz="2000" dirty="0" smtClean="0"/>
              <a:t> 3.18 autor zaměňuje pojmy morfometrický a morfogenetický. </a:t>
            </a:r>
            <a:endParaRPr lang="cs-CZ" sz="2000" dirty="0" smtClean="0">
              <a:solidFill>
                <a:srgbClr val="FF0000"/>
              </a:solidFill>
            </a:endParaRPr>
          </a:p>
          <a:p>
            <a:pPr lvl="1"/>
            <a:r>
              <a:rPr lang="cs-CZ" sz="2000" dirty="0" smtClean="0"/>
              <a:t>Rastrová mozaika x rastrový </a:t>
            </a:r>
            <a:r>
              <a:rPr lang="cs-CZ" sz="2000" dirty="0" err="1" smtClean="0"/>
              <a:t>dataset</a:t>
            </a:r>
            <a:r>
              <a:rPr lang="cs-CZ" sz="2000" dirty="0" smtClean="0"/>
              <a:t> (různá terminologie s. 73 x obr 4.2)?</a:t>
            </a:r>
          </a:p>
          <a:p>
            <a:pPr lvl="1"/>
            <a:r>
              <a:rPr lang="cs-CZ" sz="2000" dirty="0" smtClean="0"/>
              <a:t>Při popisu ESRI geodatabase mohl autor příklady využití hledat v potenciálních rozšířeních GmIS. </a:t>
            </a:r>
          </a:p>
          <a:p>
            <a:pPr lvl="1"/>
            <a:r>
              <a:rPr lang="cs-CZ" sz="2000" dirty="0" smtClean="0"/>
              <a:t>Jak souvisí geologické mapy s vymezováním povodí? </a:t>
            </a:r>
          </a:p>
          <a:p>
            <a:pPr lvl="1"/>
            <a:r>
              <a:rPr lang="cs-CZ" sz="2000" i="1" dirty="0" smtClean="0"/>
              <a:t>Jak je možné z mapy využití půdy získat informace o typu a hloubce půdy (s. 82)? </a:t>
            </a:r>
            <a:endParaRPr lang="cs-CZ" sz="2000" i="1" dirty="0" smtClean="0">
              <a:solidFill>
                <a:srgbClr val="FF0000"/>
              </a:solidFill>
            </a:endParaRPr>
          </a:p>
          <a:p>
            <a:pPr lvl="1"/>
            <a:r>
              <a:rPr lang="cs-CZ" sz="2000" i="1" dirty="0" smtClean="0"/>
              <a:t>Z geologických map se těžko dají získat informace o geometrii a profilech zlomů (s. 83)</a:t>
            </a:r>
            <a:endParaRPr lang="cs-CZ" sz="2000" i="1" dirty="0" smtClean="0">
              <a:solidFill>
                <a:srgbClr val="FF0000"/>
              </a:solidFill>
            </a:endParaRPr>
          </a:p>
          <a:p>
            <a:pPr lvl="1"/>
            <a:r>
              <a:rPr lang="cs-CZ" sz="2000" dirty="0" smtClean="0"/>
              <a:t>Pod obr. 4.10 je uvedená značka </a:t>
            </a:r>
            <a:r>
              <a:rPr lang="cs-CZ" sz="2000" dirty="0" err="1" smtClean="0"/>
              <a:t>Documentation</a:t>
            </a:r>
            <a:r>
              <a:rPr lang="cs-CZ" sz="2000" dirty="0" smtClean="0"/>
              <a:t> </a:t>
            </a:r>
            <a:r>
              <a:rPr lang="cs-CZ" sz="2000" dirty="0" err="1" smtClean="0"/>
              <a:t>points</a:t>
            </a:r>
            <a:r>
              <a:rPr lang="cs-CZ" sz="2000" dirty="0" smtClean="0"/>
              <a:t>, ale v obr. je uvedena </a:t>
            </a:r>
            <a:r>
              <a:rPr lang="cs-CZ" sz="2000" dirty="0" err="1" smtClean="0"/>
              <a:t>Documentation</a:t>
            </a:r>
            <a:r>
              <a:rPr lang="cs-CZ" sz="2000" dirty="0" smtClean="0"/>
              <a:t> Area.</a:t>
            </a:r>
          </a:p>
          <a:p>
            <a:pPr lvl="1"/>
            <a:endParaRPr lang="cs-CZ" sz="2000" dirty="0"/>
          </a:p>
        </p:txBody>
      </p:sp>
      <p:grpSp>
        <p:nvGrpSpPr>
          <p:cNvPr id="13" name="Skupina 12"/>
          <p:cNvGrpSpPr/>
          <p:nvPr/>
        </p:nvGrpSpPr>
        <p:grpSpPr>
          <a:xfrm>
            <a:off x="539552" y="44624"/>
            <a:ext cx="7776864" cy="6669360"/>
            <a:chOff x="395536" y="188640"/>
            <a:chExt cx="7776864" cy="6669360"/>
          </a:xfrm>
        </p:grpSpPr>
        <p:sp>
          <p:nvSpPr>
            <p:cNvPr id="11" name="Obdélník 10"/>
            <p:cNvSpPr/>
            <p:nvPr/>
          </p:nvSpPr>
          <p:spPr>
            <a:xfrm>
              <a:off x="395536" y="188640"/>
              <a:ext cx="7776864" cy="6669360"/>
            </a:xfrm>
            <a:prstGeom prst="rect">
              <a:avLst/>
            </a:prstGeom>
            <a:solidFill>
              <a:schemeClr val="bg1"/>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55298" name="Object 2"/>
            <p:cNvGraphicFramePr>
              <a:graphicFrameLocks noChangeAspect="1"/>
            </p:cNvGraphicFramePr>
            <p:nvPr/>
          </p:nvGraphicFramePr>
          <p:xfrm>
            <a:off x="1259632" y="260648"/>
            <a:ext cx="6120680" cy="4818408"/>
          </p:xfrm>
          <a:graphic>
            <a:graphicData uri="http://schemas.openxmlformats.org/presentationml/2006/ole">
              <p:oleObj spid="_x0000_s55298" name="Visio" r:id="rId4" imgW="4476074" imgH="3533069" progId="Visio.Drawing.11">
                <p:embed/>
              </p:oleObj>
            </a:graphicData>
          </a:graphic>
        </p:graphicFrame>
        <p:sp>
          <p:nvSpPr>
            <p:cNvPr id="10" name="TextovéPole 9"/>
            <p:cNvSpPr txBox="1"/>
            <p:nvPr/>
          </p:nvSpPr>
          <p:spPr>
            <a:xfrm>
              <a:off x="395536" y="5229200"/>
              <a:ext cx="7776864" cy="1600438"/>
            </a:xfrm>
            <a:prstGeom prst="rect">
              <a:avLst/>
            </a:prstGeom>
            <a:solidFill>
              <a:schemeClr val="bg1"/>
            </a:solidFill>
          </p:spPr>
          <p:txBody>
            <a:bodyPr wrap="square" rtlCol="0">
              <a:spAutoFit/>
            </a:bodyPr>
            <a:lstStyle/>
            <a:p>
              <a:pPr algn="ctr"/>
              <a:r>
                <a:rPr lang="cs-CZ" sz="1400" dirty="0" smtClean="0"/>
                <a:t>Obr. 4.10. Výřez ze struktury dokumentačních materiálů uložených v geomorfologické databázi.</a:t>
              </a:r>
            </a:p>
            <a:p>
              <a:pPr algn="ctr"/>
              <a:r>
                <a:rPr lang="cs-CZ" sz="1400" dirty="0" smtClean="0"/>
                <a:t> </a:t>
              </a:r>
            </a:p>
            <a:p>
              <a:pPr algn="just"/>
              <a:r>
                <a:rPr lang="cs-CZ" sz="1400" dirty="0" smtClean="0"/>
                <a:t>Dokumentační materiály jsou v geomorfologické databázi členěny na dokumentační body, linie a případně i areály (</a:t>
              </a:r>
              <a:r>
                <a:rPr lang="cs-CZ" sz="1400" i="1" dirty="0" err="1" smtClean="0"/>
                <a:t>DocumentationPoints</a:t>
              </a:r>
              <a:r>
                <a:rPr lang="cs-CZ" sz="1400" dirty="0" smtClean="0"/>
                <a:t>, </a:t>
              </a:r>
              <a:r>
                <a:rPr lang="cs-CZ" sz="1400" i="1" dirty="0" err="1" smtClean="0"/>
                <a:t>Lines</a:t>
              </a:r>
              <a:r>
                <a:rPr lang="cs-CZ" sz="1400" dirty="0" smtClean="0"/>
                <a:t> a </a:t>
              </a:r>
              <a:r>
                <a:rPr lang="cs-CZ" sz="1400" i="1" dirty="0" err="1" smtClean="0"/>
                <a:t>Areas</a:t>
              </a:r>
              <a:r>
                <a:rPr lang="cs-CZ" sz="1400" dirty="0" smtClean="0"/>
                <a:t>). V samostatné liniové vrstvě jsou ukládány měřené profily (</a:t>
              </a:r>
              <a:r>
                <a:rPr lang="cs-CZ" sz="1400" i="1" dirty="0" err="1" smtClean="0"/>
                <a:t>ProfilesSurveyed</a:t>
              </a:r>
              <a:r>
                <a:rPr lang="cs-CZ" sz="1400" dirty="0" smtClean="0"/>
                <a:t>). Zobrazeny jsou dokumentační polygony. Linie a body mají strukturu atributů stejnou s výjimkou atributů generovaných automaticky geomorfologickou databází (</a:t>
              </a:r>
              <a:r>
                <a:rPr lang="cs-CZ" sz="1400" dirty="0" err="1" smtClean="0"/>
                <a:t>Shape</a:t>
              </a:r>
              <a:r>
                <a:rPr lang="cs-CZ" sz="1400" dirty="0" smtClean="0"/>
                <a:t>_Area, resp. </a:t>
              </a:r>
              <a:r>
                <a:rPr lang="cs-CZ" sz="1400" dirty="0" err="1" smtClean="0"/>
                <a:t>Shape</a:t>
              </a:r>
              <a:r>
                <a:rPr lang="cs-CZ" sz="1400" dirty="0" smtClean="0"/>
                <a:t>_</a:t>
              </a:r>
              <a:r>
                <a:rPr lang="cs-CZ" sz="1400" dirty="0" err="1" smtClean="0"/>
                <a:t>Length</a:t>
              </a:r>
              <a:r>
                <a:rPr lang="cs-CZ" sz="1400" dirty="0" smtClean="0"/>
                <a:t>).</a:t>
              </a:r>
              <a:endParaRPr lang="cs-CZ" sz="1400" dirty="0"/>
            </a:p>
          </p:txBody>
        </p:sp>
      </p:grpSp>
      <p:pic>
        <p:nvPicPr>
          <p:cNvPr id="55297" name="Picture 1"/>
          <p:cNvPicPr>
            <a:picLocks noChangeAspect="1" noChangeArrowheads="1"/>
          </p:cNvPicPr>
          <p:nvPr/>
        </p:nvPicPr>
        <p:blipFill>
          <a:blip r:embed="rId5" cstate="print"/>
          <a:srcRect/>
          <a:stretch>
            <a:fillRect/>
          </a:stretch>
        </p:blipFill>
        <p:spPr bwMode="auto">
          <a:xfrm>
            <a:off x="1259632" y="1124744"/>
            <a:ext cx="5931421" cy="2321206"/>
          </a:xfrm>
          <a:prstGeom prst="rect">
            <a:avLst/>
          </a:prstGeom>
          <a:ln>
            <a:noFill/>
          </a:ln>
          <a:effectLst>
            <a:outerShdw blurRad="292100" dist="139700" dir="2700000" algn="tl" rotWithShape="0">
              <a:srgbClr val="333333">
                <a:alpha val="65000"/>
              </a:srgbClr>
            </a:outerShdw>
          </a:effectLst>
        </p:spPr>
      </p:pic>
      <p:sp>
        <p:nvSpPr>
          <p:cNvPr id="5529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529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Východiska práce</a:t>
            </a:r>
            <a:endParaRPr lang="cs-CZ" dirty="0"/>
          </a:p>
        </p:txBody>
      </p:sp>
      <p:sp>
        <p:nvSpPr>
          <p:cNvPr id="3" name="Zástupný symbol pro obsah 2"/>
          <p:cNvSpPr>
            <a:spLocks noGrp="1"/>
          </p:cNvSpPr>
          <p:nvPr>
            <p:ph idx="1"/>
          </p:nvPr>
        </p:nvSpPr>
        <p:spPr/>
        <p:txBody>
          <a:bodyPr/>
          <a:lstStyle/>
          <a:p>
            <a:r>
              <a:rPr lang="cs-CZ" dirty="0" smtClean="0"/>
              <a:t>Cíl:</a:t>
            </a:r>
          </a:p>
          <a:p>
            <a:pPr lvl="1"/>
            <a:r>
              <a:rPr lang="cs-CZ" dirty="0" smtClean="0"/>
              <a:t>Hlavním cílem práce bylo vytvoření koncepce geomorfologického informačního systému a její ověření na zvoleném území, a to včetně testování funkčnosti.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Východiska práce</a:t>
            </a:r>
            <a:endParaRPr lang="cs-CZ" dirty="0"/>
          </a:p>
        </p:txBody>
      </p:sp>
      <p:sp>
        <p:nvSpPr>
          <p:cNvPr id="3" name="Zástupný symbol pro obsah 2"/>
          <p:cNvSpPr>
            <a:spLocks noGrp="1"/>
          </p:cNvSpPr>
          <p:nvPr>
            <p:ph idx="1"/>
          </p:nvPr>
        </p:nvSpPr>
        <p:spPr/>
        <p:txBody>
          <a:bodyPr/>
          <a:lstStyle/>
          <a:p>
            <a:r>
              <a:rPr lang="cs-CZ" dirty="0" smtClean="0"/>
              <a:t>Metody a postup zpracování:</a:t>
            </a:r>
          </a:p>
          <a:p>
            <a:pPr lvl="1"/>
            <a:r>
              <a:rPr lang="cs-CZ" dirty="0" smtClean="0"/>
              <a:t>Rešerše a studium odborné literatury z oblastí (G)IT a geomorfologie.</a:t>
            </a:r>
          </a:p>
          <a:p>
            <a:pPr lvl="1"/>
            <a:r>
              <a:rPr lang="cs-CZ" dirty="0" smtClean="0"/>
              <a:t>Doplnění geomorfologických znalostí.</a:t>
            </a:r>
          </a:p>
          <a:p>
            <a:pPr lvl="1"/>
            <a:r>
              <a:rPr lang="cs-CZ" dirty="0" smtClean="0"/>
              <a:t>Projektování informačních systémů (návrh, realizace).</a:t>
            </a:r>
          </a:p>
          <a:p>
            <a:pPr lvl="1"/>
            <a:r>
              <a:rPr lang="cs-CZ" dirty="0" smtClean="0"/>
              <a:t>Publikace výsledků.</a:t>
            </a:r>
          </a:p>
          <a:p>
            <a:pPr lvl="1"/>
            <a:endParaRPr lang="cs-CZ"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Východiska práce</a:t>
            </a:r>
            <a:endParaRPr lang="cs-CZ" dirty="0"/>
          </a:p>
        </p:txBody>
      </p:sp>
      <p:sp>
        <p:nvSpPr>
          <p:cNvPr id="3" name="Zástupný symbol pro obsah 2"/>
          <p:cNvSpPr>
            <a:spLocks noGrp="1"/>
          </p:cNvSpPr>
          <p:nvPr>
            <p:ph idx="1"/>
          </p:nvPr>
        </p:nvSpPr>
        <p:spPr>
          <a:xfrm>
            <a:off x="457200" y="1600200"/>
            <a:ext cx="8229600" cy="4781128"/>
          </a:xfrm>
        </p:spPr>
        <p:txBody>
          <a:bodyPr>
            <a:normAutofit fontScale="92500" lnSpcReduction="20000"/>
          </a:bodyPr>
          <a:lstStyle/>
          <a:p>
            <a:r>
              <a:rPr lang="cs-CZ" dirty="0" smtClean="0"/>
              <a:t>Metody a postup zpracování:</a:t>
            </a:r>
          </a:p>
          <a:p>
            <a:pPr lvl="1"/>
            <a:r>
              <a:rPr lang="cs-CZ" dirty="0" smtClean="0"/>
              <a:t>Teoretická část:</a:t>
            </a:r>
          </a:p>
          <a:p>
            <a:pPr lvl="2"/>
            <a:r>
              <a:rPr lang="cs-CZ" dirty="0" smtClean="0"/>
              <a:t>studium současného stavu řešené problematiky, </a:t>
            </a:r>
          </a:p>
          <a:p>
            <a:pPr lvl="2"/>
            <a:r>
              <a:rPr lang="cs-CZ" dirty="0" smtClean="0"/>
              <a:t>rešerše literatury,</a:t>
            </a:r>
          </a:p>
          <a:p>
            <a:pPr lvl="2"/>
            <a:r>
              <a:rPr lang="cs-CZ" dirty="0" smtClean="0"/>
              <a:t>definice základní terminologie. </a:t>
            </a:r>
          </a:p>
          <a:p>
            <a:pPr lvl="1"/>
            <a:r>
              <a:rPr lang="cs-CZ" dirty="0" smtClean="0"/>
              <a:t>Návrh systému:</a:t>
            </a:r>
          </a:p>
          <a:p>
            <a:pPr lvl="2"/>
            <a:r>
              <a:rPr lang="cs-CZ" dirty="0" smtClean="0"/>
              <a:t>sběr uživatelských požadavků,</a:t>
            </a:r>
          </a:p>
          <a:p>
            <a:pPr lvl="2"/>
            <a:r>
              <a:rPr lang="cs-CZ" dirty="0" smtClean="0"/>
              <a:t>Analýza uživatelských požadavků,</a:t>
            </a:r>
          </a:p>
          <a:p>
            <a:pPr lvl="2"/>
            <a:r>
              <a:rPr lang="cs-CZ" dirty="0" smtClean="0"/>
              <a:t>Definice koncepce navrhovaného systému. </a:t>
            </a:r>
          </a:p>
          <a:p>
            <a:pPr lvl="1"/>
            <a:r>
              <a:rPr lang="cs-CZ" dirty="0" smtClean="0"/>
              <a:t>Realizace:</a:t>
            </a:r>
          </a:p>
          <a:p>
            <a:pPr lvl="2"/>
            <a:r>
              <a:rPr lang="cs-CZ" dirty="0" smtClean="0"/>
              <a:t>prototyp systému,</a:t>
            </a:r>
          </a:p>
          <a:p>
            <a:pPr lvl="2"/>
            <a:r>
              <a:rPr lang="cs-CZ" dirty="0" smtClean="0"/>
              <a:t>nasazení a testování v zájmových územích,</a:t>
            </a:r>
          </a:p>
          <a:p>
            <a:pPr lvl="2"/>
            <a:r>
              <a:rPr lang="cs-CZ" dirty="0" smtClean="0"/>
              <a:t>Zpracování získaných poznatků. </a:t>
            </a:r>
          </a:p>
        </p:txBody>
      </p:sp>
      <p:pic>
        <p:nvPicPr>
          <p:cNvPr id="1026" name="Picture 2" descr="D:\Projekty\PhD-Smrk\Disertace\Obrazky\PostupVyvojeGmISPodleDilcichCilu.wmf"/>
          <p:cNvPicPr>
            <a:picLocks noChangeAspect="1" noChangeArrowheads="1"/>
          </p:cNvPicPr>
          <p:nvPr/>
        </p:nvPicPr>
        <p:blipFill>
          <a:blip r:embed="rId3" cstate="print"/>
          <a:srcRect l="-1408" r="-1408"/>
          <a:stretch>
            <a:fillRect/>
          </a:stretch>
        </p:blipFill>
        <p:spPr bwMode="auto">
          <a:xfrm>
            <a:off x="3563888" y="116632"/>
            <a:ext cx="5256584" cy="6623570"/>
          </a:xfrm>
          <a:prstGeom prst="rect">
            <a:avLst/>
          </a:prstGeom>
          <a:solidFill>
            <a:schemeClr val="bg1"/>
          </a:solidFill>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rojekty\GmIS\Web\wiki\GmIS256b.png"/>
          <p:cNvPicPr>
            <a:picLocks noChangeAspect="1" noChangeArrowheads="1"/>
          </p:cNvPicPr>
          <p:nvPr/>
        </p:nvPicPr>
        <p:blipFill>
          <a:blip r:embed="rId3" cstate="print">
            <a:lum bright="10000"/>
          </a:blip>
          <a:srcRect b="4034"/>
          <a:stretch>
            <a:fillRect/>
          </a:stretch>
        </p:blipFill>
        <p:spPr bwMode="auto">
          <a:xfrm>
            <a:off x="971600" y="2780928"/>
            <a:ext cx="7706072" cy="4077072"/>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Návrh GmIS</a:t>
            </a:r>
            <a:endParaRPr lang="cs-CZ" dirty="0"/>
          </a:p>
        </p:txBody>
      </p:sp>
      <p:sp>
        <p:nvSpPr>
          <p:cNvPr id="3" name="Zástupný symbol pro obsah 2"/>
          <p:cNvSpPr>
            <a:spLocks noGrp="1"/>
          </p:cNvSpPr>
          <p:nvPr>
            <p:ph idx="1"/>
          </p:nvPr>
        </p:nvSpPr>
        <p:spPr/>
        <p:txBody>
          <a:bodyPr/>
          <a:lstStyle/>
          <a:p>
            <a:r>
              <a:rPr lang="cs-CZ" dirty="0" smtClean="0"/>
              <a:t>Koncepce</a:t>
            </a:r>
          </a:p>
          <a:p>
            <a:pPr lvl="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cs-CZ" sz="2400" dirty="0" smtClean="0"/>
              <a:t>Z geomorfologického hlediska je GmIS postaven nad konceptem elementárních forem georeliéfu</a:t>
            </a:r>
            <a:r>
              <a:rPr lang="en-US" sz="2400" dirty="0" smtClean="0"/>
              <a:t>.</a:t>
            </a:r>
            <a:endParaRPr lang="cs-CZ" sz="2400" dirty="0" smtClean="0"/>
          </a:p>
          <a:p>
            <a:pPr lvl="1" algn="jus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cs-CZ" sz="2400" b="1" dirty="0" smtClean="0"/>
          </a:p>
          <a:p>
            <a:pPr lvl="1" algn="jus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cs-CZ" sz="2000" b="1" dirty="0" smtClean="0">
                <a:effectLst>
                  <a:outerShdw blurRad="38100" dist="38100" dir="2700000" algn="tl">
                    <a:srgbClr val="000000">
                      <a:alpha val="43137"/>
                    </a:srgbClr>
                  </a:outerShdw>
                </a:effectLst>
              </a:rPr>
              <a:t>Elementární forma</a:t>
            </a:r>
            <a:r>
              <a:rPr lang="cs-CZ" sz="2000" dirty="0" smtClean="0">
                <a:effectLst>
                  <a:outerShdw blurRad="38100" dist="38100" dir="2700000" algn="tl">
                    <a:srgbClr val="000000">
                      <a:alpha val="43137"/>
                    </a:srgbClr>
                  </a:outerShdw>
                </a:effectLst>
              </a:rPr>
              <a:t> je na dané rozlišovací úrovni (měřítku) geometricky homogenní plocha, která má jednotnou genezi a předpoklady pro stejný průběh současných dynamických geomorfologických procesů, přičemž je ohraničena liniemi, na kterých je její geometrická, genetická i dynamická homogenita narušena. Je tedy na dané rozlišovací úrovni přirozeně ohraničeným základním segmentem georeliéfu.</a:t>
            </a:r>
            <a:endParaRPr lang="cs-CZ"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Návrh GmIS</a:t>
            </a:r>
            <a:endParaRPr lang="cs-CZ" dirty="0"/>
          </a:p>
        </p:txBody>
      </p:sp>
      <p:sp>
        <p:nvSpPr>
          <p:cNvPr id="3" name="Zástupný symbol pro obsah 2"/>
          <p:cNvSpPr>
            <a:spLocks noGrp="1"/>
          </p:cNvSpPr>
          <p:nvPr>
            <p:ph idx="1"/>
          </p:nvPr>
        </p:nvSpPr>
        <p:spPr>
          <a:xfrm>
            <a:off x="457200" y="1268760"/>
            <a:ext cx="8229600" cy="5589240"/>
          </a:xfrm>
        </p:spPr>
        <p:txBody>
          <a:bodyPr>
            <a:normAutofit fontScale="77500" lnSpcReduction="20000"/>
          </a:bodyPr>
          <a:lstStyle/>
          <a:p>
            <a:r>
              <a:rPr lang="cs-CZ" dirty="0" smtClean="0"/>
              <a:t>GmIS musí podporovat následující činnosti:</a:t>
            </a:r>
          </a:p>
          <a:p>
            <a:pPr lvl="1"/>
            <a:r>
              <a:rPr lang="cs-CZ" dirty="0" smtClean="0"/>
              <a:t>Vytvoření vzorové zdrojové geomorfologické databáze (GmDB)</a:t>
            </a:r>
          </a:p>
          <a:p>
            <a:pPr lvl="2"/>
            <a:r>
              <a:rPr lang="cs-CZ" dirty="0" smtClean="0"/>
              <a:t>Import převzatých datových vrstev.</a:t>
            </a:r>
          </a:p>
          <a:p>
            <a:pPr lvl="2"/>
            <a:r>
              <a:rPr lang="cs-CZ" dirty="0" smtClean="0"/>
              <a:t>Tvorba DMR a odvozených povrchů.</a:t>
            </a:r>
          </a:p>
          <a:p>
            <a:pPr lvl="2"/>
            <a:r>
              <a:rPr lang="cs-CZ" dirty="0" smtClean="0"/>
              <a:t>Elementarizace reliéfu zájmové oblasti.</a:t>
            </a:r>
          </a:p>
          <a:p>
            <a:pPr lvl="2"/>
            <a:endParaRPr lang="cs-CZ" dirty="0" smtClean="0"/>
          </a:p>
          <a:p>
            <a:pPr lvl="1"/>
            <a:r>
              <a:rPr lang="cs-CZ" dirty="0" smtClean="0"/>
              <a:t>Podpora geomorfologického výzkumu</a:t>
            </a:r>
          </a:p>
          <a:p>
            <a:pPr lvl="2"/>
            <a:r>
              <a:rPr lang="cs-CZ" dirty="0" smtClean="0"/>
              <a:t>Terénní mapování.</a:t>
            </a:r>
          </a:p>
          <a:p>
            <a:pPr lvl="2"/>
            <a:r>
              <a:rPr lang="cs-CZ" dirty="0" smtClean="0"/>
              <a:t>Výpočet morfometrických charakteristik areálů elementárních forem.</a:t>
            </a:r>
          </a:p>
          <a:p>
            <a:pPr lvl="2"/>
            <a:r>
              <a:rPr lang="cs-CZ" dirty="0" smtClean="0"/>
              <a:t>Výpočet morfometrických charakteristik hranic elementárních forem.</a:t>
            </a:r>
          </a:p>
          <a:p>
            <a:pPr lvl="2"/>
            <a:r>
              <a:rPr lang="cs-CZ" dirty="0" smtClean="0"/>
              <a:t>Určení morfogenetických vlastností elementárních forem.</a:t>
            </a:r>
          </a:p>
          <a:p>
            <a:pPr lvl="2"/>
            <a:r>
              <a:rPr lang="cs-CZ" dirty="0" smtClean="0"/>
              <a:t>Tvorba vyšších hierarchických úrovní (hierarchická regionalizace).</a:t>
            </a:r>
          </a:p>
          <a:p>
            <a:pPr lvl="2"/>
            <a:r>
              <a:rPr lang="cs-CZ" dirty="0" smtClean="0"/>
              <a:t>Vymezení povodí a výpočet členitostí pro (polo)povodí.</a:t>
            </a:r>
          </a:p>
          <a:p>
            <a:pPr lvl="2"/>
            <a:r>
              <a:rPr lang="cs-CZ" dirty="0" smtClean="0"/>
              <a:t>Tvorba geomorfologické mřížky.</a:t>
            </a:r>
          </a:p>
          <a:p>
            <a:pPr lvl="2"/>
            <a:endParaRPr lang="cs-CZ" dirty="0" smtClean="0"/>
          </a:p>
          <a:p>
            <a:pPr lvl="2"/>
            <a:r>
              <a:rPr lang="cs-CZ" dirty="0" smtClean="0"/>
              <a:t>Vymezení bázových povrchů.</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Vlastní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600"/>
      </a:hlink>
      <a:folHlink>
        <a:srgbClr val="0066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TotalTime>
  <Words>4769</Words>
  <Application>Microsoft Office PowerPoint</Application>
  <PresentationFormat>Předvádění na obrazovce (4:3)</PresentationFormat>
  <Paragraphs>906</Paragraphs>
  <Slides>49</Slides>
  <Notes>36</Notes>
  <HiddenSlides>2</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49</vt:i4>
      </vt:variant>
    </vt:vector>
  </HeadingPairs>
  <TitlesOfParts>
    <vt:vector size="51" baseType="lpstr">
      <vt:lpstr>Motiv sady Office</vt:lpstr>
      <vt:lpstr>Visio</vt:lpstr>
      <vt:lpstr>Geomorfologický informační systém</vt:lpstr>
      <vt:lpstr>GmIS – osnova vystoupení</vt:lpstr>
      <vt:lpstr>Východiska práce</vt:lpstr>
      <vt:lpstr>Východiska práce</vt:lpstr>
      <vt:lpstr>Východiska práce</vt:lpstr>
      <vt:lpstr>Východiska práce</vt:lpstr>
      <vt:lpstr>Východiska práce</vt:lpstr>
      <vt:lpstr>Návrh GmIS</vt:lpstr>
      <vt:lpstr>Návrh GmIS</vt:lpstr>
      <vt:lpstr>Návrh GmIS</vt:lpstr>
      <vt:lpstr>Návrh GmIS</vt:lpstr>
      <vt:lpstr>Návrh GmIS</vt:lpstr>
      <vt:lpstr>Realizace GmIS</vt:lpstr>
      <vt:lpstr>Realizace GmIS</vt:lpstr>
      <vt:lpstr>Import převzatých vrstev do GmDB</vt:lpstr>
      <vt:lpstr>Snímek 16</vt:lpstr>
      <vt:lpstr>Tvorba DMR a odvozených rastrů</vt:lpstr>
      <vt:lpstr>Snímek 18</vt:lpstr>
      <vt:lpstr>Elementarizace reliéfu zájmové oblasti</vt:lpstr>
      <vt:lpstr>Snímek 20</vt:lpstr>
      <vt:lpstr>Podpora terénního mapování</vt:lpstr>
      <vt:lpstr>Snímek 22</vt:lpstr>
      <vt:lpstr>Výpočet morfometrie areálů forem</vt:lpstr>
      <vt:lpstr>Snímek 24</vt:lpstr>
      <vt:lpstr>Výpočet morfometrie hranic forem </vt:lpstr>
      <vt:lpstr>Snímek 26</vt:lpstr>
      <vt:lpstr>Určení morfogeneze forem</vt:lpstr>
      <vt:lpstr>Snímek 28</vt:lpstr>
      <vt:lpstr>Tvorba vyšších hierarchických úrovní</vt:lpstr>
      <vt:lpstr>Snímek 30</vt:lpstr>
      <vt:lpstr>Tvorba geomorfologické mřížky</vt:lpstr>
      <vt:lpstr>Snímek 32</vt:lpstr>
      <vt:lpstr>Vymezení povodí a výpočet člentosti</vt:lpstr>
      <vt:lpstr>Snímek 34</vt:lpstr>
      <vt:lpstr>Vymezení bázových povrchů</vt:lpstr>
      <vt:lpstr>Snímek 36</vt:lpstr>
      <vt:lpstr>Snímek 37</vt:lpstr>
      <vt:lpstr>Snímek 38</vt:lpstr>
      <vt:lpstr>Snímek 39</vt:lpstr>
      <vt:lpstr>Nasazení GmIS</vt:lpstr>
      <vt:lpstr>Nasazení GmIS</vt:lpstr>
      <vt:lpstr>Nasazení GmIS</vt:lpstr>
      <vt:lpstr>Závěr</vt:lpstr>
      <vt:lpstr>Připomínky oponentů</vt:lpstr>
      <vt:lpstr>Připomínky oponentů</vt:lpstr>
      <vt:lpstr>Připomínky oponentů</vt:lpstr>
      <vt:lpstr>Připomínky oponentů</vt:lpstr>
      <vt:lpstr>Připomínky oponentů</vt:lpstr>
      <vt:lpstr>Připomínky oponentů</vt:lpstr>
    </vt:vector>
  </TitlesOfParts>
  <Company>KMA ZCU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Geomorfologický informační systém</dc:title>
  <dc:creator>Karel Jedlička</dc:creator>
  <cp:lastModifiedBy>Karel Jedlička</cp:lastModifiedBy>
  <cp:revision>114</cp:revision>
  <dcterms:created xsi:type="dcterms:W3CDTF">2010-08-17T11:45:19Z</dcterms:created>
  <dcterms:modified xsi:type="dcterms:W3CDTF">2010-08-20T11:57:30Z</dcterms:modified>
</cp:coreProperties>
</file>